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693400" cy="15122525"/>
  <p:notesSz cx="6858000" cy="9144000"/>
  <p:defaultTextStyle>
    <a:defPPr>
      <a:defRPr lang="es-ES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66" autoAdjust="0"/>
  </p:normalViewPr>
  <p:slideViewPr>
    <p:cSldViewPr>
      <p:cViewPr>
        <p:scale>
          <a:sx n="75" d="100"/>
          <a:sy n="75" d="100"/>
        </p:scale>
        <p:origin x="1056" y="-3540"/>
      </p:cViewPr>
      <p:guideLst>
        <p:guide orient="horz" pos="4763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9C6F5-D8AF-4130-A5EA-4D0D3EF92C48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F19D3-19A5-4C59-B795-C1E8DDA6E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72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Tamaño: </a:t>
            </a:r>
          </a:p>
          <a:p>
            <a:r>
              <a:rPr lang="es-ES" baseline="0" dirty="0" smtClean="0"/>
              <a:t> - Título: 54</a:t>
            </a:r>
          </a:p>
          <a:p>
            <a:r>
              <a:rPr lang="es-ES" baseline="0" dirty="0" smtClean="0"/>
              <a:t> - Título cuadro: 29</a:t>
            </a:r>
          </a:p>
          <a:p>
            <a:r>
              <a:rPr lang="es-ES" baseline="0" dirty="0" smtClean="0"/>
              <a:t> - Texto cuadro: 18*</a:t>
            </a:r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F19D3-19A5-4C59-B795-C1E8DDA6E73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2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2005" y="4697786"/>
            <a:ext cx="9089390" cy="32415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4010" y="8569431"/>
            <a:ext cx="748538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78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4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52715" y="605604"/>
            <a:ext cx="2406015" cy="129031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4670" y="605604"/>
            <a:ext cx="7039822" cy="129031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0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2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705" y="9717624"/>
            <a:ext cx="9089390" cy="3003501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705" y="6409573"/>
            <a:ext cx="9089390" cy="330805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55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5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26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0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77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53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2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004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8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4670" y="3528591"/>
            <a:ext cx="4722918" cy="998016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35812" y="3528591"/>
            <a:ext cx="4722918" cy="998016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3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3385067"/>
            <a:ext cx="4724775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55" indent="0">
              <a:buNone/>
              <a:defRPr sz="3200" b="1"/>
            </a:lvl2pPr>
            <a:lvl3pPr marL="1475110" indent="0">
              <a:buNone/>
              <a:defRPr sz="2900" b="1"/>
            </a:lvl3pPr>
            <a:lvl4pPr marL="2212665" indent="0">
              <a:buNone/>
              <a:defRPr sz="2600" b="1"/>
            </a:lvl4pPr>
            <a:lvl5pPr marL="2950220" indent="0">
              <a:buNone/>
              <a:defRPr sz="2600" b="1"/>
            </a:lvl5pPr>
            <a:lvl6pPr marL="3687775" indent="0">
              <a:buNone/>
              <a:defRPr sz="2600" b="1"/>
            </a:lvl6pPr>
            <a:lvl7pPr marL="4425330" indent="0">
              <a:buNone/>
              <a:defRPr sz="2600" b="1"/>
            </a:lvl7pPr>
            <a:lvl8pPr marL="5162885" indent="0">
              <a:buNone/>
              <a:defRPr sz="2600" b="1"/>
            </a:lvl8pPr>
            <a:lvl9pPr marL="5900440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670" y="4795801"/>
            <a:ext cx="4724775" cy="871295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2099" y="3385067"/>
            <a:ext cx="4726631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55" indent="0">
              <a:buNone/>
              <a:defRPr sz="3200" b="1"/>
            </a:lvl2pPr>
            <a:lvl3pPr marL="1475110" indent="0">
              <a:buNone/>
              <a:defRPr sz="2900" b="1"/>
            </a:lvl3pPr>
            <a:lvl4pPr marL="2212665" indent="0">
              <a:buNone/>
              <a:defRPr sz="2600" b="1"/>
            </a:lvl4pPr>
            <a:lvl5pPr marL="2950220" indent="0">
              <a:buNone/>
              <a:defRPr sz="2600" b="1"/>
            </a:lvl5pPr>
            <a:lvl6pPr marL="3687775" indent="0">
              <a:buNone/>
              <a:defRPr sz="2600" b="1"/>
            </a:lvl6pPr>
            <a:lvl7pPr marL="4425330" indent="0">
              <a:buNone/>
              <a:defRPr sz="2600" b="1"/>
            </a:lvl7pPr>
            <a:lvl8pPr marL="5162885" indent="0">
              <a:buNone/>
              <a:defRPr sz="2600" b="1"/>
            </a:lvl8pPr>
            <a:lvl9pPr marL="5900440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2099" y="4795801"/>
            <a:ext cx="4726631" cy="871295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35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1" y="602100"/>
            <a:ext cx="3518055" cy="256242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0822" y="602102"/>
            <a:ext cx="5977908" cy="1290665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671" y="3164530"/>
            <a:ext cx="3518055" cy="10344228"/>
          </a:xfrm>
        </p:spPr>
        <p:txBody>
          <a:bodyPr/>
          <a:lstStyle>
            <a:lvl1pPr marL="0" indent="0">
              <a:buNone/>
              <a:defRPr sz="2300"/>
            </a:lvl1pPr>
            <a:lvl2pPr marL="737555" indent="0">
              <a:buNone/>
              <a:defRPr sz="1900"/>
            </a:lvl2pPr>
            <a:lvl3pPr marL="1475110" indent="0">
              <a:buNone/>
              <a:defRPr sz="1600"/>
            </a:lvl3pPr>
            <a:lvl4pPr marL="2212665" indent="0">
              <a:buNone/>
              <a:defRPr sz="1500"/>
            </a:lvl4pPr>
            <a:lvl5pPr marL="2950220" indent="0">
              <a:buNone/>
              <a:defRPr sz="1500"/>
            </a:lvl5pPr>
            <a:lvl6pPr marL="3687775" indent="0">
              <a:buNone/>
              <a:defRPr sz="1500"/>
            </a:lvl6pPr>
            <a:lvl7pPr marL="4425330" indent="0">
              <a:buNone/>
              <a:defRPr sz="1500"/>
            </a:lvl7pPr>
            <a:lvl8pPr marL="5162885" indent="0">
              <a:buNone/>
              <a:defRPr sz="1500"/>
            </a:lvl8pPr>
            <a:lvl9pPr marL="5900440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58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981" y="10585767"/>
            <a:ext cx="6416040" cy="124971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981" y="1351226"/>
            <a:ext cx="6416040" cy="9073515"/>
          </a:xfrm>
        </p:spPr>
        <p:txBody>
          <a:bodyPr/>
          <a:lstStyle>
            <a:lvl1pPr marL="0" indent="0">
              <a:buNone/>
              <a:defRPr sz="5200"/>
            </a:lvl1pPr>
            <a:lvl2pPr marL="737555" indent="0">
              <a:buNone/>
              <a:defRPr sz="4500"/>
            </a:lvl2pPr>
            <a:lvl3pPr marL="1475110" indent="0">
              <a:buNone/>
              <a:defRPr sz="3900"/>
            </a:lvl3pPr>
            <a:lvl4pPr marL="2212665" indent="0">
              <a:buNone/>
              <a:defRPr sz="3200"/>
            </a:lvl4pPr>
            <a:lvl5pPr marL="2950220" indent="0">
              <a:buNone/>
              <a:defRPr sz="3200"/>
            </a:lvl5pPr>
            <a:lvl6pPr marL="3687775" indent="0">
              <a:buNone/>
              <a:defRPr sz="3200"/>
            </a:lvl6pPr>
            <a:lvl7pPr marL="4425330" indent="0">
              <a:buNone/>
              <a:defRPr sz="3200"/>
            </a:lvl7pPr>
            <a:lvl8pPr marL="5162885" indent="0">
              <a:buNone/>
              <a:defRPr sz="3200"/>
            </a:lvl8pPr>
            <a:lvl9pPr marL="5900440" indent="0">
              <a:buNone/>
              <a:defRPr sz="3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981" y="11835477"/>
            <a:ext cx="6416040" cy="1774795"/>
          </a:xfrm>
        </p:spPr>
        <p:txBody>
          <a:bodyPr/>
          <a:lstStyle>
            <a:lvl1pPr marL="0" indent="0">
              <a:buNone/>
              <a:defRPr sz="2300"/>
            </a:lvl1pPr>
            <a:lvl2pPr marL="737555" indent="0">
              <a:buNone/>
              <a:defRPr sz="1900"/>
            </a:lvl2pPr>
            <a:lvl3pPr marL="1475110" indent="0">
              <a:buNone/>
              <a:defRPr sz="1600"/>
            </a:lvl3pPr>
            <a:lvl4pPr marL="2212665" indent="0">
              <a:buNone/>
              <a:defRPr sz="1500"/>
            </a:lvl4pPr>
            <a:lvl5pPr marL="2950220" indent="0">
              <a:buNone/>
              <a:defRPr sz="1500"/>
            </a:lvl5pPr>
            <a:lvl6pPr marL="3687775" indent="0">
              <a:buNone/>
              <a:defRPr sz="1500"/>
            </a:lvl6pPr>
            <a:lvl7pPr marL="4425330" indent="0">
              <a:buNone/>
              <a:defRPr sz="1500"/>
            </a:lvl7pPr>
            <a:lvl8pPr marL="5162885" indent="0">
              <a:buNone/>
              <a:defRPr sz="1500"/>
            </a:lvl8pPr>
            <a:lvl9pPr marL="5900440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34670" y="605602"/>
            <a:ext cx="9624060" cy="2520421"/>
          </a:xfrm>
          <a:prstGeom prst="rect">
            <a:avLst/>
          </a:prstGeom>
        </p:spPr>
        <p:txBody>
          <a:bodyPr vert="horz" lIns="147511" tIns="73756" rIns="147511" bIns="73756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3528591"/>
            <a:ext cx="9624060" cy="9980167"/>
          </a:xfrm>
          <a:prstGeom prst="rect">
            <a:avLst/>
          </a:prstGeom>
        </p:spPr>
        <p:txBody>
          <a:bodyPr vert="horz" lIns="147511" tIns="73756" rIns="147511" bIns="7375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34670" y="14016342"/>
            <a:ext cx="2495127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22FB-89D9-4488-93FC-26415089B1E9}" type="datetimeFigureOut">
              <a:rPr lang="es-ES" smtClean="0"/>
              <a:t>08/11/2015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53579" y="14016342"/>
            <a:ext cx="3386243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663603" y="14016342"/>
            <a:ext cx="2495127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475110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166" indent="-553166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527" indent="-460972" algn="l" defTabSz="1475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88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44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899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isel.aisnet.org/cgi/viewcontent.cgi?article=3724&amp;context=cais" TargetMode="External"/><Relationship Id="rId3" Type="http://schemas.openxmlformats.org/officeDocument/2006/relationships/hyperlink" Target="http://es.workmeter.com/blog/bid/192978/Principales-herramientas-de-Business-Intelligence" TargetMode="External"/><Relationship Id="rId7" Type="http://schemas.openxmlformats.org/officeDocument/2006/relationships/hyperlink" Target="http://www.emb.cl/gerencia/articulo.mvc?xid=8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dialogoti.intel.com/es/curso/bpm-business-process-management" TargetMode="External"/><Relationship Id="rId5" Type="http://schemas.openxmlformats.org/officeDocument/2006/relationships/hyperlink" Target="http://www.madrimasd.org/informacionidi/noticias/noticia.asp?id=63796" TargetMode="External"/><Relationship Id="rId4" Type="http://schemas.openxmlformats.org/officeDocument/2006/relationships/hyperlink" Target="https://en.wikipedia.org/wiki/Business_intelligence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06140" y="1656606"/>
            <a:ext cx="10081120" cy="13177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10196" y="517252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BUSINESS INTELLIGENCE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10196" y="2016646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34732" y="2016646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Conjunto de </a:t>
            </a:r>
            <a:r>
              <a:rPr lang="es-ES" sz="2400" dirty="0" smtClean="0">
                <a:solidFill>
                  <a:schemeClr val="tx1"/>
                </a:solidFill>
              </a:rPr>
              <a:t>estrategias</a:t>
            </a:r>
          </a:p>
          <a:p>
            <a:pPr marL="457200" indent="-457200">
              <a:buFontTx/>
              <a:buChar char="-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Crear conocimiento a partir de los datos de una </a:t>
            </a:r>
            <a:r>
              <a:rPr lang="es-ES" sz="2400" dirty="0" smtClean="0">
                <a:solidFill>
                  <a:schemeClr val="tx1"/>
                </a:solidFill>
              </a:rPr>
              <a:t>organización</a:t>
            </a:r>
          </a:p>
          <a:p>
            <a:pPr marL="457200" indent="-457200">
              <a:buFontTx/>
              <a:buChar char="-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Interpretar de forma fácil gran conjunto de </a:t>
            </a:r>
            <a:r>
              <a:rPr lang="es-ES" sz="2400" dirty="0" smtClean="0">
                <a:solidFill>
                  <a:schemeClr val="tx1"/>
                </a:solidFill>
              </a:rPr>
              <a:t>datos</a:t>
            </a:r>
          </a:p>
          <a:p>
            <a:pPr marL="457200" indent="-457200">
              <a:buFontTx/>
              <a:buChar char="-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Facilitar la toma de decisiones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10196" y="7993310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Incremento de la </a:t>
            </a:r>
            <a:r>
              <a:rPr lang="es-ES" sz="2400" dirty="0" smtClean="0">
                <a:solidFill>
                  <a:schemeClr val="tx1"/>
                </a:solidFill>
              </a:rPr>
              <a:t>eficiencia</a:t>
            </a:r>
          </a:p>
          <a:p>
            <a:pPr marL="457200" indent="-457200">
              <a:buFontTx/>
              <a:buChar char="-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Respuestas rápidas </a:t>
            </a:r>
            <a:r>
              <a:rPr lang="es-ES" sz="2400" dirty="0" smtClean="0">
                <a:solidFill>
                  <a:schemeClr val="tx1"/>
                </a:solidFill>
              </a:rPr>
              <a:t>a preguntas </a:t>
            </a:r>
            <a:r>
              <a:rPr lang="es-ES" sz="2400" dirty="0" smtClean="0">
                <a:solidFill>
                  <a:schemeClr val="tx1"/>
                </a:solidFill>
              </a:rPr>
              <a:t>del </a:t>
            </a:r>
            <a:r>
              <a:rPr lang="es-ES" sz="2400" dirty="0" smtClean="0">
                <a:solidFill>
                  <a:schemeClr val="tx1"/>
                </a:solidFill>
              </a:rPr>
              <a:t>negocio</a:t>
            </a:r>
          </a:p>
          <a:p>
            <a:pPr marL="457200" indent="-457200">
              <a:buFontTx/>
              <a:buChar char="-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Análisis de </a:t>
            </a:r>
            <a:r>
              <a:rPr lang="es-ES" sz="2400" dirty="0" smtClean="0">
                <a:solidFill>
                  <a:schemeClr val="tx1"/>
                </a:solidFill>
              </a:rPr>
              <a:t>comportamientos</a:t>
            </a:r>
          </a:p>
          <a:p>
            <a:pPr marL="457200" indent="-457200">
              <a:buFontTx/>
              <a:buChar char="-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Mejor control de las </a:t>
            </a:r>
            <a:r>
              <a:rPr lang="es-ES" sz="2400" dirty="0" smtClean="0">
                <a:solidFill>
                  <a:schemeClr val="tx1"/>
                </a:solidFill>
              </a:rPr>
              <a:t>áreas</a:t>
            </a:r>
          </a:p>
          <a:p>
            <a:pPr marL="457200" indent="-457200">
              <a:buFontTx/>
              <a:buChar char="-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Ahorro en tiempo y costes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634732" y="7993310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es-ES" sz="2400" dirty="0">
                <a:solidFill>
                  <a:schemeClr val="tx1"/>
                </a:solidFill>
              </a:rPr>
              <a:t>BI analiza y comprende el desempeño pasado y </a:t>
            </a:r>
            <a:r>
              <a:rPr lang="es-ES" sz="2400" dirty="0" smtClean="0">
                <a:solidFill>
                  <a:schemeClr val="tx1"/>
                </a:solidFill>
              </a:rPr>
              <a:t>actual</a:t>
            </a:r>
            <a:endParaRPr lang="es-ES" sz="24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BPM da la capacidad para administrar el desempeño actual y futuro</a:t>
            </a:r>
            <a:r>
              <a:rPr lang="es-ES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Tx/>
              <a:buChar char="-"/>
            </a:pPr>
            <a:endParaRPr lang="es-ES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s-ES" sz="2400" dirty="0" smtClean="0">
                <a:solidFill>
                  <a:schemeClr val="tx1"/>
                </a:solidFill>
              </a:rPr>
              <a:t>BI más maduro que BPM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810196" y="2016646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34732" y="2016646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¿Qué es BI?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810196" y="7993310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5634732" y="7993310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Diferencias con BPM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810197" y="13897966"/>
            <a:ext cx="907300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s-ES" sz="1200" dirty="0" smtClean="0">
                <a:solidFill>
                  <a:schemeClr val="tx1"/>
                </a:solidFill>
                <a:hlinkClick r:id="rId3"/>
              </a:rPr>
              <a:t>es.workmeter.com/blog/bid/192978/Principales-herramientas-de-Business-Intelligence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s-ES" sz="1200" dirty="0">
                <a:solidFill>
                  <a:schemeClr val="tx1"/>
                </a:solidFill>
                <a:hlinkClick r:id="rId4"/>
              </a:rPr>
              <a:t>://</a:t>
            </a:r>
            <a:r>
              <a:rPr lang="es-ES" sz="1200" dirty="0" smtClean="0">
                <a:solidFill>
                  <a:schemeClr val="tx1"/>
                </a:solidFill>
                <a:hlinkClick r:id="rId4"/>
              </a:rPr>
              <a:t>en.wikipedia.org/wiki/Business_intelligence</a:t>
            </a:r>
            <a:r>
              <a:rPr lang="es-ES" sz="1200" dirty="0" smtClean="0">
                <a:solidFill>
                  <a:schemeClr val="tx1"/>
                </a:solidFill>
              </a:rPr>
              <a:t>                                </a:t>
            </a:r>
            <a:r>
              <a:rPr lang="es-ES" sz="1200" dirty="0" smtClean="0">
                <a:solidFill>
                  <a:schemeClr val="tx1"/>
                </a:solidFill>
                <a:hlinkClick r:id="rId5"/>
              </a:rPr>
              <a:t>http</a:t>
            </a:r>
            <a:r>
              <a:rPr lang="es-ES" sz="1200" dirty="0">
                <a:solidFill>
                  <a:schemeClr val="tx1"/>
                </a:solidFill>
                <a:hlinkClick r:id="rId5"/>
              </a:rPr>
              <a:t>://</a:t>
            </a:r>
            <a:r>
              <a:rPr lang="es-ES" sz="1200" dirty="0" smtClean="0">
                <a:solidFill>
                  <a:schemeClr val="tx1"/>
                </a:solidFill>
                <a:hlinkClick r:id="rId5"/>
              </a:rPr>
              <a:t>www.madrimasd.org/informacionidi/noticias/noticia.asp?id=63796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smtClean="0">
                <a:solidFill>
                  <a:schemeClr val="tx1"/>
                </a:solidFill>
                <a:hlinkClick r:id="rId6"/>
              </a:rPr>
              <a:t>http</a:t>
            </a:r>
            <a:r>
              <a:rPr lang="es-ES" sz="1200" dirty="0">
                <a:solidFill>
                  <a:schemeClr val="tx1"/>
                </a:solidFill>
                <a:hlinkClick r:id="rId6"/>
              </a:rPr>
              <a:t>://</a:t>
            </a:r>
            <a:r>
              <a:rPr lang="es-ES" sz="1200" dirty="0" smtClean="0">
                <a:solidFill>
                  <a:schemeClr val="tx1"/>
                </a:solidFill>
                <a:hlinkClick r:id="rId6"/>
              </a:rPr>
              <a:t>dialogoti.intel.com/es/curso/bpm-business-process-management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endParaRPr lang="es-ES" sz="1200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chemeClr val="tx1"/>
                </a:solidFill>
                <a:hlinkClick r:id="rId7"/>
              </a:rPr>
              <a:t>http://</a:t>
            </a:r>
            <a:r>
              <a:rPr lang="es-ES" sz="1200" dirty="0" smtClean="0">
                <a:solidFill>
                  <a:schemeClr val="tx1"/>
                </a:solidFill>
                <a:hlinkClick r:id="rId7"/>
              </a:rPr>
              <a:t>www.emb.cl/gerencia/articulo.mvc?xid=800</a:t>
            </a:r>
            <a:r>
              <a:rPr lang="es-ES" sz="1200" dirty="0" smtClean="0">
                <a:solidFill>
                  <a:schemeClr val="tx1"/>
                </a:solidFill>
              </a:rPr>
              <a:t>                                  </a:t>
            </a:r>
            <a:r>
              <a:rPr lang="es-ES" sz="1200" dirty="0" smtClean="0">
                <a:solidFill>
                  <a:schemeClr val="tx1"/>
                </a:solidFill>
                <a:hlinkClick r:id="rId8"/>
              </a:rPr>
              <a:t>http</a:t>
            </a:r>
            <a:r>
              <a:rPr lang="es-ES" sz="1200" dirty="0">
                <a:solidFill>
                  <a:schemeClr val="tx1"/>
                </a:solidFill>
                <a:hlinkClick r:id="rId8"/>
              </a:rPr>
              <a:t>://</a:t>
            </a:r>
            <a:r>
              <a:rPr lang="es-ES" sz="1200" dirty="0" smtClean="0">
                <a:solidFill>
                  <a:schemeClr val="tx1"/>
                </a:solidFill>
                <a:hlinkClick r:id="rId8"/>
              </a:rPr>
              <a:t>aisel.aisnet.org/cgi/viewcontent.cgi?article=3724&amp;context=cais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endParaRPr lang="es-ES" sz="120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60" y="6049094"/>
            <a:ext cx="4228362" cy="157648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17960" y="2664718"/>
            <a:ext cx="422836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Los orígenes del </a:t>
            </a:r>
            <a:r>
              <a:rPr lang="es-ES" sz="2000" dirty="0"/>
              <a:t>BI se </a:t>
            </a:r>
            <a:r>
              <a:rPr lang="es-ES" sz="2000" dirty="0" smtClean="0"/>
              <a:t>remontan </a:t>
            </a:r>
            <a:r>
              <a:rPr lang="es-ES" sz="2000" dirty="0"/>
              <a:t>a los primero sistemas de apoyo a la toma de decisiones de la década de los 60, pero fue desarrollado posteriormente durante los 80. No fue hasta finales de los 90 cuando su uso se extendió. Actualmente </a:t>
            </a:r>
            <a:r>
              <a:rPr lang="es-ES" sz="2000" dirty="0" smtClean="0"/>
              <a:t>el BI está </a:t>
            </a:r>
            <a:r>
              <a:rPr lang="es-ES" sz="2000" dirty="0"/>
              <a:t>presente en multitud de organizaciones y su interés ha </a:t>
            </a:r>
            <a:r>
              <a:rPr lang="es-ES" sz="2000" dirty="0" smtClean="0"/>
              <a:t>crecido </a:t>
            </a:r>
            <a:r>
              <a:rPr lang="es-ES" sz="2000" dirty="0"/>
              <a:t>año tras año, tanto a nivel de cursos y formación como número de herramientas en el mercado.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66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204</Words>
  <Application>Microsoft Office PowerPoint</Application>
  <PresentationFormat>Personalizado</PresentationFormat>
  <Paragraphs>34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Reservas</dc:creator>
  <cp:lastModifiedBy>Marcos</cp:lastModifiedBy>
  <cp:revision>22</cp:revision>
  <dcterms:created xsi:type="dcterms:W3CDTF">2015-10-30T08:21:04Z</dcterms:created>
  <dcterms:modified xsi:type="dcterms:W3CDTF">2015-11-08T18:37:38Z</dcterms:modified>
</cp:coreProperties>
</file>