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693400" cy="15122525"/>
  <p:notesSz cx="6858000" cy="9144000"/>
  <p:defaultTextStyle>
    <a:defPPr>
      <a:defRPr lang="es-ES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763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66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4763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9C6F5-D8AF-4130-A5EA-4D0D3EF92C48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F19D3-19A5-4C59-B795-C1E8DDA6E7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72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Tamaño: </a:t>
            </a:r>
          </a:p>
          <a:p>
            <a:r>
              <a:rPr lang="es-ES" baseline="0" dirty="0" smtClean="0"/>
              <a:t> - Título: 54</a:t>
            </a:r>
          </a:p>
          <a:p>
            <a:r>
              <a:rPr lang="es-ES" baseline="0" dirty="0" smtClean="0"/>
              <a:t> - Título cuadro: 29</a:t>
            </a:r>
          </a:p>
          <a:p>
            <a:r>
              <a:rPr lang="es-ES" baseline="0" dirty="0" smtClean="0"/>
              <a:t> - Texto cuadro: 18*</a:t>
            </a:r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F19D3-19A5-4C59-B795-C1E8DDA6E73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2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2005" y="4697786"/>
            <a:ext cx="9089390" cy="32415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4010" y="8569431"/>
            <a:ext cx="7485380" cy="38646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5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78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45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52715" y="605604"/>
            <a:ext cx="2406015" cy="129031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4670" y="605604"/>
            <a:ext cx="7039822" cy="129031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07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92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705" y="9717624"/>
            <a:ext cx="9089390" cy="3003501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705" y="6409573"/>
            <a:ext cx="9089390" cy="330805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55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5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266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0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77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53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288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004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8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4670" y="3528591"/>
            <a:ext cx="4722918" cy="998016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35812" y="3528591"/>
            <a:ext cx="4722918" cy="9980167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3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3385067"/>
            <a:ext cx="4724775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55" indent="0">
              <a:buNone/>
              <a:defRPr sz="3200" b="1"/>
            </a:lvl2pPr>
            <a:lvl3pPr marL="1475110" indent="0">
              <a:buNone/>
              <a:defRPr sz="2900" b="1"/>
            </a:lvl3pPr>
            <a:lvl4pPr marL="2212665" indent="0">
              <a:buNone/>
              <a:defRPr sz="2600" b="1"/>
            </a:lvl4pPr>
            <a:lvl5pPr marL="2950220" indent="0">
              <a:buNone/>
              <a:defRPr sz="2600" b="1"/>
            </a:lvl5pPr>
            <a:lvl6pPr marL="3687775" indent="0">
              <a:buNone/>
              <a:defRPr sz="2600" b="1"/>
            </a:lvl6pPr>
            <a:lvl7pPr marL="4425330" indent="0">
              <a:buNone/>
              <a:defRPr sz="2600" b="1"/>
            </a:lvl7pPr>
            <a:lvl8pPr marL="5162885" indent="0">
              <a:buNone/>
              <a:defRPr sz="2600" b="1"/>
            </a:lvl8pPr>
            <a:lvl9pPr marL="5900440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670" y="4795801"/>
            <a:ext cx="4724775" cy="871295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2099" y="3385067"/>
            <a:ext cx="4726631" cy="1410734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555" indent="0">
              <a:buNone/>
              <a:defRPr sz="3200" b="1"/>
            </a:lvl2pPr>
            <a:lvl3pPr marL="1475110" indent="0">
              <a:buNone/>
              <a:defRPr sz="2900" b="1"/>
            </a:lvl3pPr>
            <a:lvl4pPr marL="2212665" indent="0">
              <a:buNone/>
              <a:defRPr sz="2600" b="1"/>
            </a:lvl4pPr>
            <a:lvl5pPr marL="2950220" indent="0">
              <a:buNone/>
              <a:defRPr sz="2600" b="1"/>
            </a:lvl5pPr>
            <a:lvl6pPr marL="3687775" indent="0">
              <a:buNone/>
              <a:defRPr sz="2600" b="1"/>
            </a:lvl6pPr>
            <a:lvl7pPr marL="4425330" indent="0">
              <a:buNone/>
              <a:defRPr sz="2600" b="1"/>
            </a:lvl7pPr>
            <a:lvl8pPr marL="5162885" indent="0">
              <a:buNone/>
              <a:defRPr sz="2600" b="1"/>
            </a:lvl8pPr>
            <a:lvl9pPr marL="5900440" indent="0">
              <a:buNone/>
              <a:defRPr sz="2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2099" y="4795801"/>
            <a:ext cx="4726631" cy="8712956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35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1" y="602100"/>
            <a:ext cx="3518055" cy="2562428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0822" y="602102"/>
            <a:ext cx="5977908" cy="1290665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671" y="3164530"/>
            <a:ext cx="3518055" cy="10344228"/>
          </a:xfrm>
        </p:spPr>
        <p:txBody>
          <a:bodyPr/>
          <a:lstStyle>
            <a:lvl1pPr marL="0" indent="0">
              <a:buNone/>
              <a:defRPr sz="2300"/>
            </a:lvl1pPr>
            <a:lvl2pPr marL="737555" indent="0">
              <a:buNone/>
              <a:defRPr sz="1900"/>
            </a:lvl2pPr>
            <a:lvl3pPr marL="1475110" indent="0">
              <a:buNone/>
              <a:defRPr sz="1600"/>
            </a:lvl3pPr>
            <a:lvl4pPr marL="2212665" indent="0">
              <a:buNone/>
              <a:defRPr sz="1500"/>
            </a:lvl4pPr>
            <a:lvl5pPr marL="2950220" indent="0">
              <a:buNone/>
              <a:defRPr sz="1500"/>
            </a:lvl5pPr>
            <a:lvl6pPr marL="3687775" indent="0">
              <a:buNone/>
              <a:defRPr sz="1500"/>
            </a:lvl6pPr>
            <a:lvl7pPr marL="4425330" indent="0">
              <a:buNone/>
              <a:defRPr sz="1500"/>
            </a:lvl7pPr>
            <a:lvl8pPr marL="5162885" indent="0">
              <a:buNone/>
              <a:defRPr sz="1500"/>
            </a:lvl8pPr>
            <a:lvl9pPr marL="5900440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558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981" y="10585767"/>
            <a:ext cx="6416040" cy="124971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981" y="1351226"/>
            <a:ext cx="6416040" cy="9073515"/>
          </a:xfrm>
        </p:spPr>
        <p:txBody>
          <a:bodyPr/>
          <a:lstStyle>
            <a:lvl1pPr marL="0" indent="0">
              <a:buNone/>
              <a:defRPr sz="5200"/>
            </a:lvl1pPr>
            <a:lvl2pPr marL="737555" indent="0">
              <a:buNone/>
              <a:defRPr sz="4500"/>
            </a:lvl2pPr>
            <a:lvl3pPr marL="1475110" indent="0">
              <a:buNone/>
              <a:defRPr sz="3900"/>
            </a:lvl3pPr>
            <a:lvl4pPr marL="2212665" indent="0">
              <a:buNone/>
              <a:defRPr sz="3200"/>
            </a:lvl4pPr>
            <a:lvl5pPr marL="2950220" indent="0">
              <a:buNone/>
              <a:defRPr sz="3200"/>
            </a:lvl5pPr>
            <a:lvl6pPr marL="3687775" indent="0">
              <a:buNone/>
              <a:defRPr sz="3200"/>
            </a:lvl6pPr>
            <a:lvl7pPr marL="4425330" indent="0">
              <a:buNone/>
              <a:defRPr sz="3200"/>
            </a:lvl7pPr>
            <a:lvl8pPr marL="5162885" indent="0">
              <a:buNone/>
              <a:defRPr sz="3200"/>
            </a:lvl8pPr>
            <a:lvl9pPr marL="5900440" indent="0">
              <a:buNone/>
              <a:defRPr sz="32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981" y="11835477"/>
            <a:ext cx="6416040" cy="1774795"/>
          </a:xfrm>
        </p:spPr>
        <p:txBody>
          <a:bodyPr/>
          <a:lstStyle>
            <a:lvl1pPr marL="0" indent="0">
              <a:buNone/>
              <a:defRPr sz="2300"/>
            </a:lvl1pPr>
            <a:lvl2pPr marL="737555" indent="0">
              <a:buNone/>
              <a:defRPr sz="1900"/>
            </a:lvl2pPr>
            <a:lvl3pPr marL="1475110" indent="0">
              <a:buNone/>
              <a:defRPr sz="1600"/>
            </a:lvl3pPr>
            <a:lvl4pPr marL="2212665" indent="0">
              <a:buNone/>
              <a:defRPr sz="1500"/>
            </a:lvl4pPr>
            <a:lvl5pPr marL="2950220" indent="0">
              <a:buNone/>
              <a:defRPr sz="1500"/>
            </a:lvl5pPr>
            <a:lvl6pPr marL="3687775" indent="0">
              <a:buNone/>
              <a:defRPr sz="1500"/>
            </a:lvl6pPr>
            <a:lvl7pPr marL="4425330" indent="0">
              <a:buNone/>
              <a:defRPr sz="1500"/>
            </a:lvl7pPr>
            <a:lvl8pPr marL="5162885" indent="0">
              <a:buNone/>
              <a:defRPr sz="1500"/>
            </a:lvl8pPr>
            <a:lvl9pPr marL="5900440" indent="0">
              <a:buNone/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6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34670" y="605602"/>
            <a:ext cx="9624060" cy="2520421"/>
          </a:xfrm>
          <a:prstGeom prst="rect">
            <a:avLst/>
          </a:prstGeom>
        </p:spPr>
        <p:txBody>
          <a:bodyPr vert="horz" lIns="147511" tIns="73756" rIns="147511" bIns="73756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670" y="3528591"/>
            <a:ext cx="9624060" cy="9980167"/>
          </a:xfrm>
          <a:prstGeom prst="rect">
            <a:avLst/>
          </a:prstGeom>
        </p:spPr>
        <p:txBody>
          <a:bodyPr vert="horz" lIns="147511" tIns="73756" rIns="147511" bIns="73756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34670" y="14016342"/>
            <a:ext cx="2495127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322FB-89D9-4488-93FC-26415089B1E9}" type="datetimeFigureOut">
              <a:rPr lang="es-ES" smtClean="0"/>
              <a:t>10/11/2015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53579" y="14016342"/>
            <a:ext cx="3386243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663603" y="14016342"/>
            <a:ext cx="2495127" cy="80513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53997-DECC-40AD-B1BC-30F9F4BFDF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5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475110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166" indent="-553166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527" indent="-460972" algn="l" defTabSz="1475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88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44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899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55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410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1663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218" indent="-368778" algn="l" defTabSz="1475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55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511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66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022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77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533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885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00440" algn="l" defTabSz="147511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iisci.org/journal/CV$/risci/pdfs/C002ZT.pdf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degerencia.com/articulo/business_process_management_bpm_articulando_estrategia_procesos_y_tecnolog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png"/><Relationship Id="rId9" Type="http://schemas.openxmlformats.org/officeDocument/2006/relationships/hyperlink" Target="http://sedici.unlp.edu.ar/bitstream/handle/10915/45934/Documento_completo.pdf?sequence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06140" y="1656606"/>
            <a:ext cx="10081120" cy="13177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10196" y="517252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/>
                </a:solidFill>
              </a:rPr>
              <a:t>Herramientas BPM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10196" y="2016646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634732" y="2016646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810196" y="7993310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endParaRPr lang="es-ES" dirty="0" smtClean="0">
              <a:solidFill>
                <a:schemeClr val="tx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634732" y="7993310"/>
            <a:ext cx="4248472" cy="5616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810196" y="2016646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34732" y="2016646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810196" y="7993310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5634732" y="7993310"/>
            <a:ext cx="4248472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810197" y="13897966"/>
            <a:ext cx="907300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954212" y="2664718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BPMS </a:t>
            </a:r>
            <a:r>
              <a:rPr lang="es-ES" sz="2000" b="1" dirty="0"/>
              <a:t>(Buiness Process Management </a:t>
            </a:r>
            <a:r>
              <a:rPr lang="es-ES" sz="2000" b="1" dirty="0" smtClean="0"/>
              <a:t>System), </a:t>
            </a:r>
            <a:r>
              <a:rPr lang="es-ES" sz="2000" dirty="0" smtClean="0"/>
              <a:t>es </a:t>
            </a:r>
            <a:r>
              <a:rPr lang="es-ES" sz="2000" dirty="0"/>
              <a:t>la suite de tecnologías </a:t>
            </a:r>
            <a:r>
              <a:rPr lang="es-ES" sz="2000" dirty="0" smtClean="0"/>
              <a:t>BPM. Son un conjunto </a:t>
            </a:r>
            <a:r>
              <a:rPr lang="es-ES" sz="2000" dirty="0"/>
              <a:t>de herramientas que facilitan la administración de procesos de negocio para cada una de las etapas de su ciclo de </a:t>
            </a:r>
            <a:r>
              <a:rPr lang="es-ES" sz="2000" dirty="0" smtClean="0"/>
              <a:t>vida: Diseño</a:t>
            </a:r>
            <a:r>
              <a:rPr lang="es-ES" sz="2000" dirty="0"/>
              <a:t>, Ejecución, Monitoreo y </a:t>
            </a:r>
            <a:r>
              <a:rPr lang="es-ES" sz="2000" dirty="0" smtClean="0"/>
              <a:t>Análisis.</a:t>
            </a:r>
            <a:endParaRPr lang="es-ES" sz="20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1458268" y="2054101"/>
            <a:ext cx="30963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Resumen</a:t>
            </a:r>
            <a:endParaRPr lang="es-ES" dirty="0" smtClean="0">
              <a:solidFill>
                <a:schemeClr val="bg1"/>
              </a:solidFill>
            </a:endParaRPr>
          </a:p>
        </p:txBody>
      </p:sp>
      <p:pic>
        <p:nvPicPr>
          <p:cNvPr id="18" name="17 Imagen" descr="https://collellca.files.wordpress.com/2012/08/bpm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83" y="5382729"/>
            <a:ext cx="2284921" cy="2034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18 CuadroTexto"/>
          <p:cNvSpPr txBox="1"/>
          <p:nvPr/>
        </p:nvSpPr>
        <p:spPr>
          <a:xfrm>
            <a:off x="6282804" y="2035373"/>
            <a:ext cx="30963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Tipos de BPMS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066780" y="2880742"/>
            <a:ext cx="3528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/>
              <a:t>BPMS centrado en el </a:t>
            </a:r>
            <a:r>
              <a:rPr lang="es-ES" sz="2000" dirty="0" smtClean="0"/>
              <a:t>humano: </a:t>
            </a:r>
            <a:r>
              <a:rPr lang="es-ES" sz="2000" dirty="0"/>
              <a:t>se enfoca en </a:t>
            </a:r>
            <a:r>
              <a:rPr lang="es-ES" sz="2000" dirty="0" smtClean="0"/>
              <a:t>administración </a:t>
            </a:r>
            <a:r>
              <a:rPr lang="es-ES" sz="2000" dirty="0"/>
              <a:t>del </a:t>
            </a:r>
            <a:r>
              <a:rPr lang="es-ES" sz="2000" dirty="0" smtClean="0"/>
              <a:t>personal y en el intercambio de información entre el personal.</a:t>
            </a:r>
          </a:p>
          <a:p>
            <a:endParaRPr lang="es-ES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BPMS centrado en el sistema(integración): se enfoca en el control de los sistemas de información internos y en el intercambio de información entre ellos.</a:t>
            </a:r>
          </a:p>
          <a:p>
            <a:endParaRPr lang="es-ES" sz="28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386260" y="8030765"/>
            <a:ext cx="30963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Módulos</a:t>
            </a:r>
            <a:r>
              <a:rPr lang="es-ES_tradnl" dirty="0" smtClean="0">
                <a:solidFill>
                  <a:schemeClr val="bg1"/>
                </a:solidFill>
              </a:rPr>
              <a:t> BPMS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6282804" y="8030765"/>
            <a:ext cx="30963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Plataformas BPMS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1170236" y="9073430"/>
            <a:ext cx="36004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170236" y="8857407"/>
            <a:ext cx="3528392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Módulos principales que conforman la plataforma BPMS</a:t>
            </a:r>
            <a:r>
              <a:rPr lang="es-ES" sz="2000" b="1" dirty="0" smtClean="0"/>
              <a:t>:</a:t>
            </a:r>
          </a:p>
          <a:p>
            <a:endParaRPr lang="es-E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Modelador gráfico de proceso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Ambiente de integración y desarrollo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Servidor de procesos de negocios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sz="2000" dirty="0" smtClean="0"/>
              <a:t>Monitor de actividades de negocio</a:t>
            </a:r>
          </a:p>
          <a:p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5994772" y="885740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Existen diferentes herramientas BPMS de software libre y software propietario.</a:t>
            </a:r>
            <a:endParaRPr lang="es-ES" sz="2000" dirty="0"/>
          </a:p>
        </p:txBody>
      </p:sp>
      <p:pic>
        <p:nvPicPr>
          <p:cNvPr id="25" name="24 Imagen" descr="http://dl.dropbox.com/u/2961879/blog20110708_bpmfoss/bpmsfoss_0logos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63" y="10362311"/>
            <a:ext cx="3427601" cy="180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BPM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04" y="12671460"/>
            <a:ext cx="1296144" cy="63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BM Business Process Manager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023" y="12509524"/>
            <a:ext cx="972108" cy="95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25 CuadroTexto"/>
          <p:cNvSpPr txBox="1"/>
          <p:nvPr/>
        </p:nvSpPr>
        <p:spPr>
          <a:xfrm>
            <a:off x="954212" y="13897966"/>
            <a:ext cx="871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hlinkClick r:id="rId7"/>
              </a:rPr>
              <a:t>http://</a:t>
            </a:r>
            <a:r>
              <a:rPr lang="es-ES" sz="1200" dirty="0" smtClean="0">
                <a:hlinkClick r:id="rId7"/>
              </a:rPr>
              <a:t>www.degerencia.com/articulo/business_process_management_bpm_articulando_estrategia_procesos_y_tecnologia</a:t>
            </a:r>
            <a:endParaRPr lang="es-ES" sz="1200" dirty="0" smtClean="0"/>
          </a:p>
          <a:p>
            <a:r>
              <a:rPr lang="es-ES" sz="1200" u="sng" dirty="0">
                <a:hlinkClick r:id="rId8"/>
              </a:rPr>
              <a:t>http://www.iiisci.org/journal/CV$/risci/pdfs/C002ZT.pdf</a:t>
            </a:r>
            <a:endParaRPr lang="es-ES" sz="1200" dirty="0"/>
          </a:p>
          <a:p>
            <a:r>
              <a:rPr lang="es-ES" sz="1200" dirty="0">
                <a:hlinkClick r:id="rId9"/>
              </a:rPr>
              <a:t>http://</a:t>
            </a:r>
            <a:r>
              <a:rPr lang="es-ES" sz="1200" dirty="0" smtClean="0">
                <a:hlinkClick r:id="rId9"/>
              </a:rPr>
              <a:t>sedici.unlp.edu.ar/bitstream/handle/10915/45934/Documento_completo.pdf?sequence=1</a:t>
            </a:r>
            <a:endParaRPr lang="es-ES" sz="1200" dirty="0" smtClean="0"/>
          </a:p>
          <a:p>
            <a:endParaRPr lang="es-ES" sz="1200" dirty="0"/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796646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175</Words>
  <Application>Microsoft Office PowerPoint</Application>
  <PresentationFormat>Personalizado</PresentationFormat>
  <Paragraphs>24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Reservas</dc:creator>
  <cp:lastModifiedBy>Zaira</cp:lastModifiedBy>
  <cp:revision>45</cp:revision>
  <dcterms:created xsi:type="dcterms:W3CDTF">2015-10-30T08:21:04Z</dcterms:created>
  <dcterms:modified xsi:type="dcterms:W3CDTF">2015-11-10T23:41:44Z</dcterms:modified>
</cp:coreProperties>
</file>