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12188825"/>
  <p:notesSz cx="7010400" cy="9296400"/>
  <p:embeddedFontLs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7EFE2B-7919-48FD-82F3-B8C1A9B82939}">
  <a:tblStyle styleId="{2A7EFE2B-7919-48FD-82F3-B8C1A9B8293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F0"/>
          </a:solidFill>
        </a:fill>
      </a:tcStyle>
    </a:wholeTbl>
    <a:band1H>
      <a:tcTxStyle b="off" i="off"/>
      <a:tcStyle>
        <a:fill>
          <a:solidFill>
            <a:srgbClr val="CBCFD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CFD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576" y="1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This PowerPoint Template includes a series of slide masters with predefined layouts and color schemes for formatting slides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 Slide Masters are displayed when you right click on a slide and select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 from menu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f11b9fc1a_7_7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8f11b9fc1a_7_7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8f11b9fc1a_7_7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2c25ebef_2_17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8d2c25ebef_2_17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8d2c25ebef_2_17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f11b9fc1a_0_79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f11b9fc1a_0_79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f11b9fc1a_0_79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2c25ebef_2_25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g8d2c25ebef_2_25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8d2c25ebef_2_25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11b9fc1a_0_59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f11b9fc1a_0_59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f11b9fc1a_0_59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d2c25ebef_2_35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8d2c25ebef_2_35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8d2c25ebef_2_35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f11b9fc1a_0_91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f11b9fc1a_0_91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f11b9fc1a_0_91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d2c25ebef_2_44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g8d2c25ebef_2_44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8d2c25ebef_2_44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e7abfad72_0_8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g8e7abfad72_0_8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8e7abfad72_0_8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0d51da30_0_0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g8d0d51da30_0_0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8d0d51da30_0_0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d0d51da30_0_6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8d0d51da30_0_6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8d0d51da30_0_6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d0d51da30_0_39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g8d0d51da30_0_39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g8d0d51da30_0_39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0d51da30_0_60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8d0d51da30_0_60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8d0d51da30_0_60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d0d51da30_0_75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g8d0d51da30_0_75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8d0d51da30_0_75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d0d51da30_0_69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g8d0d51da30_0_69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g8d0d51da30_0_69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d0d51da30_0_93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8d0d51da30_0_93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8d0d51da30_0_93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d0d51da30_0_100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g8d0d51da30_0_100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8d0d51da30_0_100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d0d51da30_0_107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g8d0d51da30_0_107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8d0d51da30_0_107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d0d51da30_0_114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g8d0d51da30_0_114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8d0d51da30_0_114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545847ef_0_6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8d545847ef_0_6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8d545847ef_0_6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f75ccdf35_1_0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g8f75ccdf35_1_0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g8f75ccdf35_1_0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d0d51da30_0_82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8d0d51da30_0_82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g8d0d51da30_0_82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f75ccdf35_1_7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g8f75ccdf35_1_7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8f75ccdf35_1_7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f11b9fc1a_7_25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8f11b9fc1a_7_25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8f11b9fc1a_7_25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4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4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/>
          <p:nvPr>
            <p:ph idx="2" type="sldImg"/>
          </p:nvPr>
        </p:nvSpPr>
        <p:spPr>
          <a:xfrm>
            <a:off x="457200" y="709613"/>
            <a:ext cx="6156325" cy="3465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903289" y="4411664"/>
            <a:ext cx="5189537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6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6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Autotext : </a:t>
            </a:r>
            <a:r>
              <a:rPr b="1" lang="en-US"/>
              <a:t>Wrap text is always ON (can not be changed)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8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BEST PRACTICES: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Open Excel 2007 before creating/editing charts in PowerPoint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Duplicate this slide and edit data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Copy and paste this chart/slide to desired location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Edit Data </a:t>
            </a:r>
            <a:r>
              <a:rPr b="0" lang="en-US"/>
              <a:t>(this should open the data sheet in Excel)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Edit the data cells on the data sheet in Excel and </a:t>
            </a:r>
            <a:r>
              <a:rPr b="1" lang="en-US"/>
              <a:t>Save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If this chart contains custom formatting: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charts and any others you create can be saved as chart templates. </a:t>
            </a:r>
            <a:endParaRPr b="1"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Save as Template</a:t>
            </a:r>
            <a:br>
              <a:rPr b="0" i="1" lang="en-US"/>
            </a:br>
            <a:r>
              <a:rPr b="0" i="1" lang="en-US"/>
              <a:t>[Note: MAC users click </a:t>
            </a:r>
            <a:r>
              <a:rPr b="1" i="1" lang="en-US"/>
              <a:t>Change Chart Type </a:t>
            </a:r>
            <a:r>
              <a:rPr b="0" i="1" lang="en-US"/>
              <a:t>and select </a:t>
            </a:r>
            <a:r>
              <a:rPr b="1" i="1" lang="en-US"/>
              <a:t>Save as Template </a:t>
            </a:r>
            <a:r>
              <a:rPr b="0" i="1" lang="en-US"/>
              <a:t>from the dropdown]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Name the style as desired and </a:t>
            </a:r>
            <a:r>
              <a:rPr b="1" lang="en-US"/>
              <a:t>Save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To apply the template, first select desired chart, then go to the </a:t>
            </a:r>
            <a:r>
              <a:rPr b="1" lang="en-US"/>
              <a:t>Chart Design</a:t>
            </a:r>
            <a:r>
              <a:rPr b="0" lang="en-US"/>
              <a:t> tab, select </a:t>
            </a:r>
            <a:r>
              <a:rPr b="1" lang="en-US"/>
              <a:t>Change Chart Type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Select the </a:t>
            </a:r>
            <a:r>
              <a:rPr b="1" lang="en-US"/>
              <a:t>Template </a:t>
            </a:r>
            <a:r>
              <a:rPr lang="en-US"/>
              <a:t>folder at the top of the list and choose the custom saved style you wish to apply, then click </a:t>
            </a:r>
            <a:r>
              <a:rPr b="1" lang="en-US"/>
              <a:t>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/>
              <a:t>Note: you will need to do this for each type of chart (column, line, pie). Name your Template styles accordingly for efficiency.</a:t>
            </a:r>
            <a:endParaRPr b="1" i="1"/>
          </a:p>
        </p:txBody>
      </p:sp>
      <p:sp>
        <p:nvSpPr>
          <p:cNvPr id="383" name="Google Shape;383;p8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BEST PRACTICES: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Open Excel 2007 before creating/editing charts in PowerPoint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Duplicate this slide and edit data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Copy and paste this chart/slide to desired location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Edit Data </a:t>
            </a:r>
            <a:r>
              <a:rPr b="0" lang="en-US"/>
              <a:t>(this should open the data sheet in Excel)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Edit the data cells on the data sheet in Excel and </a:t>
            </a:r>
            <a:r>
              <a:rPr b="1" lang="en-US"/>
              <a:t>Save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If this chart contains custom formatting: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charts and any others you create can be saved as chart templates. </a:t>
            </a:r>
            <a:endParaRPr b="1"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Save as Template</a:t>
            </a:r>
            <a:br>
              <a:rPr b="0" i="1" lang="en-US"/>
            </a:br>
            <a:r>
              <a:rPr b="0" i="1" lang="en-US"/>
              <a:t>[Note: MAC users click </a:t>
            </a:r>
            <a:r>
              <a:rPr b="1" i="1" lang="en-US"/>
              <a:t>Change Chart Type </a:t>
            </a:r>
            <a:r>
              <a:rPr b="0" i="1" lang="en-US"/>
              <a:t>and select </a:t>
            </a:r>
            <a:r>
              <a:rPr b="1" i="1" lang="en-US"/>
              <a:t>Save as Template </a:t>
            </a:r>
            <a:r>
              <a:rPr b="0" i="1" lang="en-US"/>
              <a:t>from the dropdown]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Name the style as desired and </a:t>
            </a:r>
            <a:r>
              <a:rPr b="1" lang="en-US"/>
              <a:t>Save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To apply the template, first select desired chart, then go to the </a:t>
            </a:r>
            <a:r>
              <a:rPr b="1" lang="en-US"/>
              <a:t>Chart Design</a:t>
            </a:r>
            <a:r>
              <a:rPr b="0" lang="en-US"/>
              <a:t> tab, select </a:t>
            </a:r>
            <a:r>
              <a:rPr b="1" lang="en-US"/>
              <a:t>Change Chart Type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Select the </a:t>
            </a:r>
            <a:r>
              <a:rPr b="1" lang="en-US"/>
              <a:t>Template </a:t>
            </a:r>
            <a:r>
              <a:rPr lang="en-US"/>
              <a:t>folder at the top of the list and choose the custom saved style you wish to apply, then click </a:t>
            </a:r>
            <a:r>
              <a:rPr b="1" lang="en-US"/>
              <a:t>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/>
              <a:t>Note: you will need to do this for each type of chart (column, line, pie). Name your Template styles accordingly for efficiency.</a:t>
            </a:r>
            <a:endParaRPr b="1" i="1"/>
          </a:p>
        </p:txBody>
      </p:sp>
      <p:sp>
        <p:nvSpPr>
          <p:cNvPr id="390" name="Google Shape;390;p9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3a54b195_1_71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8e3a54b195_1_71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8e3a54b195_1_71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BEST PRACTICES: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Open Excel 2007 before creating/editing charts in PowerPoint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Duplicate this slide and edit data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Copy and paste this chart/slide to desired location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Edit Data </a:t>
            </a:r>
            <a:r>
              <a:rPr b="0" lang="en-US"/>
              <a:t>(this should open the data sheet in Excel)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Edit the data cells on the data sheet in Excel and </a:t>
            </a:r>
            <a:r>
              <a:rPr b="1" lang="en-US"/>
              <a:t>Save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If this chart contains custom formatting: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charts and any others you create can be saved as chart templates. </a:t>
            </a:r>
            <a:endParaRPr b="1"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Save as Template</a:t>
            </a:r>
            <a:br>
              <a:rPr b="0" i="1" lang="en-US"/>
            </a:br>
            <a:r>
              <a:rPr b="0" i="1" lang="en-US"/>
              <a:t>[Note: MAC users click </a:t>
            </a:r>
            <a:r>
              <a:rPr b="1" i="1" lang="en-US"/>
              <a:t>Change Chart Type </a:t>
            </a:r>
            <a:r>
              <a:rPr b="0" i="1" lang="en-US"/>
              <a:t>and select </a:t>
            </a:r>
            <a:r>
              <a:rPr b="1" i="1" lang="en-US"/>
              <a:t>Save as Template </a:t>
            </a:r>
            <a:r>
              <a:rPr b="0" i="1" lang="en-US"/>
              <a:t>from the dropdown]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Name the style as desired and </a:t>
            </a:r>
            <a:r>
              <a:rPr b="1" lang="en-US"/>
              <a:t>Save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To apply the template, first select desired chart, then go to the </a:t>
            </a:r>
            <a:r>
              <a:rPr b="1" lang="en-US"/>
              <a:t>Chart Design</a:t>
            </a:r>
            <a:r>
              <a:rPr b="0" lang="en-US"/>
              <a:t> tab, select </a:t>
            </a:r>
            <a:r>
              <a:rPr b="1" lang="en-US"/>
              <a:t>Change Chart Type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Select the </a:t>
            </a:r>
            <a:r>
              <a:rPr b="1" lang="en-US"/>
              <a:t>Template </a:t>
            </a:r>
            <a:r>
              <a:rPr lang="en-US"/>
              <a:t>folder at the top of the list and choose the custom saved style you wish to apply, then click </a:t>
            </a:r>
            <a:r>
              <a:rPr b="1" lang="en-US"/>
              <a:t>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/>
              <a:t>Note: you will need to do this for each type of chart (column, line, pie). Name your Template styles accordingly for efficiency.</a:t>
            </a:r>
            <a:endParaRPr b="1" i="1"/>
          </a:p>
        </p:txBody>
      </p:sp>
      <p:sp>
        <p:nvSpPr>
          <p:cNvPr id="398" name="Google Shape;398;p10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BEST PRACTICES: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Open Excel 2007 before creating/editing charts in PowerPoint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Duplicate this slide and edit data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Copy and paste this chart/slide to desired location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Edit Data </a:t>
            </a:r>
            <a:r>
              <a:rPr b="0" lang="en-US"/>
              <a:t>(this should open the data sheet in Excel)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Edit the data cells on the data sheet in Excel and </a:t>
            </a:r>
            <a:r>
              <a:rPr b="1" lang="en-US"/>
              <a:t>Save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If this chart contains custom formatting: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charts and any others you create can be saved as chart templates. </a:t>
            </a:r>
            <a:endParaRPr b="1"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Save as Template</a:t>
            </a:r>
            <a:br>
              <a:rPr b="0" i="1" lang="en-US"/>
            </a:br>
            <a:r>
              <a:rPr b="0" i="1" lang="en-US"/>
              <a:t>[Note: MAC users click </a:t>
            </a:r>
            <a:r>
              <a:rPr b="1" i="1" lang="en-US"/>
              <a:t>Change Chart Type </a:t>
            </a:r>
            <a:r>
              <a:rPr b="0" i="1" lang="en-US"/>
              <a:t>and select </a:t>
            </a:r>
            <a:r>
              <a:rPr b="1" i="1" lang="en-US"/>
              <a:t>Save as Template </a:t>
            </a:r>
            <a:r>
              <a:rPr b="0" i="1" lang="en-US"/>
              <a:t>from the dropdown]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Name the style as desired and </a:t>
            </a:r>
            <a:r>
              <a:rPr b="1" lang="en-US"/>
              <a:t>Save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To apply the template, first select desired chart, then go to the </a:t>
            </a:r>
            <a:r>
              <a:rPr b="1" lang="en-US"/>
              <a:t>Chart Design</a:t>
            </a:r>
            <a:r>
              <a:rPr b="0" lang="en-US"/>
              <a:t> tab, select </a:t>
            </a:r>
            <a:r>
              <a:rPr b="1" lang="en-US"/>
              <a:t>Change Chart Type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Select the </a:t>
            </a:r>
            <a:r>
              <a:rPr b="1" lang="en-US"/>
              <a:t>Template </a:t>
            </a:r>
            <a:r>
              <a:rPr lang="en-US"/>
              <a:t>folder at the top of the list and choose the custom saved style you wish to apply, then click </a:t>
            </a:r>
            <a:r>
              <a:rPr b="1" lang="en-US"/>
              <a:t>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/>
              <a:t>Note: you will need to do this for each type of chart (column, line, pie). Name your Template styles accordingly for efficiency.</a:t>
            </a:r>
            <a:endParaRPr b="1" i="1"/>
          </a:p>
        </p:txBody>
      </p:sp>
      <p:sp>
        <p:nvSpPr>
          <p:cNvPr id="405" name="Google Shape;405;p11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12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12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BEST PRACTICES: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Open Excel 2007 before creating/editing charts in PowerPoint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Duplicate this slide and edit data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Copy and paste this chart/slide to desired location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Edit Data </a:t>
            </a:r>
            <a:r>
              <a:rPr b="0" lang="en-US"/>
              <a:t>(this should open the data sheet in Excel)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Edit the data cells on the data sheet in Excel and </a:t>
            </a:r>
            <a:r>
              <a:rPr b="1" lang="en-US"/>
              <a:t>Save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If this chart contains custom formatting: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charts and any others you create can be saved as chart templates. </a:t>
            </a:r>
            <a:endParaRPr b="1"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Save as Template</a:t>
            </a:r>
            <a:br>
              <a:rPr b="0" i="1" lang="en-US"/>
            </a:br>
            <a:r>
              <a:rPr b="0" i="1" lang="en-US"/>
              <a:t>[Note: MAC users click </a:t>
            </a:r>
            <a:r>
              <a:rPr b="1" i="1" lang="en-US"/>
              <a:t>Change Chart Type </a:t>
            </a:r>
            <a:r>
              <a:rPr b="0" i="1" lang="en-US"/>
              <a:t>and select </a:t>
            </a:r>
            <a:r>
              <a:rPr b="1" i="1" lang="en-US"/>
              <a:t>Save as Template </a:t>
            </a:r>
            <a:r>
              <a:rPr b="0" i="1" lang="en-US"/>
              <a:t>from the dropdown]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Name the style as desired and </a:t>
            </a:r>
            <a:r>
              <a:rPr b="1" lang="en-US"/>
              <a:t>Save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To apply the template, first select desired chart, then go to the </a:t>
            </a:r>
            <a:r>
              <a:rPr b="1" lang="en-US"/>
              <a:t>Chart Design</a:t>
            </a:r>
            <a:r>
              <a:rPr b="0" lang="en-US"/>
              <a:t> tab, select </a:t>
            </a:r>
            <a:r>
              <a:rPr b="1" lang="en-US"/>
              <a:t>Change Chart Type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Select the </a:t>
            </a:r>
            <a:r>
              <a:rPr b="1" lang="en-US"/>
              <a:t>Template </a:t>
            </a:r>
            <a:r>
              <a:rPr lang="en-US"/>
              <a:t>folder at the top of the list and choose the custom saved style you wish to apply, then click </a:t>
            </a:r>
            <a:r>
              <a:rPr b="1" lang="en-US"/>
              <a:t>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/>
              <a:t>Note: you will need to do this for each type of chart (column, line, pie). Name your Template styles accordingly for efficiency.</a:t>
            </a:r>
            <a:endParaRPr b="1" i="1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13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13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BEST PRACTICES: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Open Excel 2007 before creating/editing charts in PowerPoint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 Duplicate this slide and edit data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Copy and paste this chart/slide to desired location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Edit Data </a:t>
            </a:r>
            <a:r>
              <a:rPr b="0" lang="en-US"/>
              <a:t>(this should open the data sheet in Excel)</a:t>
            </a:r>
            <a:endParaRPr/>
          </a:p>
          <a:p>
            <a:pPr indent="-171450" lvl="1" marL="6373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</a:pPr>
            <a:r>
              <a:rPr b="0" lang="en-US"/>
              <a:t>Edit the data cells on the data sheet in Excel and </a:t>
            </a:r>
            <a:r>
              <a:rPr b="1" lang="en-US"/>
              <a:t>Save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If this chart contains custom formatting: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charts and any others you create can be saved as chart templates. </a:t>
            </a:r>
            <a:endParaRPr b="1"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With the chart selected, go to the </a:t>
            </a:r>
            <a:r>
              <a:rPr b="1" lang="en-US"/>
              <a:t>Chart Design</a:t>
            </a:r>
            <a:r>
              <a:rPr b="0" lang="en-US"/>
              <a:t> tab and select </a:t>
            </a:r>
            <a:r>
              <a:rPr b="1" lang="en-US"/>
              <a:t>Save as Template</a:t>
            </a:r>
            <a:br>
              <a:rPr b="0" i="1" lang="en-US"/>
            </a:br>
            <a:r>
              <a:rPr b="0" i="1" lang="en-US"/>
              <a:t>[Note: MAC users click </a:t>
            </a:r>
            <a:r>
              <a:rPr b="1" i="1" lang="en-US"/>
              <a:t>Change Chart Type </a:t>
            </a:r>
            <a:r>
              <a:rPr b="0" i="1" lang="en-US"/>
              <a:t>and select </a:t>
            </a:r>
            <a:r>
              <a:rPr b="1" i="1" lang="en-US"/>
              <a:t>Save as Template </a:t>
            </a:r>
            <a:r>
              <a:rPr b="0" i="1" lang="en-US"/>
              <a:t>from the dropdown]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Name the style as desired and </a:t>
            </a:r>
            <a:r>
              <a:rPr b="1" lang="en-US"/>
              <a:t>Save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/>
              <a:t>To apply the template, first select desired chart, then go to the </a:t>
            </a:r>
            <a:r>
              <a:rPr b="1" lang="en-US"/>
              <a:t>Chart Design</a:t>
            </a:r>
            <a:r>
              <a:rPr b="0" lang="en-US"/>
              <a:t> tab, select </a:t>
            </a:r>
            <a:r>
              <a:rPr b="1" lang="en-US"/>
              <a:t>Change Chart Type</a:t>
            </a:r>
            <a:endParaRPr/>
          </a:p>
          <a:p>
            <a:pPr indent="-174708" lvl="0" marL="1833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Select the </a:t>
            </a:r>
            <a:r>
              <a:rPr b="1" lang="en-US"/>
              <a:t>Template </a:t>
            </a:r>
            <a:r>
              <a:rPr lang="en-US"/>
              <a:t>folder at the top of the list and choose the custom saved style you wish to apply, then click </a:t>
            </a:r>
            <a:r>
              <a:rPr b="1" lang="en-US"/>
              <a:t>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/>
              <a:t>Note: you will need to do this for each type of chart (column, line, pie). Name your Template styles accordingly for efficiency.</a:t>
            </a:r>
            <a:endParaRPr b="1" i="1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4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rPr b="1" lang="en-US" sz="1110"/>
              <a:t>THIS CHART USES CUSTOM FORMATTING. </a:t>
            </a:r>
            <a:br>
              <a:rPr b="1" lang="en-US" sz="1110"/>
            </a:br>
            <a:r>
              <a:rPr b="0" lang="en-US" sz="1110"/>
              <a:t>To retain custom formatting, do one of the following options: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t/>
            </a:r>
            <a:endParaRPr b="0" sz="1110"/>
          </a:p>
          <a:p>
            <a:pPr indent="-232943" lvl="0" marL="23294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AutoNum type="arabicPeriod"/>
            </a:pPr>
            <a:r>
              <a:rPr b="1" lang="en-US" sz="1110"/>
              <a:t>Duplicate and Edit Data</a:t>
            </a:r>
            <a:endParaRPr/>
          </a:p>
          <a:p>
            <a:pPr indent="-232943" lvl="1" marL="698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Char char="•"/>
            </a:pPr>
            <a:r>
              <a:rPr b="0" lang="en-US" sz="1110"/>
              <a:t>Copy and paste this chart/slide to desired location</a:t>
            </a:r>
            <a:endParaRPr/>
          </a:p>
          <a:p>
            <a:pPr indent="-232943" lvl="1" marL="698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Char char="•"/>
            </a:pPr>
            <a:r>
              <a:rPr b="0" lang="en-US" sz="1110"/>
              <a:t>With the chart selected, go to the </a:t>
            </a:r>
            <a:r>
              <a:rPr b="1" lang="en-US" sz="1110"/>
              <a:t>Chart Design</a:t>
            </a:r>
            <a:r>
              <a:rPr b="0" lang="en-US" sz="1110"/>
              <a:t> tab and select </a:t>
            </a:r>
            <a:r>
              <a:rPr b="1" lang="en-US" sz="1110"/>
              <a:t>Edit Data </a:t>
            </a:r>
            <a:r>
              <a:rPr b="0" lang="en-US" sz="1110"/>
              <a:t>(this should open the data sheet in Excel)</a:t>
            </a:r>
            <a:endParaRPr/>
          </a:p>
          <a:p>
            <a:pPr indent="-232943" lvl="1" marL="698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Char char="•"/>
            </a:pPr>
            <a:r>
              <a:rPr b="0" lang="en-US" sz="1110"/>
              <a:t>Update the data cells on the data sheet in Excel and </a:t>
            </a:r>
            <a:r>
              <a:rPr b="1" lang="en-US" sz="1110"/>
              <a:t>Save</a:t>
            </a:r>
            <a:endParaRPr/>
          </a:p>
          <a:p>
            <a:pPr indent="-162458" lvl="1" marL="698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t/>
            </a:r>
            <a:endParaRPr b="1" sz="1110"/>
          </a:p>
          <a:p>
            <a:pPr indent="-232943" lvl="0" marL="23294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AutoNum type="arabicPeriod"/>
            </a:pPr>
            <a:r>
              <a:rPr b="1" lang="en-US" sz="1110"/>
              <a:t>Save this custom chart style as a template</a:t>
            </a:r>
            <a:endParaRPr/>
          </a:p>
          <a:p>
            <a:pPr indent="-174706" lvl="1" marL="640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Char char="•"/>
            </a:pPr>
            <a:r>
              <a:rPr b="0" lang="en-US" sz="1110"/>
              <a:t>With the chart selected, go to the </a:t>
            </a:r>
            <a:r>
              <a:rPr b="1" lang="en-US" sz="1110"/>
              <a:t>Chart Design</a:t>
            </a:r>
            <a:r>
              <a:rPr b="0" lang="en-US" sz="1110"/>
              <a:t> tab and select </a:t>
            </a:r>
            <a:r>
              <a:rPr b="1" lang="en-US" sz="1110"/>
              <a:t>Save as Template</a:t>
            </a:r>
            <a:endParaRPr b="0" i="1" sz="1110"/>
          </a:p>
          <a:p>
            <a:pPr indent="0" lvl="2" marL="93177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1" lang="en-US" sz="1110"/>
              <a:t>[Note: MAC users click </a:t>
            </a:r>
            <a:r>
              <a:rPr b="1" i="1" lang="en-US" sz="1110"/>
              <a:t>Change Chart Type </a:t>
            </a:r>
            <a:r>
              <a:rPr b="0" i="1" lang="en-US" sz="1110"/>
              <a:t>and select </a:t>
            </a:r>
            <a:r>
              <a:rPr b="1" i="1" lang="en-US" sz="1110"/>
              <a:t>Save as Template </a:t>
            </a:r>
            <a:r>
              <a:rPr b="0" i="1" lang="en-US" sz="1110"/>
              <a:t>from the dropdown]</a:t>
            </a:r>
            <a:endParaRPr/>
          </a:p>
          <a:p>
            <a:pPr indent="-174706" lvl="1" marL="640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Char char="•"/>
            </a:pPr>
            <a:r>
              <a:rPr b="0" lang="en-US" sz="1110"/>
              <a:t>Name the style as desired and </a:t>
            </a:r>
            <a:r>
              <a:rPr b="1" lang="en-US" sz="1110"/>
              <a:t>Save</a:t>
            </a:r>
            <a:endParaRPr/>
          </a:p>
          <a:p>
            <a:pPr indent="-174706" lvl="1" marL="640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Char char="•"/>
            </a:pPr>
            <a:r>
              <a:rPr b="0" lang="en-US" sz="1110"/>
              <a:t>To apply the template, first select desired chart, then go to the </a:t>
            </a:r>
            <a:r>
              <a:rPr b="1" lang="en-US" sz="1110"/>
              <a:t>Chart Design</a:t>
            </a:r>
            <a:r>
              <a:rPr b="0" lang="en-US" sz="1110"/>
              <a:t> tab, select </a:t>
            </a:r>
            <a:r>
              <a:rPr b="1" lang="en-US" sz="1110"/>
              <a:t>Change Chart Type</a:t>
            </a:r>
            <a:endParaRPr/>
          </a:p>
          <a:p>
            <a:pPr indent="-174706" lvl="1" marL="640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Char char="•"/>
            </a:pPr>
            <a:r>
              <a:rPr lang="en-US" sz="1110"/>
              <a:t>Select the </a:t>
            </a:r>
            <a:r>
              <a:rPr b="1" lang="en-US" sz="1110"/>
              <a:t>Template </a:t>
            </a:r>
            <a:r>
              <a:rPr lang="en-US" sz="1110"/>
              <a:t>folder at the top of the list and choose the custom saved style you wish to apply, then click </a:t>
            </a:r>
            <a:r>
              <a:rPr b="1" lang="en-US" sz="1110"/>
              <a:t>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1110"/>
              <a:t>Note: you will need to do this for each type of chart (column, line, pie). Name your Template styles accordingly for efficiency.</a:t>
            </a:r>
            <a:endParaRPr b="1" i="1" sz="1110"/>
          </a:p>
          <a:p>
            <a:pPr indent="-104223" lvl="1" marL="640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t/>
            </a:r>
            <a:endParaRPr b="0" sz="1110"/>
          </a:p>
          <a:p>
            <a:pPr indent="-104223" lvl="1" marL="640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None/>
            </a:pPr>
            <a:r>
              <a:t/>
            </a:r>
            <a:endParaRPr b="0" sz="111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Calibri"/>
              <a:buNone/>
            </a:pPr>
            <a:r>
              <a:rPr b="1" lang="en-US" sz="1110"/>
              <a:t>BEST PRACTICES: </a:t>
            </a:r>
            <a:endParaRPr/>
          </a:p>
          <a:p>
            <a:pPr indent="-7048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/>
              <a:buChar char="•"/>
            </a:pPr>
            <a:r>
              <a:rPr b="0" lang="en-US" sz="1110"/>
              <a:t> PC users should open Excel before creating charts in PowerPoint</a:t>
            </a:r>
            <a:endParaRPr/>
          </a:p>
        </p:txBody>
      </p:sp>
      <p:sp>
        <p:nvSpPr>
          <p:cNvPr id="428" name="Google Shape;428;p14:notes"/>
          <p:cNvSpPr txBox="1"/>
          <p:nvPr>
            <p:ph idx="12" type="sldNum"/>
          </p:nvPr>
        </p:nvSpPr>
        <p:spPr>
          <a:xfrm>
            <a:off x="3970576" y="8830268"/>
            <a:ext cx="3038258" cy="464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:notes"/>
          <p:cNvSpPr txBox="1"/>
          <p:nvPr>
            <p:ph idx="1" type="body"/>
          </p:nvPr>
        </p:nvSpPr>
        <p:spPr>
          <a:xfrm>
            <a:off x="700413" y="4415133"/>
            <a:ext cx="5609574" cy="418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15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3a54b195_1_6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8e3a54b195_1_6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g8e3a54b195_1_6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2c25ebef_2_8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8d2c25ebef_2_8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8d2c25ebef_2_8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3a54b195_1_25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8e3a54b195_1_25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8e3a54b195_1_25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e3a54b195_1_92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8e3a54b195_1_92:notes"/>
          <p:cNvSpPr/>
          <p:nvPr>
            <p:ph idx="2" type="sldImg"/>
          </p:nvPr>
        </p:nvSpPr>
        <p:spPr>
          <a:xfrm>
            <a:off x="407988" y="696913"/>
            <a:ext cx="61944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8e3a54b195_1_92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2c25ebef_2_0:notes"/>
          <p:cNvSpPr txBox="1"/>
          <p:nvPr>
            <p:ph idx="12" type="sldNum"/>
          </p:nvPr>
        </p:nvSpPr>
        <p:spPr>
          <a:xfrm>
            <a:off x="3970576" y="8830268"/>
            <a:ext cx="303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8d2c25ebef_2_0:notes"/>
          <p:cNvSpPr/>
          <p:nvPr>
            <p:ph idx="2" type="sldImg"/>
          </p:nvPr>
        </p:nvSpPr>
        <p:spPr>
          <a:xfrm>
            <a:off x="407988" y="696913"/>
            <a:ext cx="61944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8d2c25ebef_2_0:notes"/>
          <p:cNvSpPr txBox="1"/>
          <p:nvPr>
            <p:ph idx="1" type="body"/>
          </p:nvPr>
        </p:nvSpPr>
        <p:spPr>
          <a:xfrm>
            <a:off x="700413" y="4415133"/>
            <a:ext cx="56097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89619" cy="68566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 rot="-420000">
            <a:off x="1154813" y="2628555"/>
            <a:ext cx="8206939" cy="1182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 rot="-420000">
            <a:off x="1421379" y="5040255"/>
            <a:ext cx="5910196" cy="6272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Font typeface="Arial"/>
              <a:buNone/>
              <a:defRPr b="1" i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 rot="-420000">
            <a:off x="1510117" y="5893038"/>
            <a:ext cx="3347025" cy="6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  <a:defRPr i="1" sz="1800"/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 rot="-420000">
            <a:off x="1047003" y="2241563"/>
            <a:ext cx="4888189" cy="3963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0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2754" y="5245441"/>
            <a:ext cx="1908820" cy="11755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ctrTitle"/>
          </p:nvPr>
        </p:nvSpPr>
        <p:spPr>
          <a:xfrm>
            <a:off x="1143000" y="2385787"/>
            <a:ext cx="8829754" cy="1182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43000" y="3631577"/>
            <a:ext cx="8829754" cy="400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080"/>
              <a:buFont typeface="Arial"/>
              <a:buNone/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1143000" y="1948758"/>
            <a:ext cx="8829754" cy="3033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80"/>
              <a:buFont typeface="Arial"/>
              <a:buNone/>
              <a:defRPr b="1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433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8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11479" y="1801090"/>
            <a:ext cx="5401765" cy="414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624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  <a:defRPr cap="none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402307" y="1801090"/>
            <a:ext cx="5401765" cy="414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624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  <a:defRPr cap="none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89619" cy="685666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ctrTitle"/>
          </p:nvPr>
        </p:nvSpPr>
        <p:spPr>
          <a:xfrm rot="-420000">
            <a:off x="1220659" y="2837935"/>
            <a:ext cx="5994960" cy="1182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b="1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 rot="-420000">
            <a:off x="1421379" y="5040255"/>
            <a:ext cx="5910196" cy="6272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Font typeface="Arial"/>
              <a:buNone/>
              <a:defRPr b="1" i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 rot="-420000">
            <a:off x="1510117" y="5893038"/>
            <a:ext cx="3347025" cy="6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  <a:defRPr i="1" sz="1800"/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Subhead">
  <p:cSld name="Content with Subhead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11480" y="276156"/>
            <a:ext cx="10901984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11480" y="1063096"/>
            <a:ext cx="109020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None/>
              <a:defRPr b="0" sz="24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11480" y="1801367"/>
            <a:ext cx="108540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624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  <a:defRPr cap="none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11480" y="2211185"/>
            <a:ext cx="540410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624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  <a:defRPr cap="none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402308" y="2211185"/>
            <a:ext cx="540410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624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  <a:defRPr cap="none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31469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411480" y="1665720"/>
            <a:ext cx="540410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6402308" y="1665720"/>
            <a:ext cx="540410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601199" y="6549081"/>
            <a:ext cx="2587625" cy="308919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11480" y="1799556"/>
            <a:ext cx="10853420" cy="4142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624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4266088" y="6629400"/>
            <a:ext cx="36566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900" u="none" cap="none" strike="noStrike">
                <a:solidFill>
                  <a:srgbClr val="7C7385"/>
                </a:solidFill>
                <a:latin typeface="Arial"/>
                <a:ea typeface="Arial"/>
                <a:cs typeface="Arial"/>
                <a:sym typeface="Arial"/>
              </a:rPr>
              <a:t>© 2020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1565347" y="6635781"/>
            <a:ext cx="472939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411480" y="1425610"/>
            <a:ext cx="1136599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1" y="6418083"/>
            <a:ext cx="1611284" cy="3477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864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pos="3839">
          <p15:clr>
            <a:srgbClr val="F26B43"/>
          </p15:clr>
        </p15:guide>
        <p15:guide id="6" pos="383">
          <p15:clr>
            <a:srgbClr val="F26B43"/>
          </p15:clr>
        </p15:guide>
        <p15:guide id="7" pos="7295">
          <p15:clr>
            <a:srgbClr val="F26B43"/>
          </p15:clr>
        </p15:guide>
        <p15:guide id="8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jenkins.io/doc/pipeline/steps/" TargetMode="External"/><Relationship Id="rId4" Type="http://schemas.openxmlformats.org/officeDocument/2006/relationships/hyperlink" Target="https://mvnrepository.com/" TargetMode="External"/><Relationship Id="rId5" Type="http://schemas.openxmlformats.org/officeDocument/2006/relationships/hyperlink" Target="https://github.com/edgexfoundry/edgex-global-pipelines/blob/master/build.gradl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edgexfoundry/edgex-global-pipelines/blob/master/vars/edgeXSemver.groov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dgexfoundry/edgex-global-pipelines/blob/master/src/test/groovy/edgeXNexusPublishSpec.groov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dgexfoundry/edgex-global-pipelines/blob/master/src/test/groovy/edgeXSwaggerPublishSpec.groovy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ExpediaGroup/jenkins-spock/issues/78" TargetMode="External"/><Relationship Id="rId4" Type="http://schemas.openxmlformats.org/officeDocument/2006/relationships/hyperlink" Target="https://github.com/edgexfoundry/edgex-global-pipelines/blob/master/src/test/groovy/edgeXReleaseGitTagSpec.groovy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ExpediaGroup/jenkins-spock/tree/master/examples/shared-libra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radle.org/maven-vs-gradle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edgexfoundry/edgex-global-pipelines/blob/master/Jenkinsfile#L60-L94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jetbrains.com/idea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dgexfoundry.org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edgexfoundry/edgex-global-pipelin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ctrTitle"/>
          </p:nvPr>
        </p:nvSpPr>
        <p:spPr>
          <a:xfrm rot="-420000">
            <a:off x="1154813" y="2628555"/>
            <a:ext cx="8206939" cy="1182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How to Mock it?  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-420000">
            <a:off x="1421379" y="5040255"/>
            <a:ext cx="5910196" cy="6272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Font typeface="Arial"/>
              <a:buNone/>
            </a:pPr>
            <a:r>
              <a:rPr lang="en-US"/>
              <a:t>Open Source Examples of Unit Tests for a Jenkins Shared Library</a:t>
            </a:r>
            <a:endParaRPr/>
          </a:p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 rot="-420000">
            <a:off x="1510117" y="5893038"/>
            <a:ext cx="3347025" cy="6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Lisa Ranjbar, </a:t>
            </a:r>
            <a:r>
              <a:rPr lang="en-US"/>
              <a:t>Emilio Reyes, Ernesto Ojeda</a:t>
            </a:r>
            <a:endParaRPr/>
          </a:p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 rot="-420000">
            <a:off x="1047003" y="2241563"/>
            <a:ext cx="4888189" cy="3963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Allow Jenkins-Spock to automatically mock Pipeline Steps</a:t>
            </a:r>
            <a:r>
              <a:rPr i="1" lang="en-US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i="1" lang="en-US">
                <a:solidFill>
                  <a:schemeClr val="lt1"/>
                </a:solidFill>
                <a:highlight>
                  <a:srgbClr val="7C7385"/>
                </a:highlight>
              </a:rPr>
              <a:t>       </a:t>
            </a:r>
            <a:endParaRPr>
              <a:solidFill>
                <a:schemeClr val="lt1"/>
              </a:solidFill>
              <a:highlight>
                <a:srgbClr val="7C7385"/>
              </a:highlight>
            </a:endParaRPr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b="1" lang="en-US"/>
              <a:t>sshagent(credentials: [...])</a:t>
            </a:r>
            <a:endParaRPr b="1"/>
          </a:p>
          <a:p>
            <a:pPr indent="-212597" lvl="2" marL="886967" rtl="0" algn="l">
              <a:spcBef>
                <a:spcPts val="6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Error: </a:t>
            </a:r>
            <a:r>
              <a:rPr lang="en-US">
                <a:highlight>
                  <a:srgbClr val="FFFF00"/>
                </a:highlight>
              </a:rPr>
              <a:t>java.lang.IllegalStateException: There is no pipeline step mock for [sshagent]</a:t>
            </a:r>
            <a:endParaRPr b="1"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b="1" lang="en-US"/>
              <a:t>Always </a:t>
            </a:r>
            <a:r>
              <a:rPr lang="en-US"/>
              <a:t>add Jenkins Plugins as dependencies to Maven/Gradle project</a:t>
            </a:r>
            <a:endParaRPr/>
          </a:p>
          <a:p>
            <a:pPr indent="-212597" lvl="2" marL="886967" rtl="0" algn="l">
              <a:spcBef>
                <a:spcPts val="6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Get Plugin ID for Step in Pipeline Steps:</a:t>
            </a:r>
            <a:r>
              <a:rPr lang="en-US" sz="1400"/>
              <a:t>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https://www.jenkins.io/doc/pipeline/steps/</a:t>
            </a:r>
            <a:endParaRPr sz="1400"/>
          </a:p>
          <a:p>
            <a:pPr indent="-212597" lvl="2" marL="886967" rtl="0" algn="l">
              <a:spcBef>
                <a:spcPts val="6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Search for Plugin ID in Maven Repository:</a:t>
            </a:r>
            <a:r>
              <a:rPr lang="en-US" sz="1400"/>
              <a:t> </a:t>
            </a:r>
            <a:r>
              <a:rPr lang="en-US" sz="1400" u="sng">
                <a:solidFill>
                  <a:schemeClr val="accent2"/>
                </a:solidFill>
                <a:hlinkClick r:id="rId4"/>
              </a:rPr>
              <a:t>https://mvnrepository.com/</a:t>
            </a:r>
            <a:r>
              <a:rPr lang="en-US" sz="1400"/>
              <a:t> </a:t>
            </a:r>
            <a:endParaRPr sz="1400"/>
          </a:p>
          <a:p>
            <a:pPr indent="-212597" lvl="2" marL="886967" rtl="0" algn="l">
              <a:spcBef>
                <a:spcPts val="6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Add Plugin’s JAR as a project dependency</a:t>
            </a:r>
            <a:endParaRPr/>
          </a:p>
          <a:p>
            <a:pPr indent="-224028" lvl="3" marL="1316736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org.jenkins-ci.plugins:ssh-agent:1.17@jar</a:t>
            </a:r>
            <a:endParaRPr b="1"/>
          </a:p>
          <a:p>
            <a:pPr indent="-224028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Eliminate the need of having to call </a:t>
            </a:r>
            <a:r>
              <a:rPr i="1" lang="en-US">
                <a:solidFill>
                  <a:schemeClr val="lt1"/>
                </a:solidFill>
                <a:highlight>
                  <a:srgbClr val="7C7385"/>
                </a:highlight>
              </a:rPr>
              <a:t>explicitlyMockPipelineStep() </a:t>
            </a:r>
            <a:endParaRPr i="1">
              <a:solidFill>
                <a:schemeClr val="lt1"/>
              </a:solidFill>
              <a:highlight>
                <a:srgbClr val="7C738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Mock Pipeline Plugins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1840274" y="5787767"/>
            <a:ext cx="85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https://github.com/edgexfoundry/edgex-global-pipelines/blob/master/build.gradle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Enforce consistent pattern for getting and setting environment variables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Use </a:t>
            </a:r>
            <a:r>
              <a:rPr lang="en-US">
                <a:solidFill>
                  <a:schemeClr val="lt1"/>
                </a:solidFill>
                <a:highlight>
                  <a:srgbClr val="7C7385"/>
                </a:highlight>
              </a:rPr>
              <a:t>env.VARIABLE </a:t>
            </a:r>
            <a:r>
              <a:rPr lang="en-US">
                <a:solidFill>
                  <a:srgbClr val="000000"/>
                </a:solidFill>
                <a:highlight>
                  <a:schemeClr val="lt1"/>
                </a:highlight>
              </a:rPr>
              <a:t> to get value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Use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  <a:highlight>
                  <a:srgbClr val="7C7385"/>
                </a:highlight>
              </a:rPr>
              <a:t>env.VARIABLE = VALUE</a:t>
            </a:r>
            <a:r>
              <a:rPr lang="en-US"/>
              <a:t> to set value - avoid using env.setProperty()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Always </a:t>
            </a:r>
            <a:r>
              <a:rPr lang="en-US"/>
              <a:t>fully qualify using env</a:t>
            </a:r>
            <a:r>
              <a:rPr lang="en-US"/>
              <a:t>.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Facilitate mocking by eliminating unnecessary mocks</a:t>
            </a:r>
            <a:endParaRPr/>
          </a:p>
          <a:p>
            <a:pPr indent="-234950" lvl="0" marL="234950" rtl="0" algn="l"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Environment variables are script variables</a:t>
            </a:r>
            <a:endParaRPr/>
          </a:p>
          <a:p>
            <a:pPr indent="-224028" lvl="1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Must be set using </a:t>
            </a:r>
            <a:r>
              <a:rPr lang="en-US">
                <a:solidFill>
                  <a:schemeClr val="lt1"/>
                </a:solidFill>
                <a:highlight>
                  <a:srgbClr val="7C7385"/>
                </a:highlight>
              </a:rPr>
              <a:t>getBinding().setVariable()</a:t>
            </a:r>
            <a:endParaRPr>
              <a:solidFill>
                <a:schemeClr val="lt1"/>
              </a:solidFill>
              <a:highlight>
                <a:srgbClr val="7C7385"/>
              </a:highlight>
            </a:endParaRPr>
          </a:p>
          <a:p>
            <a:pPr indent="-224028" lvl="1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nv variables should be specified as a Groovy map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1" marL="23495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Mock Environment Variables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1847828" y="5787767"/>
            <a:ext cx="80293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https://github.com/edgexfoundry/edgex-global-pipelines/blob/master/vars/edgeXSemver.groovy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Mock Environment Variables - Example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071988" y="1425375"/>
            <a:ext cx="4883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7C7385"/>
                </a:highlight>
              </a:rPr>
              <a:t>Source</a:t>
            </a:r>
            <a:endParaRPr>
              <a:solidFill>
                <a:schemeClr val="lt1"/>
              </a:solidFill>
              <a:highlight>
                <a:srgbClr val="7C7385"/>
              </a:highlight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934300" y="2673775"/>
            <a:ext cx="5159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7C7385"/>
                </a:highlight>
              </a:rPr>
              <a:t>Unit Test</a:t>
            </a:r>
            <a:endParaRPr>
              <a:solidFill>
                <a:schemeClr val="lt1"/>
              </a:solidFill>
              <a:highlight>
                <a:srgbClr val="7C7385"/>
              </a:highlight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33" y="1843113"/>
            <a:ext cx="107156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35" y="3462763"/>
            <a:ext cx="1166812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144092" y="4189675"/>
            <a:ext cx="11172000" cy="216300"/>
          </a:xfrm>
          <a:prstGeom prst="rect">
            <a:avLst/>
          </a:prstGeom>
          <a:solidFill>
            <a:srgbClr val="FFFF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Nested objects require explicit mocking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docker.image(‘...’).inside()</a:t>
            </a:r>
            <a:endParaRPr b="1"/>
          </a:p>
          <a:p>
            <a:pPr indent="-212597" lvl="2" marL="886967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Error: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java.lang.NullPointerException: Cannot invoke method inside() on null object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24028" lvl="1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Mock u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sing </a:t>
            </a:r>
            <a:r>
              <a:rPr i="1" lang="en-US">
                <a:solidFill>
                  <a:schemeClr val="lt1"/>
                </a:solidFill>
                <a:highlight>
                  <a:srgbClr val="7C7385"/>
                </a:highlight>
              </a:rPr>
              <a:t>explicitlyMockPipelineVariable()</a:t>
            </a:r>
            <a:endParaRPr i="1">
              <a:solidFill>
                <a:schemeClr val="lt1"/>
              </a:solidFill>
              <a:highlight>
                <a:srgbClr val="7C7385"/>
              </a:highlight>
            </a:endParaRPr>
          </a:p>
          <a:p>
            <a:pPr indent="-224028" lvl="1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Expect and stub interactions using </a:t>
            </a:r>
            <a:r>
              <a:rPr i="1" lang="en-US">
                <a:solidFill>
                  <a:schemeClr val="lt1"/>
                </a:solidFill>
                <a:highlight>
                  <a:srgbClr val="7C7385"/>
                </a:highlight>
              </a:rPr>
              <a:t>getPipelineMock()</a:t>
            </a:r>
            <a:endParaRPr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Mock Nested Objects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1207300" y="5787775"/>
            <a:ext cx="95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https://github.com/edgexfoundry/edgex-global-pipelines/blob/master/src/test/groovy/edgeXNexusPublishSpec.groovy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5" y="1827788"/>
            <a:ext cx="107537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40" y="3913763"/>
            <a:ext cx="116109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Mock Nested Objects - Example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072000" y="3319475"/>
            <a:ext cx="3000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7C7385"/>
                </a:highlight>
              </a:rPr>
              <a:t>Unit Test</a:t>
            </a:r>
            <a:endParaRPr>
              <a:solidFill>
                <a:schemeClr val="lt1"/>
              </a:solidFill>
              <a:highlight>
                <a:srgbClr val="7C7385"/>
              </a:highlight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072000" y="1371600"/>
            <a:ext cx="3000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7C7385"/>
                </a:highlight>
              </a:rPr>
              <a:t>Source</a:t>
            </a:r>
            <a:endParaRPr>
              <a:solidFill>
                <a:schemeClr val="lt1"/>
              </a:solidFill>
              <a:highlight>
                <a:srgbClr val="7C7385"/>
              </a:highlight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91408" y="2804155"/>
            <a:ext cx="11172000" cy="216300"/>
          </a:xfrm>
          <a:prstGeom prst="rect">
            <a:avLst/>
          </a:prstGeom>
          <a:solidFill>
            <a:srgbClr val="FFFF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68445" y="5351450"/>
            <a:ext cx="11168400" cy="455700"/>
          </a:xfrm>
          <a:prstGeom prst="rect">
            <a:avLst/>
          </a:prstGeom>
          <a:solidFill>
            <a:srgbClr val="FFFF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Method </a:t>
            </a:r>
            <a:r>
              <a:rPr lang="en-US"/>
              <a:t>in scriptA calls </a:t>
            </a:r>
            <a:r>
              <a:rPr lang="en-US"/>
              <a:t>method </a:t>
            </a:r>
            <a:r>
              <a:rPr lang="en-US"/>
              <a:t>in scriptB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Shared Library may consist of multiple scripts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Helper methods can be centrally located in a utils groovy script for DRY reasons</a:t>
            </a:r>
            <a:endParaRPr/>
          </a:p>
          <a:p>
            <a:pPr indent="-212597" lvl="2" marL="886967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Error: </a:t>
            </a:r>
            <a:r>
              <a:rPr lang="en-US">
                <a:highlight>
                  <a:srgbClr val="FFFF00"/>
                </a:highlight>
              </a:rPr>
              <a:t>java.lang.IllegalStateException: There is no pipeline variable mock for [scriptB].</a:t>
            </a:r>
            <a:endParaRPr>
              <a:highlight>
                <a:srgbClr val="FFFF00"/>
              </a:highlight>
            </a:endParaRPr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Pipeline libraries and scripts are also variables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Mock using </a:t>
            </a:r>
            <a:r>
              <a:rPr lang="en-US" sz="1600">
                <a:solidFill>
                  <a:schemeClr val="lt1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 explicitlyMockPipelineVariable()</a:t>
            </a:r>
            <a:endParaRPr i="1">
              <a:highlight>
                <a:srgbClr val="7C7385"/>
              </a:highlight>
            </a:endParaRPr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Expect and stub interactions using </a:t>
            </a:r>
            <a:r>
              <a:rPr lang="en-US" sz="1600">
                <a:solidFill>
                  <a:schemeClr val="lt1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 getPipelineMock()</a:t>
            </a:r>
            <a:endParaRPr i="1">
              <a:solidFill>
                <a:schemeClr val="lt1"/>
              </a:solidFill>
              <a:highlight>
                <a:srgbClr val="7C7385"/>
              </a:highlight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Mock External </a:t>
            </a:r>
            <a:r>
              <a:rPr lang="en-US"/>
              <a:t>Method </a:t>
            </a:r>
            <a:r>
              <a:rPr lang="en-US"/>
              <a:t>Calls</a:t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1053000" y="5787775"/>
            <a:ext cx="981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https://github.com/edgexfoundry/edgex-global-pipelines/blob/master/src/test/groovy/edgeXSwaggerPublishSpec.groovy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250" y="1807377"/>
            <a:ext cx="2614400" cy="5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14105" y="349135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Mock External Methods - Example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3043431" y="3795256"/>
            <a:ext cx="3000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7C7385"/>
                </a:highlight>
              </a:rPr>
              <a:t>Unit Test</a:t>
            </a:r>
            <a:endParaRPr>
              <a:solidFill>
                <a:schemeClr val="lt1"/>
              </a:solidFill>
              <a:highlight>
                <a:srgbClr val="7C7385"/>
              </a:highlight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072000" y="1371600"/>
            <a:ext cx="3000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rgbClr val="7C7385"/>
                </a:highlight>
              </a:rPr>
              <a:t>Source</a:t>
            </a:r>
            <a:endParaRPr>
              <a:solidFill>
                <a:schemeClr val="lt1"/>
              </a:solidFill>
              <a:highlight>
                <a:srgbClr val="7C7385"/>
              </a:highlight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55656"/>
            <a:ext cx="11305308" cy="227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13" y="1833613"/>
            <a:ext cx="113633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141350" y="4814000"/>
            <a:ext cx="11172000" cy="216300"/>
          </a:xfrm>
          <a:prstGeom prst="rect">
            <a:avLst/>
          </a:prstGeom>
          <a:solidFill>
            <a:srgbClr val="FFFF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141350" y="5042600"/>
            <a:ext cx="11172000" cy="216300"/>
          </a:xfrm>
          <a:prstGeom prst="rect">
            <a:avLst/>
          </a:prstGeom>
          <a:solidFill>
            <a:srgbClr val="FFFF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144092" y="2310634"/>
            <a:ext cx="11172000" cy="216300"/>
          </a:xfrm>
          <a:prstGeom prst="rect">
            <a:avLst/>
          </a:prstGeom>
          <a:solidFill>
            <a:srgbClr val="FFFF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Method in scriptA calls another method in scriptA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Deliberate effort to develop </a:t>
            </a:r>
            <a:r>
              <a:rPr b="1" lang="en-US"/>
              <a:t>small </a:t>
            </a:r>
            <a:r>
              <a:rPr lang="en-US"/>
              <a:t>functionally cohesive methods</a:t>
            </a:r>
            <a:endParaRPr/>
          </a:p>
          <a:p>
            <a:pPr indent="-212597" lvl="2" marL="886967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20"/>
              <a:buChar char="–"/>
            </a:pPr>
            <a:r>
              <a:rPr lang="en-US"/>
              <a:t>Isolate method under test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Mocking method call is complicated and doesn’t scale</a:t>
            </a:r>
            <a:endParaRPr/>
          </a:p>
          <a:p>
            <a:pPr indent="-224027" lvl="2" marL="886967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Unable to mock method in same script</a:t>
            </a:r>
            <a:endParaRPr/>
          </a:p>
          <a:p>
            <a:pPr indent="-234950" lvl="0" marL="234950" rtl="0" algn="l"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Workaround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Create call graph for all methods in </a:t>
            </a:r>
            <a:r>
              <a:rPr b="1" lang="en-US"/>
              <a:t>scriptA</a:t>
            </a:r>
            <a:endParaRPr b="1"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Create another script: </a:t>
            </a:r>
            <a:r>
              <a:rPr b="1" lang="en-US"/>
              <a:t>scriptAU</a:t>
            </a:r>
            <a:endParaRPr b="1"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Methods in odd-numbered layers stay in </a:t>
            </a:r>
            <a:r>
              <a:rPr b="1" lang="en-US"/>
              <a:t>scriptA</a:t>
            </a:r>
            <a:r>
              <a:rPr lang="en-US"/>
              <a:t>, even-numbered layers move to </a:t>
            </a:r>
            <a:r>
              <a:rPr b="1" lang="en-US"/>
              <a:t>scriptAU</a:t>
            </a:r>
            <a:endParaRPr b="1"/>
          </a:p>
          <a:p>
            <a:pPr indent="-224028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Use external method call mocking techniques</a:t>
            </a:r>
            <a:endParaRPr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Mock Internal Method Calls</a:t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1133725" y="5787767"/>
            <a:ext cx="94575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https://github.com/edgexfoundry/edgex-global-pipelines/blob/master/src/test/groovy/edgeXReleaseGitTagSpec.groovy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1799550"/>
            <a:ext cx="21145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5363" y="3429000"/>
            <a:ext cx="31146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ctrTitle"/>
          </p:nvPr>
        </p:nvSpPr>
        <p:spPr>
          <a:xfrm>
            <a:off x="1143000" y="2385787"/>
            <a:ext cx="8829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Unit Testing Setup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1143000" y="3631577"/>
            <a:ext cx="88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80"/>
              <a:buFont typeface="Arial"/>
              <a:buNone/>
            </a:pPr>
            <a:r>
              <a:rPr lang="en-US"/>
              <a:t>Jenkins-Spock, Gradle, etc...</a:t>
            </a:r>
            <a:endParaRPr/>
          </a:p>
        </p:txBody>
      </p:sp>
      <p:sp>
        <p:nvSpPr>
          <p:cNvPr id="211" name="Google Shape;211;p28"/>
          <p:cNvSpPr txBox="1"/>
          <p:nvPr>
            <p:ph idx="2" type="body"/>
          </p:nvPr>
        </p:nvSpPr>
        <p:spPr>
          <a:xfrm>
            <a:off x="1143000" y="1948758"/>
            <a:ext cx="882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Initial implementation was based off the jenkins-spock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shared-library</a:t>
            </a:r>
            <a:r>
              <a:rPr lang="en-US"/>
              <a:t> example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Tests originally run with Maven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pom.xml...so much xml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Issues with dockerized builds</a:t>
            </a:r>
            <a:r>
              <a:rPr lang="en-US"/>
              <a:t>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Lacking features for fast local development</a:t>
            </a:r>
            <a:endParaRPr/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Running the tests… Getting Started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1143000" y="2385787"/>
            <a:ext cx="8829754" cy="1182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1143000" y="3631577"/>
            <a:ext cx="8829754" cy="400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1143000" y="1948758"/>
            <a:ext cx="8829754" cy="3033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O</a:t>
            </a:r>
            <a:r>
              <a:rPr lang="en-US"/>
              <a:t>verall speed improvements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</a:t>
            </a:r>
            <a:r>
              <a:rPr lang="en-US"/>
              <a:t>etter developer experience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Gradle offers a lot of flexibility / extensibility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Plugin support to get code coverage (potentially build our own)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Unit test summary report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Running the tests… Migrating to Gradle</a:t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400525" y="5298750"/>
            <a:ext cx="11180400" cy="642900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A good Maven vs Gradle comparison can be found here: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https://gradle.org/maven-vs-gradle/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Before and After Migration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Maven: </a:t>
            </a:r>
            <a:r>
              <a:rPr lang="en-US" sz="2100">
                <a:solidFill>
                  <a:schemeClr val="lt1"/>
                </a:solidFill>
                <a:highlight>
                  <a:srgbClr val="7C7385"/>
                </a:highlight>
              </a:rPr>
              <a:t> </a:t>
            </a:r>
            <a:r>
              <a:rPr lang="en-US" sz="1600">
                <a:solidFill>
                  <a:schemeClr val="lt1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mvn clean test</a:t>
            </a:r>
            <a:r>
              <a:rPr lang="en-US" sz="1900">
                <a:solidFill>
                  <a:srgbClr val="7C7385"/>
                </a:solidFill>
                <a:highlight>
                  <a:srgbClr val="7C7385"/>
                </a:highlight>
              </a:rPr>
              <a:t>.</a:t>
            </a:r>
            <a:endParaRPr sz="1500"/>
          </a:p>
          <a:p>
            <a:pPr indent="-323850" lvl="2" marL="8001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103 tests, 5 minutes on average to run</a:t>
            </a:r>
            <a:endParaRPr sz="1500"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Gradle: </a:t>
            </a:r>
            <a:r>
              <a:rPr lang="en-US" sz="2100">
                <a:solidFill>
                  <a:schemeClr val="lt1"/>
                </a:solidFill>
                <a:highlight>
                  <a:srgbClr val="7C7385"/>
                </a:highlight>
              </a:rPr>
              <a:t> </a:t>
            </a:r>
            <a:r>
              <a:rPr lang="en-US" sz="1600">
                <a:solidFill>
                  <a:schemeClr val="lt1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gradle clean test</a:t>
            </a:r>
            <a:r>
              <a:rPr lang="en-US" sz="1900">
                <a:solidFill>
                  <a:srgbClr val="7C7385"/>
                </a:solidFill>
                <a:highlight>
                  <a:srgbClr val="7C7385"/>
                </a:highlight>
              </a:rPr>
              <a:t>.</a:t>
            </a:r>
            <a:endParaRPr sz="1500"/>
          </a:p>
          <a:p>
            <a:pPr indent="-323850" lvl="2" marL="8001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103 tests, 2 minutes on average to run</a:t>
            </a:r>
            <a:endParaRPr sz="1500"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Today</a:t>
            </a:r>
            <a:endParaRPr/>
          </a:p>
          <a:p>
            <a:pPr indent="-219075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188 total tests, 3 minutes on average to run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Use Gradle's </a:t>
            </a:r>
            <a:r>
              <a:rPr lang="en-US" sz="1600">
                <a:solidFill>
                  <a:schemeClr val="lt1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 --parallel</a:t>
            </a:r>
            <a:r>
              <a:rPr lang="en-US" sz="1600">
                <a:solidFill>
                  <a:srgbClr val="7C7385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/>
              <a:t> option with forking on Test tasks</a:t>
            </a:r>
            <a:endParaRPr/>
          </a:p>
        </p:txBody>
      </p:sp>
      <p:sp>
        <p:nvSpPr>
          <p:cNvPr id="233" name="Google Shape;233;p31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Running the tests… </a:t>
            </a:r>
            <a:r>
              <a:rPr lang="en-US"/>
              <a:t>Speed improvements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ctrTitle"/>
          </p:nvPr>
        </p:nvSpPr>
        <p:spPr>
          <a:xfrm>
            <a:off x="1143000" y="2385787"/>
            <a:ext cx="8829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CI/CD for the Pipeline Library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1143000" y="3631577"/>
            <a:ext cx="88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80"/>
              <a:buFont typeface="Arial"/>
              <a:buNone/>
            </a:pPr>
            <a:r>
              <a:rPr lang="en-US"/>
              <a:t>Best practices for running on Jenkins</a:t>
            </a:r>
            <a:endParaRPr/>
          </a:p>
        </p:txBody>
      </p:sp>
      <p:sp>
        <p:nvSpPr>
          <p:cNvPr id="241" name="Google Shape;241;p32"/>
          <p:cNvSpPr txBox="1"/>
          <p:nvPr>
            <p:ph idx="2" type="body"/>
          </p:nvPr>
        </p:nvSpPr>
        <p:spPr>
          <a:xfrm>
            <a:off x="1143000" y="1948758"/>
            <a:ext cx="882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Use of Docker for running unit tests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411479" y="1801090"/>
            <a:ext cx="54018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Docker is used for running Gradle tasks</a:t>
            </a:r>
            <a:endParaRPr/>
          </a:p>
          <a:p>
            <a:pPr indent="-231648" lvl="0" marL="2286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Optimizations</a:t>
            </a:r>
            <a:endParaRPr/>
          </a:p>
          <a:p>
            <a:pPr indent="-233172" lvl="1" marL="466344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Vanilla Gradle docker images can be used i.e. </a:t>
            </a:r>
            <a:r>
              <a:rPr lang="en-US" sz="1600">
                <a:solidFill>
                  <a:schemeClr val="lt1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>
                <a:solidFill>
                  <a:srgbClr val="7C7385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600">
                <a:solidFill>
                  <a:schemeClr val="lt1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gradle:6.5</a:t>
            </a:r>
            <a:r>
              <a:rPr lang="en-US" sz="1600">
                <a:solidFill>
                  <a:srgbClr val="7C7385"/>
                </a:solidFill>
                <a:highlight>
                  <a:srgbClr val="7C7385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solidFill>
                <a:srgbClr val="7C7385"/>
              </a:solidFill>
            </a:endParaRPr>
          </a:p>
          <a:p>
            <a:pPr indent="-233172" lvl="1" marL="466344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Recommended approach: Bundle dependencies in custom base docker image</a:t>
            </a:r>
            <a:endParaRPr/>
          </a:p>
          <a:p>
            <a:pPr indent="-331470" lvl="2" marL="630936" rtl="0" algn="l">
              <a:spcBef>
                <a:spcPts val="6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Can save 1.5 - 2m downloading individual dependencies</a:t>
            </a:r>
            <a:endParaRPr/>
          </a:p>
          <a:p>
            <a:pPr indent="-331470" lvl="2" marL="630936" rtl="0" algn="l">
              <a:spcBef>
                <a:spcPts val="6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docker pull takes about 16-20s for 602MB image</a:t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6402225" y="1801100"/>
            <a:ext cx="5401800" cy="4142400"/>
          </a:xfrm>
          <a:prstGeom prst="roundRect">
            <a:avLst>
              <a:gd fmla="val 16667" name="adj"/>
            </a:avLst>
          </a:prstGeom>
          <a:solidFill>
            <a:srgbClr val="7C73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stage('Test') {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agent {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docker {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image </a:t>
            </a:r>
            <a:r>
              <a:rPr b="1" lang="en-US" sz="13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"edgex-devops/egp-unit-test:gradle"</a:t>
            </a:r>
            <a:endParaRPr b="1" sz="13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args ...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steps {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	sh 'gradle clean test --parallel'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...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see Jenkinsfile...</a:t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ctrTitle"/>
          </p:nvPr>
        </p:nvSpPr>
        <p:spPr>
          <a:xfrm>
            <a:off x="1143000" y="2385787"/>
            <a:ext cx="8829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Developer Experience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143000" y="3631577"/>
            <a:ext cx="88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80"/>
              <a:buFont typeface="Arial"/>
              <a:buNone/>
            </a:pPr>
            <a:r>
              <a:rPr lang="en-US"/>
              <a:t>IDE Integration</a:t>
            </a:r>
            <a:endParaRPr/>
          </a:p>
        </p:txBody>
      </p:sp>
      <p:sp>
        <p:nvSpPr>
          <p:cNvPr id="257" name="Google Shape;257;p34"/>
          <p:cNvSpPr txBox="1"/>
          <p:nvPr>
            <p:ph idx="2" type="body"/>
          </p:nvPr>
        </p:nvSpPr>
        <p:spPr>
          <a:xfrm>
            <a:off x="1143000" y="1948758"/>
            <a:ext cx="882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Nice integrations for IDE, Eclipse/IntelliJ, etc.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Run specific tests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Run only failed tests</a:t>
            </a:r>
            <a:r>
              <a:rPr lang="en-US"/>
              <a:t>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Debug tests and step through code</a:t>
            </a:r>
            <a:endParaRPr/>
          </a:p>
          <a:p>
            <a:pPr indent="-19304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80"/>
              <a:buChar char="•"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https://www.jetbrains.com/idea/</a:t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IDE Integration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IntelliJ IDEA</a:t>
            </a:r>
            <a:r>
              <a:rPr lang="en-US"/>
              <a:t> Integration</a:t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25" y="1518575"/>
            <a:ext cx="8229501" cy="48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IntelliJ IDEA Integration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25" y="1517904"/>
            <a:ext cx="8229501" cy="481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IntelliJ IDEA Integration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675" y="1922527"/>
            <a:ext cx="7869599" cy="39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IntelliJ IDEA Integration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504" y="1517904"/>
            <a:ext cx="8229602" cy="481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11479" y="1801090"/>
            <a:ext cx="5401800" cy="414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6240" lvl="0" marL="457200" rtl="0" algn="l"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An open source, vendor neutral project (and ecosystem) </a:t>
            </a:r>
            <a:endParaRPr/>
          </a:p>
          <a:p>
            <a:pPr indent="-396240" lvl="0" marL="457200" rtl="0" algn="l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A microservice, loosely coupled software framework for IoT edge computing</a:t>
            </a:r>
            <a:endParaRPr/>
          </a:p>
          <a:p>
            <a:pPr indent="-396240" lvl="0" marL="457200" rtl="0" algn="l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Hardware and OS agnostic</a:t>
            </a:r>
            <a:endParaRPr/>
          </a:p>
          <a:p>
            <a:pPr indent="-396240" lvl="0" marL="457200" rtl="0" algn="l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Started in 2017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https://www.edgexfoundry.org/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EdgeX Foundry</a:t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762" y="3520425"/>
            <a:ext cx="3238875" cy="19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463" y="2594675"/>
            <a:ext cx="5149480" cy="5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ctrTitle"/>
          </p:nvPr>
        </p:nvSpPr>
        <p:spPr>
          <a:xfrm>
            <a:off x="1143000" y="2385787"/>
            <a:ext cx="8829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1143000" y="3631577"/>
            <a:ext cx="88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0" name="Google Shape;300;p40"/>
          <p:cNvSpPr txBox="1"/>
          <p:nvPr>
            <p:ph idx="2" type="body"/>
          </p:nvPr>
        </p:nvSpPr>
        <p:spPr>
          <a:xfrm>
            <a:off x="1143000" y="1948758"/>
            <a:ext cx="882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Jenkins-spock makes it easy to mock your pipeline steps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Build continuous confidence in your shared pipeline libraries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Ease of use and increased</a:t>
            </a:r>
            <a:r>
              <a:rPr lang="en-US"/>
              <a:t> build velocity</a:t>
            </a:r>
            <a:r>
              <a:rPr lang="en-US"/>
              <a:t> with Gradle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IDE integration makes for a great development experience</a:t>
            </a:r>
            <a:endParaRPr/>
          </a:p>
        </p:txBody>
      </p:sp>
      <p:sp>
        <p:nvSpPr>
          <p:cNvPr id="307" name="Google Shape;307;p41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text, Arial 24pt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Line spacing 0.95, before paragraph 12pt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Left justified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Sentence case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color is accent 1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level bullet Arial 18pt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Line spacing 0.95, before paragraph 6pt</a:t>
            </a:r>
            <a:endParaRPr/>
          </a:p>
        </p:txBody>
      </p:sp>
      <p:sp>
        <p:nvSpPr>
          <p:cNvPr id="314" name="Google Shape;314;p42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Title and Content Layout: Arial 32pt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text, Arial 24pt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Line spacing 0.95, before paragraph 12pt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Left justified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Sentence case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color is accent 1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level bullet Arial 18pt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Line spacing 0.95, before paragraph 6pt</a:t>
            </a:r>
            <a:endParaRPr/>
          </a:p>
        </p:txBody>
      </p:sp>
      <p:sp>
        <p:nvSpPr>
          <p:cNvPr id="321" name="Google Shape;321;p43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Title and Content Layout: Arial 32pt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Two Content Layout</a:t>
            </a:r>
            <a:endParaRPr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411479" y="1801090"/>
            <a:ext cx="5401765" cy="4142509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bullet, Arial 24pt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Line spacing 0.95, before paragraph 12pt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Left justified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Sentence case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color is accent 1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level Arial 18pt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Line spacing 0.95, </a:t>
            </a:r>
            <a:br>
              <a:rPr lang="en-US"/>
            </a:br>
            <a:r>
              <a:rPr lang="en-US"/>
              <a:t>before paragraph 6pt</a:t>
            </a:r>
            <a:endParaRPr/>
          </a:p>
        </p:txBody>
      </p:sp>
      <p:sp>
        <p:nvSpPr>
          <p:cNvPr id="329" name="Google Shape;329;p44"/>
          <p:cNvSpPr txBox="1"/>
          <p:nvPr>
            <p:ph idx="2" type="body"/>
          </p:nvPr>
        </p:nvSpPr>
        <p:spPr>
          <a:xfrm>
            <a:off x="6402307" y="1801090"/>
            <a:ext cx="5401765" cy="414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bullet, Arial 24pt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Line spacing 0.95, before paragraph 12pt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Left justified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Sentence case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color is accent 1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level Arial 18pt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Line spacing 0.95, </a:t>
            </a:r>
            <a:br>
              <a:rPr lang="en-US"/>
            </a:br>
            <a:r>
              <a:rPr lang="en-US"/>
              <a:t>before paragraph 6pt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/>
          <p:nvPr/>
        </p:nvSpPr>
        <p:spPr>
          <a:xfrm>
            <a:off x="876072" y="2383155"/>
            <a:ext cx="457200" cy="4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1599784" y="2355456"/>
            <a:ext cx="971741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R0 G0 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5"/>
          <p:cNvSpPr/>
          <p:nvPr/>
        </p:nvSpPr>
        <p:spPr>
          <a:xfrm>
            <a:off x="876072" y="3108960"/>
            <a:ext cx="4572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1599784" y="3081261"/>
            <a:ext cx="2064989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2 –Background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192 G191  B200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5"/>
          <p:cNvSpPr/>
          <p:nvPr/>
        </p:nvSpPr>
        <p:spPr>
          <a:xfrm>
            <a:off x="876072" y="3834765"/>
            <a:ext cx="457200" cy="45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1599784" y="3807066"/>
            <a:ext cx="141897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 2 –Title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R33  G36  B60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5"/>
          <p:cNvSpPr/>
          <p:nvPr/>
        </p:nvSpPr>
        <p:spPr>
          <a:xfrm>
            <a:off x="876072" y="1657350"/>
            <a:ext cx="4572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1599783" y="1629651"/>
            <a:ext cx="156805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R255 G255 B255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5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Theme Colors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>
            <a:off x="5383398" y="2383155"/>
            <a:ext cx="457200" cy="4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6094413" y="2355456"/>
            <a:ext cx="1554721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R113  G82  B221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5"/>
          <p:cNvSpPr/>
          <p:nvPr/>
        </p:nvSpPr>
        <p:spPr>
          <a:xfrm>
            <a:off x="5383398" y="3108960"/>
            <a:ext cx="457200" cy="4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5"/>
          <p:cNvSpPr txBox="1"/>
          <p:nvPr/>
        </p:nvSpPr>
        <p:spPr>
          <a:xfrm>
            <a:off x="6094413" y="3081261"/>
            <a:ext cx="156805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 3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R40  G156  B225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5"/>
          <p:cNvSpPr/>
          <p:nvPr/>
        </p:nvSpPr>
        <p:spPr>
          <a:xfrm>
            <a:off x="5383398" y="3834765"/>
            <a:ext cx="457200" cy="4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6094413" y="3807066"/>
            <a:ext cx="1568058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R255  G191  B26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5383398" y="165735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6094413" y="1629651"/>
            <a:ext cx="1468672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R244  G72  B60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5383398" y="4560570"/>
            <a:ext cx="457200" cy="45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6094413" y="4532871"/>
            <a:ext cx="1369286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 5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R89  G28  B89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5383398" y="5286375"/>
            <a:ext cx="457200" cy="45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6094413" y="5258676"/>
            <a:ext cx="1468672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R32  G82  B160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7678960" y="3840480"/>
            <a:ext cx="4509865" cy="30175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rotWithShape="0" algn="ctr" dir="2700000" dist="71842">
              <a:schemeClr val="lt2">
                <a:alpha val="49411"/>
              </a:schemeClr>
            </a:outerShdw>
          </a:effectLst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 WARNING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 have both Office 2003 and 2007 installed on your system there may be a bug in chart colors. To ensure that accent colors 1-6 are used we recommend  opening Excel 2007 prior to working with charts. We have discovered that if Excel 2007 is not open: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charting could default back to MS graph app.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error box may appear asking user to close excel dialog boxes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Default Settings</a:t>
            </a:r>
            <a:endParaRPr/>
          </a:p>
        </p:txBody>
      </p:sp>
      <p:sp>
        <p:nvSpPr>
          <p:cNvPr id="362" name="Google Shape;362;p46"/>
          <p:cNvSpPr/>
          <p:nvPr/>
        </p:nvSpPr>
        <p:spPr>
          <a:xfrm>
            <a:off x="6464309" y="1908249"/>
            <a:ext cx="511930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Drawing Style: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46"/>
          <p:cNvCxnSpPr/>
          <p:nvPr/>
        </p:nvCxnSpPr>
        <p:spPr>
          <a:xfrm>
            <a:off x="7313295" y="5181600"/>
            <a:ext cx="3412871" cy="1588"/>
          </a:xfrm>
          <a:prstGeom prst="straightConnector1">
            <a:avLst/>
          </a:prstGeom>
          <a:solidFill>
            <a:schemeClr val="accent2"/>
          </a:solidFill>
          <a:ln cap="sq" cmpd="sng" w="22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6"/>
          <p:cNvSpPr/>
          <p:nvPr/>
        </p:nvSpPr>
        <p:spPr>
          <a:xfrm>
            <a:off x="6464309" y="4541520"/>
            <a:ext cx="511930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 Style: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613673" y="1908248"/>
            <a:ext cx="5119307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Theme Fonts: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Arial (heading)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Arial (body)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46"/>
          <p:cNvCxnSpPr/>
          <p:nvPr/>
        </p:nvCxnSpPr>
        <p:spPr>
          <a:xfrm>
            <a:off x="7313295" y="5455920"/>
            <a:ext cx="3412871" cy="1588"/>
          </a:xfrm>
          <a:prstGeom prst="straightConnector1">
            <a:avLst/>
          </a:prstGeom>
          <a:solidFill>
            <a:schemeClr val="accent2"/>
          </a:solidFill>
          <a:ln cap="sq" cmpd="sng" w="22225">
            <a:solidFill>
              <a:schemeClr val="lt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7" name="Google Shape;367;p46"/>
          <p:cNvSpPr txBox="1"/>
          <p:nvPr/>
        </p:nvSpPr>
        <p:spPr>
          <a:xfrm>
            <a:off x="608013" y="4023360"/>
            <a:ext cx="51306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Default: Arial Bold 20pt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/>
          <p:nvPr/>
        </p:nvSpPr>
        <p:spPr>
          <a:xfrm>
            <a:off x="613673" y="3566160"/>
            <a:ext cx="511930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Box: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613673" y="4480560"/>
            <a:ext cx="5119307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Red, Accent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 spacing [.9]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Space before [12pt]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Alt Text Styles only – use layout placeholders </a:t>
            </a:r>
            <a:br>
              <a:rPr b="0" i="1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bulleted lists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6547029" y="2514627"/>
            <a:ext cx="1308498" cy="1310586"/>
          </a:xfrm>
          <a:prstGeom prst="rect">
            <a:avLst/>
          </a:prstGeom>
          <a:solidFill>
            <a:srgbClr val="7C7385"/>
          </a:solidFill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6"/>
          <p:cNvSpPr/>
          <p:nvPr/>
        </p:nvSpPr>
        <p:spPr>
          <a:xfrm>
            <a:off x="8372532" y="2514627"/>
            <a:ext cx="1308498" cy="1310586"/>
          </a:xfrm>
          <a:prstGeom prst="ellipse">
            <a:avLst/>
          </a:prstGeom>
          <a:solidFill>
            <a:srgbClr val="7C7385"/>
          </a:solidFill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6"/>
          <p:cNvSpPr/>
          <p:nvPr/>
        </p:nvSpPr>
        <p:spPr>
          <a:xfrm>
            <a:off x="10198037" y="2514627"/>
            <a:ext cx="1308498" cy="1310586"/>
          </a:xfrm>
          <a:prstGeom prst="roundRect">
            <a:avLst>
              <a:gd fmla="val 16667" name="adj"/>
            </a:avLst>
          </a:prstGeom>
          <a:solidFill>
            <a:srgbClr val="7C7385"/>
          </a:solidFill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47"/>
          <p:cNvGraphicFramePr/>
          <p:nvPr/>
        </p:nvGraphicFramePr>
        <p:xfrm>
          <a:off x="411163" y="1800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{2A7EFE2B-7919-48FD-82F3-B8C1A9B82939}</a:tableStyleId>
              </a:tblPr>
              <a:tblGrid>
                <a:gridCol w="2170825"/>
                <a:gridCol w="2170825"/>
                <a:gridCol w="2170825"/>
                <a:gridCol w="2170825"/>
                <a:gridCol w="2170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Heading 1</a:t>
                      </a:r>
                      <a:endParaRPr sz="18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Heading 2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Heading 3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Heading 4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Heading 5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Content</a:t>
                      </a:r>
                      <a:endParaRPr sz="1400" u="none" cap="none" strike="noStrike"/>
                    </a:p>
                  </a:txBody>
                  <a:tcPr marT="45725" marB="45725" marR="124025" marL="124025"/>
                </a:tc>
              </a:tr>
            </a:tbl>
          </a:graphicData>
        </a:graphic>
      </p:graphicFrame>
      <p:sp>
        <p:nvSpPr>
          <p:cNvPr id="379" name="Google Shape;379;p47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Default Table Style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3" y="1800225"/>
            <a:ext cx="10853737" cy="414178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8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Content Layout: Column Chart Sample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Two Content Layout: Column Chart Sample</a:t>
            </a:r>
            <a:endParaRPr/>
          </a:p>
        </p:txBody>
      </p:sp>
      <p:pic>
        <p:nvPicPr>
          <p:cNvPr id="393" name="Google Shape;39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3" y="1801813"/>
            <a:ext cx="5402262" cy="414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9"/>
          <p:cNvSpPr txBox="1"/>
          <p:nvPr>
            <p:ph idx="2" type="body"/>
          </p:nvPr>
        </p:nvSpPr>
        <p:spPr>
          <a:xfrm>
            <a:off x="6402307" y="1801090"/>
            <a:ext cx="5401765" cy="414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text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Line spacing 0.95, before paragraph 12pt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Left justified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Sentence case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bullet level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bullet level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Opinionated </a:t>
            </a:r>
            <a:r>
              <a:rPr lang="en-US"/>
              <a:t>Jenkins Shared Library for EdgeXFoundry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Backbone of the Jenkins pipelines for EdgeXFoundry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Open Source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Active Development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https://github.com/edgexfoundry/edgex-global-pipelines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About </a:t>
            </a:r>
            <a:r>
              <a:rPr lang="en-US"/>
              <a:t>edgex-global-pipelines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3" y="1800225"/>
            <a:ext cx="10853737" cy="414178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0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Content Layout: Line Chart Sample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Two Content Layout: Line Chart Sample</a:t>
            </a:r>
            <a:endParaRPr/>
          </a:p>
        </p:txBody>
      </p:sp>
      <p:pic>
        <p:nvPicPr>
          <p:cNvPr id="408" name="Google Shape;4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3" y="1801813"/>
            <a:ext cx="5402262" cy="414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1"/>
          <p:cNvSpPr txBox="1"/>
          <p:nvPr>
            <p:ph idx="2" type="body"/>
          </p:nvPr>
        </p:nvSpPr>
        <p:spPr>
          <a:xfrm>
            <a:off x="6402307" y="1801090"/>
            <a:ext cx="5401765" cy="414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text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Line spacing 0.95, before paragraph 12pt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Left justified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Sentence case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bullet level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bullet level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3" y="1800225"/>
            <a:ext cx="10853737" cy="414178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Content Layout: Pie Chart Sample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Two Content Layout: Pie Chart Sample </a:t>
            </a:r>
            <a:endParaRPr/>
          </a:p>
        </p:txBody>
      </p:sp>
      <p:pic>
        <p:nvPicPr>
          <p:cNvPr id="423" name="Google Shape;42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3" y="1801813"/>
            <a:ext cx="5402262" cy="414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3"/>
          <p:cNvSpPr txBox="1"/>
          <p:nvPr>
            <p:ph idx="2" type="body"/>
          </p:nvPr>
        </p:nvSpPr>
        <p:spPr>
          <a:xfrm>
            <a:off x="6402307" y="1801090"/>
            <a:ext cx="5401765" cy="4142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text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Line spacing 0.95, before paragraph 12pt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Left justified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Sentence case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bullet level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bullet level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3" y="1800225"/>
            <a:ext cx="10853737" cy="414178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4"/>
          <p:cNvSpPr txBox="1"/>
          <p:nvPr>
            <p:ph type="title"/>
          </p:nvPr>
        </p:nvSpPr>
        <p:spPr>
          <a:xfrm>
            <a:off x="411480" y="365760"/>
            <a:ext cx="10901984" cy="8389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Custom Column Chart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/>
          <p:nvPr>
            <p:ph type="ctrTitle"/>
          </p:nvPr>
        </p:nvSpPr>
        <p:spPr>
          <a:xfrm rot="-420000">
            <a:off x="1220659" y="2837935"/>
            <a:ext cx="5994960" cy="1182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7" name="Google Shape;437;p55"/>
          <p:cNvSpPr txBox="1"/>
          <p:nvPr>
            <p:ph idx="1" type="body"/>
          </p:nvPr>
        </p:nvSpPr>
        <p:spPr>
          <a:xfrm rot="-420000">
            <a:off x="1421379" y="5040255"/>
            <a:ext cx="5910196" cy="6272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8" name="Google Shape;438;p55"/>
          <p:cNvSpPr txBox="1"/>
          <p:nvPr>
            <p:ph idx="2" type="body"/>
          </p:nvPr>
        </p:nvSpPr>
        <p:spPr>
          <a:xfrm rot="-420000">
            <a:off x="1510117" y="5893038"/>
            <a:ext cx="3347025" cy="600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Jenkins Shared Libraries can have global scope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Functions should be reused in a large number of Jenkins jobs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Without automated tests you still have to regression test!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Having automated tests will help you find regressions faster.</a:t>
            </a:r>
            <a:r>
              <a:rPr lang="en-US"/>
              <a:t>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Enables faster development of features for your Jenkins Shared Library</a:t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Why Unit Test Your Jenkins Shared Library?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EdgeX-Global-Pipelines Shared Library</a:t>
            </a:r>
            <a:endParaRPr/>
          </a:p>
          <a:p>
            <a:pPr indent="-224028" lvl="1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Initial code base had limited test automation</a:t>
            </a:r>
            <a:endParaRPr/>
          </a:p>
          <a:p>
            <a:pPr indent="-224028" lvl="1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Active development</a:t>
            </a:r>
            <a:endParaRPr/>
          </a:p>
          <a:p>
            <a:pPr indent="-212597" lvl="2" marL="886967" rtl="0" algn="l">
              <a:spcBef>
                <a:spcPts val="12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Continuously adding new features</a:t>
            </a:r>
            <a:endParaRPr/>
          </a:p>
          <a:p>
            <a:pPr indent="-212597" lvl="2" marL="886967" rtl="0" algn="l">
              <a:spcBef>
                <a:spcPts val="12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Delivering simple build pipeline API for developers</a:t>
            </a:r>
            <a:endParaRPr/>
          </a:p>
          <a:p>
            <a:pPr indent="-212597" lvl="2" marL="886967" rtl="0" algn="l">
              <a:spcBef>
                <a:spcPts val="12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Improving pipeline build performance</a:t>
            </a:r>
            <a:endParaRPr/>
          </a:p>
          <a:p>
            <a:pPr indent="-224028" lvl="1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Required regression testing to facilitate future iteration</a:t>
            </a:r>
            <a:endParaRPr/>
          </a:p>
          <a:p>
            <a:pPr indent="-212597" lvl="2" marL="886967" rtl="0" algn="l">
              <a:spcBef>
                <a:spcPts val="120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In need of </a:t>
            </a:r>
            <a:r>
              <a:rPr b="1" i="1" lang="en-US"/>
              <a:t>Building Continuous Confidence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Pipeline Shared Library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11480" y="1799556"/>
            <a:ext cx="10853400" cy="4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Extension of the Spock Framework for Jenkins Pipelines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Supports common testing flow: setup, expect, when, then, etc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Facilitates</a:t>
            </a:r>
            <a:r>
              <a:rPr lang="en-US"/>
              <a:t> automatic mocking of core Jenkins steps and Jenkins Plugins steps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Supports Jenkins Global Libraries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Groovy based</a:t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Jenkins-Spock Framework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11480" y="365760"/>
            <a:ext cx="10902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Jenkins-Spock Framework cont.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11479" y="1801090"/>
            <a:ext cx="54018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loadPipelineScriptForTest()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getPipelineMock()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Stub out interactions between functions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getBinding()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We use this to set environment variables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explicitlyMockPipelineVariable()</a:t>
            </a:r>
            <a:endParaRPr/>
          </a:p>
          <a:p>
            <a:pPr indent="-224028" lvl="1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Mock another custom pipeline function in your library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explicitlyMockPipelineStep()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Mock Pipeline step from a Jenkins plugin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6402307" y="1801090"/>
            <a:ext cx="54018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34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bullet, Arial 24pt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Line spacing 0.95, before paragraph 12pt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Left justified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Sentence case </a:t>
            </a:r>
            <a:endParaRPr/>
          </a:p>
          <a:p>
            <a:pPr indent="-234950" lvl="0" marL="2349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First level bullet color is accent 1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Second level Arial 18pt</a:t>
            </a:r>
            <a:endParaRPr/>
          </a:p>
          <a:p>
            <a:pPr indent="-222250" lvl="1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/>
              <a:t>Line spacing 0.95, </a:t>
            </a:r>
            <a:br>
              <a:rPr lang="en-US"/>
            </a:br>
            <a:r>
              <a:rPr lang="en-US"/>
              <a:t>before paragraph 6pt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950" y="1801100"/>
            <a:ext cx="6221400" cy="3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1143000" y="2385787"/>
            <a:ext cx="8829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Mocking Best Practices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143000" y="3631577"/>
            <a:ext cx="88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1143000" y="1948758"/>
            <a:ext cx="8829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OpsWorld_2020">
  <a:themeElements>
    <a:clrScheme name="DevOpsWorld2020">
      <a:dk1>
        <a:srgbClr val="000000"/>
      </a:dk1>
      <a:lt1>
        <a:srgbClr val="FFFFFF"/>
      </a:lt1>
      <a:dk2>
        <a:srgbClr val="21243C"/>
      </a:dk2>
      <a:lt2>
        <a:srgbClr val="C0BFC8"/>
      </a:lt2>
      <a:accent1>
        <a:srgbClr val="F4483C"/>
      </a:accent1>
      <a:accent2>
        <a:srgbClr val="7152DD"/>
      </a:accent2>
      <a:accent3>
        <a:srgbClr val="289CE1"/>
      </a:accent3>
      <a:accent4>
        <a:srgbClr val="FFBF1A"/>
      </a:accent4>
      <a:accent5>
        <a:srgbClr val="591C59"/>
      </a:accent5>
      <a:accent6>
        <a:srgbClr val="2052A0"/>
      </a:accent6>
      <a:hlink>
        <a:srgbClr val="7152DD"/>
      </a:hlink>
      <a:folHlink>
        <a:srgbClr val="591C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