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4" r:id="rId4"/>
    <p:sldId id="258" r:id="rId5"/>
    <p:sldId id="259" r:id="rId6"/>
    <p:sldId id="266" r:id="rId7"/>
    <p:sldId id="267" r:id="rId8"/>
    <p:sldId id="268" r:id="rId9"/>
    <p:sldId id="269" r:id="rId10"/>
    <p:sldId id="260" r:id="rId11"/>
    <p:sldId id="262" r:id="rId12"/>
    <p:sldId id="281" r:id="rId13"/>
    <p:sldId id="271" r:id="rId14"/>
    <p:sldId id="263" r:id="rId15"/>
    <p:sldId id="270" r:id="rId16"/>
    <p:sldId id="276" r:id="rId17"/>
    <p:sldId id="277" r:id="rId18"/>
    <p:sldId id="280" r:id="rId19"/>
    <p:sldId id="283" r:id="rId20"/>
    <p:sldId id="285" r:id="rId21"/>
    <p:sldId id="284" r:id="rId22"/>
    <p:sldId id="274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>
      <p:cViewPr>
        <p:scale>
          <a:sx n="79" d="100"/>
          <a:sy n="79" d="100"/>
        </p:scale>
        <p:origin x="-254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0B24-6FCC-5449-B1DE-F42BD79F23E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7D1EF-D0F0-2A47-9779-AC750E21D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62FE0B4-19B8-4AEE-BBDE-B616D322CBD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05200"/>
            <a:ext cx="7543800" cy="1524000"/>
          </a:xfrm>
        </p:spPr>
        <p:txBody>
          <a:bodyPr/>
          <a:lstStyle/>
          <a:p>
            <a:r>
              <a:rPr lang="en-US" dirty="0" smtClean="0"/>
              <a:t>Picture Perfect</a:t>
            </a:r>
            <a:br>
              <a:rPr lang="en-US" dirty="0" smtClean="0"/>
            </a:br>
            <a:r>
              <a:rPr lang="en-US" sz="2400" dirty="0" smtClean="0"/>
              <a:t>Using machine learning to capture pictures at the right moment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Contributors: Ernest Lee, Abhishek Banerjee,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Somyajit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Jena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build our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MNIST because it uses images</a:t>
            </a:r>
          </a:p>
          <a:p>
            <a:r>
              <a:rPr lang="en-US" dirty="0" smtClean="0"/>
              <a:t>Images can be converted to a single array of digits</a:t>
            </a:r>
          </a:p>
          <a:p>
            <a:r>
              <a:rPr lang="en-US" dirty="0" smtClean="0"/>
              <a:t>Since a single image contains 10,304 elements, we can use Principal Component Analysis to reduce the dimensionality!</a:t>
            </a:r>
          </a:p>
          <a:p>
            <a:r>
              <a:rPr lang="en-US" dirty="0" smtClean="0"/>
              <a:t>Use Logistic Regression to predict </a:t>
            </a:r>
            <a:r>
              <a:rPr lang="en-US" smtClean="0"/>
              <a:t>the class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 learn was used to calculate the first and second principal components</a:t>
            </a:r>
          </a:p>
          <a:p>
            <a:r>
              <a:rPr lang="en-US" dirty="0" smtClean="0"/>
              <a:t>A scatter plot was generated to help visualize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plots of after PCA</a:t>
            </a:r>
            <a:br>
              <a:rPr lang="en-US" dirty="0" smtClean="0"/>
            </a:br>
            <a:r>
              <a:rPr lang="en-US" dirty="0" smtClean="0"/>
              <a:t>(Smiling/Eyes open)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7" y="2057400"/>
            <a:ext cx="3724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90" y="2057400"/>
            <a:ext cx="3733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8030" y="56487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Eyes Open (Green) / Eyes Closed (Red)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032" y="5648789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Smiling (Green) / Not Smiling (Red)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Scatter plot after PCA</a:t>
            </a:r>
            <a:br>
              <a:rPr lang="en-US" dirty="0" smtClean="0"/>
            </a:br>
            <a:r>
              <a:rPr lang="en-US" sz="4000" dirty="0" smtClean="0"/>
              <a:t>(Good picture/Bad picture)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133600"/>
            <a:ext cx="3724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8134" y="5726668"/>
            <a:ext cx="445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Good Picture (Green) / Bad Picture (Red)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8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Manual code </a:t>
            </a:r>
            <a:r>
              <a:rPr lang="en-US" dirty="0" smtClean="0"/>
              <a:t>method vs </a:t>
            </a:r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8" t="21973" r="17111" b="10658"/>
          <a:stretch/>
        </p:blipFill>
        <p:spPr bwMode="auto">
          <a:xfrm>
            <a:off x="724466" y="2047775"/>
            <a:ext cx="3800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36" t="21988" r="17662" b="11169"/>
          <a:stretch/>
        </p:blipFill>
        <p:spPr bwMode="auto">
          <a:xfrm>
            <a:off x="4547400" y="2047775"/>
            <a:ext cx="3758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1782" y="57150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3679" y="57150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Explained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264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2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29432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42" y="1524000"/>
            <a:ext cx="2962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421" y="511342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Original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0407" y="5113420"/>
            <a:ext cx="2603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2 components</a:t>
            </a:r>
          </a:p>
          <a:p>
            <a:r>
              <a:rPr lang="en-US" sz="3200" dirty="0" smtClean="0">
                <a:latin typeface="Impact" panose="020B0806030902050204" pitchFamily="34" charset="0"/>
              </a:rPr>
              <a:t>reconstructed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Reconstructed images using N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1" y="2292601"/>
            <a:ext cx="5047619" cy="3041399"/>
            <a:chOff x="762001" y="2987926"/>
            <a:chExt cx="5047619" cy="30413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1" y="2989388"/>
              <a:ext cx="2507746" cy="303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810" y="2987926"/>
              <a:ext cx="2515810" cy="303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630191" y="548639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25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414" y="5486400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50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4876" y="5486400"/>
            <a:ext cx="1005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100</a:t>
            </a:r>
            <a:endParaRPr lang="en-US" sz="4400" dirty="0">
              <a:latin typeface="Impact" panose="020B080603090205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02" y="2268193"/>
            <a:ext cx="2521349" cy="304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0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Reconstucted</a:t>
            </a:r>
            <a:r>
              <a:rPr lang="en-US" dirty="0" smtClean="0"/>
              <a:t> 200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29813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47850"/>
            <a:ext cx="29432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3021" y="547888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Original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8456" y="5478880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200 Components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Reduced dimension faces, 100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76450"/>
            <a:ext cx="7829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3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Bad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4191000"/>
          </a:xfrm>
        </p:spPr>
        <p:txBody>
          <a:bodyPr/>
          <a:lstStyle/>
          <a:p>
            <a:r>
              <a:rPr lang="en-US" dirty="0" smtClean="0"/>
              <a:t>Pictures that are taken at the wrong timing can have a negative impact on a person’s image.  Have you ever seen ruined pictures because people accidentally blink or they forget to smile?</a:t>
            </a:r>
          </a:p>
          <a:p>
            <a:endParaRPr lang="en-US" dirty="0" smtClean="0"/>
          </a:p>
        </p:txBody>
      </p:sp>
      <p:pic>
        <p:nvPicPr>
          <p:cNvPr id="2052" name="Picture 4" descr="Image result for person about to b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27" y="3810000"/>
            <a:ext cx="321257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erson about to blink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49" y="3810000"/>
            <a:ext cx="29158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Accuracy</a:t>
            </a:r>
            <a:endParaRPr lang="en-US" dirty="0"/>
          </a:p>
        </p:txBody>
      </p:sp>
      <p:pic>
        <p:nvPicPr>
          <p:cNvPr id="1026" name="Picture 2" descr="Image result for histogram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7" y="1981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stogra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69431" y="4876799"/>
            <a:ext cx="1195137" cy="1195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45</a:t>
            </a:r>
            <a:r>
              <a:rPr lang="en-US" sz="2800" dirty="0" smtClean="0">
                <a:latin typeface="Arial Black" panose="020B0A04020102020204" pitchFamily="34" charset="0"/>
              </a:rPr>
              <a:t>%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7768" y="4856746"/>
            <a:ext cx="1195137" cy="1195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46%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624" y="1407695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Histogram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5546" y="1407695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Bayesian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8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Predicted Classifications for test data (first 5)</a:t>
            </a:r>
            <a:br>
              <a:rPr lang="en-US" dirty="0" smtClean="0"/>
            </a:br>
            <a:r>
              <a:rPr lang="en-US" sz="4400" dirty="0" smtClean="0"/>
              <a:t>(Logistic Regression)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229600" cy="195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0" y="4876799"/>
            <a:ext cx="4572000" cy="11951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Accuracy 55%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78" y="1447800"/>
            <a:ext cx="53118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8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need more data in order to determine if </a:t>
            </a:r>
            <a:r>
              <a:rPr lang="en-US" dirty="0" smtClean="0"/>
              <a:t>these features can be “separated”</a:t>
            </a:r>
            <a:endParaRPr lang="en-US" dirty="0" smtClean="0"/>
          </a:p>
          <a:p>
            <a:r>
              <a:rPr lang="en-US" dirty="0" smtClean="0"/>
              <a:t>More data may give us better accuracy</a:t>
            </a:r>
          </a:p>
          <a:p>
            <a:r>
              <a:rPr lang="en-US" dirty="0" smtClean="0"/>
              <a:t>If the number of features is very large, you may need to keep a lot more components</a:t>
            </a:r>
          </a:p>
          <a:p>
            <a:r>
              <a:rPr lang="en-US" dirty="0" smtClean="0"/>
              <a:t>Sometimes there may be </a:t>
            </a:r>
            <a:r>
              <a:rPr lang="en-US" dirty="0" smtClean="0"/>
              <a:t>human errors </a:t>
            </a:r>
            <a:r>
              <a:rPr lang="en-US" dirty="0" smtClean="0"/>
              <a:t>in manually classifying the data </a:t>
            </a:r>
            <a:r>
              <a:rPr lang="en-US" dirty="0" smtClean="0"/>
              <a:t>set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We can use machine learning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when a subject is “ready” (has their eyes open and are smiling) and have a device automatically take a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Prevent a device from taking pictures at the wrong time if the subject is “not ready” (person is blinking or not smiling)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out bad pictures from a set of pictures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data was obtained from AT&amp;T </a:t>
            </a:r>
            <a:r>
              <a:rPr lang="en-US" dirty="0"/>
              <a:t>Laboratories </a:t>
            </a:r>
            <a:r>
              <a:rPr lang="en-US" dirty="0" smtClean="0"/>
              <a:t>Cambridge</a:t>
            </a:r>
          </a:p>
          <a:p>
            <a:r>
              <a:rPr lang="en-US" dirty="0"/>
              <a:t>http://</a:t>
            </a:r>
            <a:r>
              <a:rPr lang="en-US" dirty="0" smtClean="0"/>
              <a:t>www.cl.cam.ac.uk/research/dtg/attarchive/facedatabase.html</a:t>
            </a:r>
            <a:endParaRPr lang="en-US" dirty="0"/>
          </a:p>
          <a:p>
            <a:r>
              <a:rPr lang="en-US" dirty="0" smtClean="0"/>
              <a:t>Data is a set of 400 images</a:t>
            </a:r>
          </a:p>
          <a:p>
            <a:r>
              <a:rPr lang="en-US" dirty="0" smtClean="0"/>
              <a:t>40 people with 10 images each</a:t>
            </a:r>
          </a:p>
          <a:p>
            <a:r>
              <a:rPr lang="en-US" dirty="0" smtClean="0"/>
              <a:t>Grayscale images</a:t>
            </a:r>
          </a:p>
          <a:p>
            <a:r>
              <a:rPr lang="en-US" dirty="0" smtClean="0"/>
              <a:t>No class labels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08" y="1447800"/>
            <a:ext cx="6479585" cy="4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is converted to an array of digits and stored as a data set</a:t>
            </a:r>
          </a:p>
          <a:p>
            <a:r>
              <a:rPr lang="en-US" dirty="0" smtClean="0"/>
              <a:t>Class labels are manually assigned to each of the images and stored as another data set</a:t>
            </a:r>
          </a:p>
          <a:p>
            <a:r>
              <a:rPr lang="en-US" dirty="0" smtClean="0"/>
              <a:t>For this project, we had two classifications</a:t>
            </a:r>
          </a:p>
          <a:p>
            <a:pPr lvl="1"/>
            <a:r>
              <a:rPr lang="en-US" dirty="0" smtClean="0"/>
              <a:t>Whether a person was smiling or not</a:t>
            </a:r>
          </a:p>
          <a:p>
            <a:pPr lvl="1"/>
            <a:r>
              <a:rPr lang="en-US" dirty="0" smtClean="0"/>
              <a:t>Whether a person had their eyes open</a:t>
            </a:r>
          </a:p>
          <a:p>
            <a:r>
              <a:rPr lang="en-US" dirty="0" smtClean="0"/>
              <a:t>We combined these two to create a class for Good Picture  or Bad Picture</a:t>
            </a:r>
          </a:p>
        </p:txBody>
      </p:sp>
    </p:spTree>
    <p:extLst>
      <p:ext uri="{BB962C8B-B14F-4D97-AF65-F5344CB8AC3E}">
        <p14:creationId xmlns:p14="http://schemas.microsoft.com/office/powerpoint/2010/main" val="12593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2" y="2807732"/>
            <a:ext cx="1828798" cy="21452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1" y="2807732"/>
            <a:ext cx="5486399" cy="214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Good Picture vs Bad Picture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2984260"/>
            <a:ext cx="15675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77" y="2984260"/>
            <a:ext cx="15712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004389"/>
            <a:ext cx="15454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984500"/>
            <a:ext cx="149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GOOD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1621" y="2286000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BAD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2251" y="5088472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Smiling</a:t>
            </a:r>
          </a:p>
          <a:p>
            <a:pPr algn="ctr"/>
            <a:r>
              <a:rPr lang="en-US" dirty="0" smtClean="0">
                <a:latin typeface="+mj-lt"/>
              </a:rPr>
              <a:t>Eyes open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3138" y="5088471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Eyes open,</a:t>
            </a:r>
          </a:p>
          <a:p>
            <a:pPr algn="ctr"/>
            <a:r>
              <a:rPr lang="en-US" dirty="0" smtClean="0">
                <a:latin typeface="+mj-lt"/>
              </a:rPr>
              <a:t>but not smiling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79806" y="5088472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Smiling, but</a:t>
            </a:r>
          </a:p>
          <a:p>
            <a:pPr algn="ctr"/>
            <a:r>
              <a:rPr lang="en-US" dirty="0" smtClean="0">
                <a:latin typeface="+mj-lt"/>
              </a:rPr>
              <a:t>eyes closed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6833" y="5088471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Not smiling</a:t>
            </a:r>
          </a:p>
          <a:p>
            <a:pPr algn="ctr"/>
            <a:r>
              <a:rPr lang="en-US" dirty="0" smtClean="0">
                <a:latin typeface="+mj-lt"/>
              </a:rPr>
              <a:t>eyes closed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9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Classification data 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2409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5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training and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75% of the data was used as training data (300 images)</a:t>
            </a:r>
          </a:p>
          <a:p>
            <a:r>
              <a:rPr lang="en-US" dirty="0" smtClean="0"/>
              <a:t>25% of the data was used as testing data (100 images)</a:t>
            </a:r>
          </a:p>
          <a:p>
            <a:endParaRPr lang="en-US" dirty="0"/>
          </a:p>
        </p:txBody>
      </p:sp>
      <p:pic>
        <p:nvPicPr>
          <p:cNvPr id="3074" name="Picture 2" descr="C:\Users\MKC\Documents\UCSC training\Machine Learning\Team project\faces0to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55050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KC\Documents\UCSC training\Machine Learning\Team project\faces100to2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14" y="3515264"/>
            <a:ext cx="14917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KC\Documents\UCSC training\Machine Learning\Team project\faces200to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46" y="3502325"/>
            <a:ext cx="150055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KC\Documents\UCSC training\Machine Learning\Team project\faces300to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99450"/>
            <a:ext cx="15326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6238" y="5424743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922" y="543624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708</TotalTime>
  <Words>527</Words>
  <Application>Microsoft Office PowerPoint</Application>
  <PresentationFormat>On-screen Show 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Picture Perfect Using machine learning to capture pictures at the right moment</vt:lpstr>
      <vt:lpstr>Problem: Bad pictures</vt:lpstr>
      <vt:lpstr>Solution: Use machine learning</vt:lpstr>
      <vt:lpstr>The Data Set</vt:lpstr>
      <vt:lpstr>Sample data</vt:lpstr>
      <vt:lpstr>First steps</vt:lpstr>
      <vt:lpstr>Classifying Good Picture vs Bad Picture</vt:lpstr>
      <vt:lpstr>Sample Classification data set</vt:lpstr>
      <vt:lpstr>Creating a training and testing set</vt:lpstr>
      <vt:lpstr>How do we build our classifier?</vt:lpstr>
      <vt:lpstr>Principal Component Analysis</vt:lpstr>
      <vt:lpstr>Scatter plots of after PCA (Smiling/Eyes open)</vt:lpstr>
      <vt:lpstr>Scatter plot after PCA (Good picture/Bad picture)</vt:lpstr>
      <vt:lpstr>Manual code method vs SKLearn</vt:lpstr>
      <vt:lpstr>Explained Variance</vt:lpstr>
      <vt:lpstr>Keeping 2 components</vt:lpstr>
      <vt:lpstr>Reconstructed images using N components</vt:lpstr>
      <vt:lpstr>Reconstucted 200 components</vt:lpstr>
      <vt:lpstr>Reduced dimension faces, 100</vt:lpstr>
      <vt:lpstr>Testing Accuracy</vt:lpstr>
      <vt:lpstr>Predicted Classifications for test data (first 5) (Logistic Regression)</vt:lpstr>
      <vt:lpstr>Confusion Matrix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Smiling Faces</dc:title>
  <dc:creator>Windows User</dc:creator>
  <cp:lastModifiedBy>Windows User</cp:lastModifiedBy>
  <cp:revision>40</cp:revision>
  <dcterms:created xsi:type="dcterms:W3CDTF">2018-06-14T06:41:08Z</dcterms:created>
  <dcterms:modified xsi:type="dcterms:W3CDTF">2018-06-21T20:23:05Z</dcterms:modified>
</cp:coreProperties>
</file>