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9" r:id="rId4"/>
    <p:sldId id="264" r:id="rId5"/>
    <p:sldId id="265" r:id="rId6"/>
    <p:sldId id="267" r:id="rId7"/>
    <p:sldId id="268" r:id="rId8"/>
    <p:sldId id="272" r:id="rId9"/>
    <p:sldId id="270" r:id="rId10"/>
    <p:sldId id="271" r:id="rId11"/>
    <p:sldId id="273" r:id="rId12"/>
    <p:sldId id="274" r:id="rId13"/>
    <p:sldId id="261" r:id="rId14"/>
    <p:sldId id="262" r:id="rId15"/>
    <p:sldId id="263" r:id="rId16"/>
  </p:sldIdLst>
  <p:sldSz cx="18300700" cy="10299700"/>
  <p:notesSz cx="18300700" cy="102997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457" autoAdjust="0"/>
  </p:normalViewPr>
  <p:slideViewPr>
    <p:cSldViewPr>
      <p:cViewPr>
        <p:scale>
          <a:sx n="45" d="100"/>
          <a:sy n="45" d="100"/>
        </p:scale>
        <p:origin x="61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144000" y="0"/>
            <a:ext cx="9144000" cy="10287000"/>
          </a:xfrm>
          <a:custGeom>
            <a:avLst/>
            <a:gdLst/>
            <a:ahLst/>
            <a:cxnLst/>
            <a:rect l="l" t="t" r="r" b="b"/>
            <a:pathLst>
              <a:path w="9144000" h="10287000">
                <a:moveTo>
                  <a:pt x="9144000" y="0"/>
                </a:moveTo>
                <a:lnTo>
                  <a:pt x="0" y="0"/>
                </a:lnTo>
                <a:lnTo>
                  <a:pt x="0" y="10287000"/>
                </a:lnTo>
                <a:lnTo>
                  <a:pt x="9144000" y="10287000"/>
                </a:lnTo>
                <a:lnTo>
                  <a:pt x="914400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750"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75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750"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800594" y="0"/>
            <a:ext cx="10488295" cy="10287000"/>
          </a:xfrm>
          <a:custGeom>
            <a:avLst/>
            <a:gdLst/>
            <a:ahLst/>
            <a:cxnLst/>
            <a:rect l="l" t="t" r="r" b="b"/>
            <a:pathLst>
              <a:path w="10488294" h="10287000">
                <a:moveTo>
                  <a:pt x="10487914" y="0"/>
                </a:moveTo>
                <a:lnTo>
                  <a:pt x="0" y="0"/>
                </a:lnTo>
                <a:lnTo>
                  <a:pt x="0" y="10287000"/>
                </a:lnTo>
                <a:lnTo>
                  <a:pt x="10487914" y="10287000"/>
                </a:lnTo>
                <a:lnTo>
                  <a:pt x="10487914" y="0"/>
                </a:lnTo>
                <a:close/>
              </a:path>
            </a:pathLst>
          </a:custGeom>
          <a:solidFill>
            <a:srgbClr val="0000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5916" y="2036451"/>
            <a:ext cx="15148866" cy="749935"/>
          </a:xfrm>
          <a:prstGeom prst="rect">
            <a:avLst/>
          </a:prstGeom>
        </p:spPr>
        <p:txBody>
          <a:bodyPr wrap="square" lIns="0" tIns="0" rIns="0" bIns="0">
            <a:spAutoFit/>
          </a:bodyPr>
          <a:lstStyle>
            <a:lvl1pPr>
              <a:defRPr sz="475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youremail@email.com"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mailto:rnestuwem@gmail.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ink.springer.com/chapter/10.1007/978-3-642-29958-2_3"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70075" y="1253090"/>
            <a:ext cx="9606915" cy="6186950"/>
          </a:xfrm>
          <a:prstGeom prst="rect">
            <a:avLst/>
          </a:prstGeom>
        </p:spPr>
        <p:txBody>
          <a:bodyPr vert="horz" wrap="square" lIns="0" tIns="15875" rIns="0" bIns="0" rtlCol="0">
            <a:spAutoFit/>
          </a:bodyPr>
          <a:lstStyle/>
          <a:p>
            <a:pPr marL="12700" marR="5080" algn="ctr">
              <a:lnSpc>
                <a:spcPct val="100099"/>
              </a:lnSpc>
              <a:spcBef>
                <a:spcPts val="125"/>
              </a:spcBef>
            </a:pPr>
            <a:r>
              <a:rPr lang="en-US" sz="4400" b="1" spc="125" dirty="0">
                <a:solidFill>
                  <a:srgbClr val="FFFFFF"/>
                </a:solidFill>
                <a:latin typeface="Cambria"/>
                <a:cs typeface="Cambria"/>
              </a:rPr>
              <a:t>CONNETTEL </a:t>
            </a:r>
            <a:r>
              <a:rPr lang="en-US" sz="4400" b="1" spc="130" dirty="0">
                <a:solidFill>
                  <a:srgbClr val="FFFFFF"/>
                </a:solidFill>
                <a:latin typeface="Cambria"/>
                <a:cs typeface="Cambria"/>
              </a:rPr>
              <a:t> Customer </a:t>
            </a:r>
            <a:r>
              <a:rPr lang="en-US" sz="4400" b="1" spc="135" dirty="0">
                <a:solidFill>
                  <a:srgbClr val="FFFFFF"/>
                </a:solidFill>
                <a:latin typeface="Cambria"/>
                <a:cs typeface="Cambria"/>
              </a:rPr>
              <a:t> </a:t>
            </a:r>
          </a:p>
          <a:p>
            <a:pPr marL="12700" marR="5080" algn="ctr">
              <a:lnSpc>
                <a:spcPct val="100099"/>
              </a:lnSpc>
              <a:spcBef>
                <a:spcPts val="125"/>
              </a:spcBef>
            </a:pPr>
            <a:r>
              <a:rPr lang="en-US" sz="4400" b="1" spc="-25" dirty="0">
                <a:solidFill>
                  <a:srgbClr val="FFFFFF"/>
                </a:solidFill>
                <a:latin typeface="Cambria"/>
                <a:cs typeface="Cambria"/>
              </a:rPr>
              <a:t>Churn </a:t>
            </a:r>
            <a:r>
              <a:rPr lang="en-US" sz="4400" b="1" spc="-20" dirty="0">
                <a:solidFill>
                  <a:srgbClr val="FFFFFF"/>
                </a:solidFill>
                <a:latin typeface="Cambria"/>
                <a:cs typeface="Cambria"/>
              </a:rPr>
              <a:t> </a:t>
            </a:r>
            <a:r>
              <a:rPr lang="en-US" sz="4400" b="1" spc="25" dirty="0">
                <a:solidFill>
                  <a:srgbClr val="FFFFFF"/>
                </a:solidFill>
                <a:latin typeface="Cambria"/>
                <a:cs typeface="Cambria"/>
              </a:rPr>
              <a:t>Prediction: </a:t>
            </a:r>
            <a:r>
              <a:rPr lang="en-US" sz="4400" b="1" spc="150" dirty="0">
                <a:solidFill>
                  <a:srgbClr val="FFFFFF"/>
                </a:solidFill>
                <a:latin typeface="Cambria"/>
                <a:cs typeface="Cambria"/>
              </a:rPr>
              <a:t>A </a:t>
            </a:r>
            <a:r>
              <a:rPr lang="en-US" sz="4400" b="1" spc="275" dirty="0">
                <a:solidFill>
                  <a:srgbClr val="FFFFFF"/>
                </a:solidFill>
                <a:latin typeface="Cambria"/>
                <a:cs typeface="Cambria"/>
              </a:rPr>
              <a:t>Data-Driven</a:t>
            </a:r>
            <a:r>
              <a:rPr lang="en-US" sz="4400" b="1" spc="-245" dirty="0">
                <a:solidFill>
                  <a:srgbClr val="FFFFFF"/>
                </a:solidFill>
                <a:latin typeface="Cambria"/>
                <a:cs typeface="Cambria"/>
              </a:rPr>
              <a:t> </a:t>
            </a:r>
            <a:r>
              <a:rPr lang="en-US" sz="4400" b="1" spc="45" dirty="0">
                <a:solidFill>
                  <a:srgbClr val="FFFFFF"/>
                </a:solidFill>
                <a:latin typeface="Cambria"/>
                <a:cs typeface="Cambria"/>
              </a:rPr>
              <a:t>Approach</a:t>
            </a:r>
            <a:r>
              <a:rPr lang="en-US" sz="4400" b="1" spc="-25" dirty="0">
                <a:solidFill>
                  <a:srgbClr val="FFFFFF"/>
                </a:solidFill>
                <a:latin typeface="Cambria"/>
                <a:cs typeface="Cambria"/>
              </a:rPr>
              <a:t> </a:t>
            </a:r>
            <a:r>
              <a:rPr lang="en-US" sz="4400" b="1" spc="-75" dirty="0">
                <a:solidFill>
                  <a:srgbClr val="FFFFFF"/>
                </a:solidFill>
                <a:latin typeface="Cambria"/>
                <a:cs typeface="Cambria"/>
              </a:rPr>
              <a:t>to </a:t>
            </a:r>
            <a:r>
              <a:rPr lang="en-US" sz="4400" b="1" spc="-1825" dirty="0">
                <a:solidFill>
                  <a:srgbClr val="FFFFFF"/>
                </a:solidFill>
                <a:latin typeface="Cambria"/>
                <a:cs typeface="Cambria"/>
              </a:rPr>
              <a:t> </a:t>
            </a:r>
            <a:r>
              <a:rPr lang="en-US" sz="4400" b="1" spc="50" dirty="0">
                <a:solidFill>
                  <a:srgbClr val="FFFFFF"/>
                </a:solidFill>
                <a:latin typeface="Cambria"/>
                <a:cs typeface="Cambria"/>
              </a:rPr>
              <a:t>Predicting</a:t>
            </a:r>
            <a:r>
              <a:rPr lang="en-US" sz="4400" b="1" spc="100" dirty="0">
                <a:solidFill>
                  <a:srgbClr val="FFFFFF"/>
                </a:solidFill>
                <a:latin typeface="Cambria"/>
                <a:cs typeface="Cambria"/>
              </a:rPr>
              <a:t> </a:t>
            </a:r>
            <a:r>
              <a:rPr lang="en-US" sz="4400" b="1" spc="295" dirty="0">
                <a:solidFill>
                  <a:srgbClr val="FFFFFF"/>
                </a:solidFill>
                <a:latin typeface="Cambria"/>
                <a:cs typeface="Cambria"/>
              </a:rPr>
              <a:t>Churn Using Machine Learning.</a:t>
            </a:r>
          </a:p>
          <a:p>
            <a:pPr marL="12700" marR="5080" algn="ctr">
              <a:lnSpc>
                <a:spcPct val="100099"/>
              </a:lnSpc>
              <a:spcBef>
                <a:spcPts val="125"/>
              </a:spcBef>
            </a:pPr>
            <a:endParaRPr lang="en-US" sz="4400" b="1" spc="295" dirty="0">
              <a:solidFill>
                <a:srgbClr val="FFFFFF"/>
              </a:solidFill>
              <a:latin typeface="Cambria"/>
              <a:cs typeface="Cambria"/>
            </a:endParaRPr>
          </a:p>
          <a:p>
            <a:pPr marL="12700" marR="5080" algn="ctr">
              <a:lnSpc>
                <a:spcPct val="100099"/>
              </a:lnSpc>
              <a:spcBef>
                <a:spcPts val="125"/>
              </a:spcBef>
            </a:pPr>
            <a:endParaRPr lang="en-US" sz="4400" b="1" spc="295" dirty="0">
              <a:solidFill>
                <a:srgbClr val="FFFFFF"/>
              </a:solidFill>
              <a:latin typeface="Cambria"/>
              <a:cs typeface="Cambria"/>
            </a:endParaRPr>
          </a:p>
          <a:p>
            <a:pPr marL="12700" marR="5080" algn="ctr">
              <a:lnSpc>
                <a:spcPct val="100099"/>
              </a:lnSpc>
              <a:spcBef>
                <a:spcPts val="125"/>
              </a:spcBef>
            </a:pPr>
            <a:r>
              <a:rPr lang="en-US" sz="4400" b="1" spc="295" dirty="0">
                <a:solidFill>
                  <a:srgbClr val="FFFFFF"/>
                </a:solidFill>
                <a:latin typeface="Cambria"/>
                <a:cs typeface="Cambria"/>
              </a:rPr>
              <a:t>By</a:t>
            </a:r>
          </a:p>
          <a:p>
            <a:pPr marL="12700" marR="5080" algn="ctr">
              <a:lnSpc>
                <a:spcPct val="100099"/>
              </a:lnSpc>
              <a:spcBef>
                <a:spcPts val="125"/>
              </a:spcBef>
            </a:pPr>
            <a:endParaRPr lang="en-US" sz="4400" b="1" spc="295" dirty="0">
              <a:solidFill>
                <a:srgbClr val="FFFFFF"/>
              </a:solidFill>
              <a:latin typeface="Cambria"/>
              <a:cs typeface="Cambria"/>
            </a:endParaRPr>
          </a:p>
          <a:p>
            <a:pPr marL="12700" marR="5080" algn="ctr">
              <a:lnSpc>
                <a:spcPct val="100099"/>
              </a:lnSpc>
              <a:spcBef>
                <a:spcPts val="125"/>
              </a:spcBef>
            </a:pPr>
            <a:r>
              <a:rPr lang="en-US" sz="4400" b="1" spc="295" dirty="0">
                <a:solidFill>
                  <a:srgbClr val="FFFFFF"/>
                </a:solidFill>
                <a:latin typeface="Cambria"/>
                <a:cs typeface="Cambria"/>
              </a:rPr>
              <a:t>Ernest Udoudo</a:t>
            </a:r>
            <a:endParaRPr lang="en-US" sz="4400" dirty="0">
              <a:latin typeface="Cambria"/>
              <a:cs typeface="Cambria"/>
            </a:endParaRPr>
          </a:p>
        </p:txBody>
      </p:sp>
      <p:pic>
        <p:nvPicPr>
          <p:cNvPr id="3" name="Picture 2">
            <a:extLst>
              <a:ext uri="{FF2B5EF4-FFF2-40B4-BE49-F238E27FC236}">
                <a16:creationId xmlns:a16="http://schemas.microsoft.com/office/drawing/2014/main" id="{BEBD1F01-42E4-F7A2-7199-03A25C18582E}"/>
              </a:ext>
            </a:extLst>
          </p:cNvPr>
          <p:cNvPicPr>
            <a:picLocks noChangeAspect="1"/>
          </p:cNvPicPr>
          <p:nvPr/>
        </p:nvPicPr>
        <p:blipFill>
          <a:blip r:embed="rId2"/>
          <a:stretch>
            <a:fillRect/>
          </a:stretch>
        </p:blipFill>
        <p:spPr>
          <a:xfrm>
            <a:off x="0" y="0"/>
            <a:ext cx="7854950" cy="102997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300700" cy="1029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625" y="-380974"/>
            <a:ext cx="2743359" cy="2068032"/>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8390" y="634000"/>
            <a:ext cx="968724" cy="9692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75684" y="983923"/>
            <a:ext cx="1031925" cy="1032481"/>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44711" y="0"/>
            <a:ext cx="4255989" cy="222399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72824" y="9184576"/>
            <a:ext cx="2243326" cy="1115124"/>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26F223E-7DF7-5879-5D7A-9D6136839EA8}"/>
              </a:ext>
            </a:extLst>
          </p:cNvPr>
          <p:cNvPicPr>
            <a:picLocks noChangeAspect="1"/>
          </p:cNvPicPr>
          <p:nvPr/>
        </p:nvPicPr>
        <p:blipFill>
          <a:blip r:embed="rId2"/>
          <a:stretch>
            <a:fillRect/>
          </a:stretch>
        </p:blipFill>
        <p:spPr>
          <a:xfrm>
            <a:off x="768351" y="966393"/>
            <a:ext cx="13868399" cy="6317058"/>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14040" y="9691664"/>
            <a:ext cx="1223204" cy="60803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B649FD5-50C4-42A8-C425-A224A0341EE6}"/>
              </a:ext>
            </a:extLst>
          </p:cNvPr>
          <p:cNvSpPr txBox="1"/>
          <p:nvPr/>
        </p:nvSpPr>
        <p:spPr>
          <a:xfrm>
            <a:off x="2139950" y="7591246"/>
            <a:ext cx="12344400" cy="1569660"/>
          </a:xfrm>
          <a:prstGeom prst="rect">
            <a:avLst/>
          </a:prstGeom>
          <a:noFill/>
        </p:spPr>
        <p:txBody>
          <a:bodyPr wrap="square">
            <a:spAutoFit/>
          </a:bodyPr>
          <a:lstStyle/>
          <a:p>
            <a:r>
              <a:rPr lang="en-NG" sz="2400" dirty="0"/>
              <a:t>The multivariate analysis of financial variables explores the relationships between monthly charges, total charges, and churn using a scatterplot matrix. This visualization aims to identify any discernible patterns or trends in the financial variables in relation to churn status, providing insights into the potential impact of financial factors on customer churn.</a:t>
            </a:r>
          </a:p>
        </p:txBody>
      </p:sp>
      <p:sp>
        <p:nvSpPr>
          <p:cNvPr id="8" name="TextBox 7">
            <a:extLst>
              <a:ext uri="{FF2B5EF4-FFF2-40B4-BE49-F238E27FC236}">
                <a16:creationId xmlns:a16="http://schemas.microsoft.com/office/drawing/2014/main" id="{021CD202-7B72-3CA5-7EF9-B3368D3C408F}"/>
              </a:ext>
            </a:extLst>
          </p:cNvPr>
          <p:cNvSpPr txBox="1"/>
          <p:nvPr/>
        </p:nvSpPr>
        <p:spPr>
          <a:xfrm>
            <a:off x="387350" y="276306"/>
            <a:ext cx="9158288" cy="400110"/>
          </a:xfrm>
          <a:prstGeom prst="rect">
            <a:avLst/>
          </a:prstGeom>
          <a:noFill/>
        </p:spPr>
        <p:txBody>
          <a:bodyPr wrap="square">
            <a:spAutoFit/>
          </a:bodyPr>
          <a:lstStyle/>
          <a:p>
            <a:pPr algn="l"/>
            <a:r>
              <a:rPr lang="en-US" sz="2000" b="1" i="0" dirty="0">
                <a:solidFill>
                  <a:srgbClr val="000000"/>
                </a:solidFill>
                <a:effectLst/>
                <a:latin typeface="Helvetica Neue"/>
              </a:rPr>
              <a:t>Financial Variables Vs Churn</a:t>
            </a:r>
          </a:p>
        </p:txBody>
      </p:sp>
    </p:spTree>
    <p:extLst>
      <p:ext uri="{BB962C8B-B14F-4D97-AF65-F5344CB8AC3E}">
        <p14:creationId xmlns:p14="http://schemas.microsoft.com/office/powerpoint/2010/main" val="3842967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14A420-A397-A8CA-3A9D-1097993D677A}"/>
              </a:ext>
            </a:extLst>
          </p:cNvPr>
          <p:cNvPicPr>
            <a:picLocks noChangeAspect="1"/>
          </p:cNvPicPr>
          <p:nvPr/>
        </p:nvPicPr>
        <p:blipFill>
          <a:blip r:embed="rId2"/>
          <a:stretch>
            <a:fillRect/>
          </a:stretch>
        </p:blipFill>
        <p:spPr>
          <a:xfrm>
            <a:off x="1911350" y="2237592"/>
            <a:ext cx="14477999" cy="6722258"/>
          </a:xfrm>
          <a:prstGeom prst="rect">
            <a:avLst/>
          </a:prstGeom>
        </p:spPr>
      </p:pic>
      <p:sp>
        <p:nvSpPr>
          <p:cNvPr id="6" name="TextBox 5">
            <a:extLst>
              <a:ext uri="{FF2B5EF4-FFF2-40B4-BE49-F238E27FC236}">
                <a16:creationId xmlns:a16="http://schemas.microsoft.com/office/drawing/2014/main" id="{CFF3F315-5C9E-69EF-F30A-B3DE534F8FFB}"/>
              </a:ext>
            </a:extLst>
          </p:cNvPr>
          <p:cNvSpPr txBox="1"/>
          <p:nvPr/>
        </p:nvSpPr>
        <p:spPr>
          <a:xfrm>
            <a:off x="5873750" y="8502650"/>
            <a:ext cx="9989344" cy="1631216"/>
          </a:xfrm>
          <a:prstGeom prst="rect">
            <a:avLst/>
          </a:prstGeom>
          <a:noFill/>
        </p:spPr>
        <p:txBody>
          <a:bodyPr wrap="square">
            <a:spAutoFit/>
          </a:bodyPr>
          <a:lstStyle/>
          <a:p>
            <a:r>
              <a:rPr lang="en-NG" sz="2000" dirty="0"/>
              <a:t>Th</a:t>
            </a:r>
            <a:r>
              <a:rPr lang="en-US" sz="2000" dirty="0"/>
              <a:t>is table </a:t>
            </a:r>
            <a:r>
              <a:rPr lang="en-NG" sz="2000" dirty="0"/>
              <a:t>utilizes one-hot encoding to transform categorical variables into a format suitable for machine learning models, expanding the organization's ability to utilize these variables in predictive analytics. Additionally, it demonstrates the creation of new features, such as the total number of services subscribed to, providing the organization with enhanced data representation for more comprehensive analysis and model development.</a:t>
            </a:r>
          </a:p>
        </p:txBody>
      </p:sp>
      <p:sp>
        <p:nvSpPr>
          <p:cNvPr id="8" name="TextBox 7">
            <a:extLst>
              <a:ext uri="{FF2B5EF4-FFF2-40B4-BE49-F238E27FC236}">
                <a16:creationId xmlns:a16="http://schemas.microsoft.com/office/drawing/2014/main" id="{D8B5EBFA-7F05-9B2F-974A-02353B4C8712}"/>
              </a:ext>
            </a:extLst>
          </p:cNvPr>
          <p:cNvSpPr txBox="1"/>
          <p:nvPr/>
        </p:nvSpPr>
        <p:spPr>
          <a:xfrm>
            <a:off x="539750" y="1339850"/>
            <a:ext cx="9151144" cy="369332"/>
          </a:xfrm>
          <a:prstGeom prst="rect">
            <a:avLst/>
          </a:prstGeom>
          <a:noFill/>
        </p:spPr>
        <p:txBody>
          <a:bodyPr wrap="square">
            <a:spAutoFit/>
          </a:bodyPr>
          <a:lstStyle/>
          <a:p>
            <a:pPr algn="l"/>
            <a:r>
              <a:rPr lang="en-US" b="1" i="0" dirty="0">
                <a:solidFill>
                  <a:srgbClr val="000000"/>
                </a:solidFill>
                <a:effectLst/>
                <a:latin typeface="Helvetica Neue"/>
              </a:rPr>
              <a:t>Encoding Categorical Variables</a:t>
            </a:r>
          </a:p>
        </p:txBody>
      </p:sp>
    </p:spTree>
    <p:extLst>
      <p:ext uri="{BB962C8B-B14F-4D97-AF65-F5344CB8AC3E}">
        <p14:creationId xmlns:p14="http://schemas.microsoft.com/office/powerpoint/2010/main" val="963249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300700" cy="1029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625" y="-380974"/>
            <a:ext cx="2743359" cy="2068032"/>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8390" y="634000"/>
            <a:ext cx="968724" cy="9692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75684" y="983923"/>
            <a:ext cx="1031925" cy="1032481"/>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44711" y="0"/>
            <a:ext cx="4255989" cy="222399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72824" y="9184576"/>
            <a:ext cx="2243326" cy="1115124"/>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program&#10;&#10;Description automatically generated">
            <a:extLst>
              <a:ext uri="{FF2B5EF4-FFF2-40B4-BE49-F238E27FC236}">
                <a16:creationId xmlns:a16="http://schemas.microsoft.com/office/drawing/2014/main" id="{E3E800AD-27FF-F975-FA1D-7A0B6C121667}"/>
              </a:ext>
            </a:extLst>
          </p:cNvPr>
          <p:cNvPicPr>
            <a:picLocks noChangeAspect="1"/>
          </p:cNvPicPr>
          <p:nvPr/>
        </p:nvPicPr>
        <p:blipFill>
          <a:blip r:embed="rId2"/>
          <a:stretch>
            <a:fillRect/>
          </a:stretch>
        </p:blipFill>
        <p:spPr>
          <a:xfrm>
            <a:off x="965870" y="2182977"/>
            <a:ext cx="16368959" cy="5933744"/>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14040" y="9691664"/>
            <a:ext cx="1223204" cy="60803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9100064-FCA1-F610-DFE6-139FC583E159}"/>
              </a:ext>
            </a:extLst>
          </p:cNvPr>
          <p:cNvSpPr txBox="1"/>
          <p:nvPr/>
        </p:nvSpPr>
        <p:spPr>
          <a:xfrm>
            <a:off x="7163236" y="7796940"/>
            <a:ext cx="9530913" cy="1200329"/>
          </a:xfrm>
          <a:prstGeom prst="rect">
            <a:avLst/>
          </a:prstGeom>
          <a:noFill/>
        </p:spPr>
        <p:txBody>
          <a:bodyPr wrap="square">
            <a:spAutoFit/>
          </a:bodyPr>
          <a:lstStyle/>
          <a:p>
            <a:r>
              <a:rPr lang="en-US" b="0" i="0" dirty="0" err="1">
                <a:effectLst/>
                <a:latin typeface="DM Sans" panose="020F0502020204030204" pitchFamily="2" charset="0"/>
              </a:rPr>
              <a:t>RandomForestClassifier</a:t>
            </a:r>
            <a:r>
              <a:rPr lang="en-US" b="0" i="0" dirty="0">
                <a:effectLst/>
                <a:latin typeface="DM Sans" panose="020F0502020204030204" pitchFamily="2" charset="0"/>
              </a:rPr>
              <a:t> </a:t>
            </a:r>
            <a:r>
              <a:rPr lang="en-US" dirty="0">
                <a:latin typeface="DM Sans" panose="020F0502020204030204" pitchFamily="2" charset="0"/>
              </a:rPr>
              <a:t>was used to for predicting because it </a:t>
            </a:r>
            <a:r>
              <a:rPr lang="en-US" b="0" i="0" dirty="0">
                <a:effectLst/>
                <a:latin typeface="DM Sans" panose="020F0502020204030204" pitchFamily="2" charset="0"/>
              </a:rPr>
              <a:t>excels in accuracy and robustness by combining decision trees, handling various data types, and revealing feature importance. Its scalability and ease of use make it a versatile and powerful choice for organizations seeking accurate predictive models for classification tasks.</a:t>
            </a:r>
            <a:endParaRPr lang="en-NG" dirty="0"/>
          </a:p>
        </p:txBody>
      </p:sp>
    </p:spTree>
    <p:extLst>
      <p:ext uri="{BB962C8B-B14F-4D97-AF65-F5344CB8AC3E}">
        <p14:creationId xmlns:p14="http://schemas.microsoft.com/office/powerpoint/2010/main" val="2585743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184"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9498965">
              <a:lnSpc>
                <a:spcPct val="100000"/>
              </a:lnSpc>
              <a:spcBef>
                <a:spcPts val="100"/>
              </a:spcBef>
            </a:pPr>
            <a:r>
              <a:rPr spc="170" dirty="0"/>
              <a:t>Retention</a:t>
            </a:r>
            <a:r>
              <a:rPr spc="-140" dirty="0"/>
              <a:t> </a:t>
            </a:r>
            <a:r>
              <a:rPr spc="180" dirty="0"/>
              <a:t>Strategies</a:t>
            </a:r>
          </a:p>
        </p:txBody>
      </p:sp>
      <p:sp>
        <p:nvSpPr>
          <p:cNvPr id="6" name="object 6"/>
          <p:cNvSpPr txBox="1"/>
          <p:nvPr/>
        </p:nvSpPr>
        <p:spPr>
          <a:xfrm>
            <a:off x="9836150" y="3135224"/>
            <a:ext cx="8000999" cy="3823291"/>
          </a:xfrm>
          <a:prstGeom prst="rect">
            <a:avLst/>
          </a:prstGeom>
        </p:spPr>
        <p:txBody>
          <a:bodyPr vert="horz" wrap="square" lIns="0" tIns="8255" rIns="0" bIns="0" rtlCol="0">
            <a:spAutoFit/>
          </a:bodyPr>
          <a:lstStyle/>
          <a:p>
            <a:pPr marL="12700" marR="5080" algn="just">
              <a:lnSpc>
                <a:spcPct val="102000"/>
              </a:lnSpc>
              <a:spcBef>
                <a:spcPts val="65"/>
              </a:spcBef>
            </a:pPr>
            <a:r>
              <a:rPr lang="en-US" sz="2450" dirty="0">
                <a:solidFill>
                  <a:schemeClr val="bg1"/>
                </a:solidFill>
                <a:latin typeface="Verdana"/>
                <a:cs typeface="Verdana"/>
              </a:rPr>
              <a:t>To establish a loyal customer base, </a:t>
            </a:r>
            <a:r>
              <a:rPr lang="en-US" sz="2450" dirty="0" err="1">
                <a:solidFill>
                  <a:schemeClr val="bg1"/>
                </a:solidFill>
                <a:latin typeface="Verdana"/>
                <a:cs typeface="Verdana"/>
              </a:rPr>
              <a:t>Connecttel</a:t>
            </a:r>
            <a:r>
              <a:rPr lang="en-US" sz="2450" dirty="0">
                <a:solidFill>
                  <a:schemeClr val="bg1"/>
                </a:solidFill>
                <a:latin typeface="Verdana"/>
                <a:cs typeface="Verdana"/>
              </a:rPr>
              <a:t> Company should offer a simple and cost-effective way for customers to start using their services. During the first six months, the company should prioritize providing strong Online Security, Online Backup, Device Protection, and Tech Support, as this initial period is crucial and unpredictable for customers. The goal is to reduce the average length of time customers stay with these services from 40 to 50 months.</a:t>
            </a:r>
            <a:endParaRPr sz="2450" dirty="0">
              <a:solidFill>
                <a:schemeClr val="bg1"/>
              </a:solidFill>
              <a:latin typeface="Verdana"/>
              <a:cs typeface="Verdana"/>
            </a:endParaRPr>
          </a:p>
        </p:txBody>
      </p:sp>
      <p:pic>
        <p:nvPicPr>
          <p:cNvPr id="7" name="object 7"/>
          <p:cNvPicPr/>
          <p:nvPr/>
        </p:nvPicPr>
        <p:blipFill>
          <a:blip r:embed="rId2" cstate="print"/>
          <a:stretch>
            <a:fillRect/>
          </a:stretch>
        </p:blipFill>
        <p:spPr>
          <a:xfrm>
            <a:off x="0" y="0"/>
            <a:ext cx="9143999" cy="1028699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17061942" y="0"/>
                </a:lnTo>
                <a:lnTo>
                  <a:pt x="17061942" y="1225550"/>
                </a:lnTo>
                <a:lnTo>
                  <a:pt x="17061942" y="9061450"/>
                </a:lnTo>
                <a:lnTo>
                  <a:pt x="12092534" y="9061450"/>
                </a:lnTo>
                <a:lnTo>
                  <a:pt x="12092534" y="9057615"/>
                </a:lnTo>
                <a:lnTo>
                  <a:pt x="6195504" y="9057615"/>
                </a:lnTo>
                <a:lnTo>
                  <a:pt x="6195504" y="9061450"/>
                </a:lnTo>
                <a:lnTo>
                  <a:pt x="1225994" y="9061450"/>
                </a:lnTo>
                <a:lnTo>
                  <a:pt x="1225994" y="1225550"/>
                </a:lnTo>
                <a:lnTo>
                  <a:pt x="6195504" y="1225550"/>
                </a:lnTo>
                <a:lnTo>
                  <a:pt x="6195504" y="1230045"/>
                </a:lnTo>
                <a:lnTo>
                  <a:pt x="12092534" y="1230045"/>
                </a:lnTo>
                <a:lnTo>
                  <a:pt x="12092534" y="1225550"/>
                </a:lnTo>
                <a:lnTo>
                  <a:pt x="17061942" y="1225550"/>
                </a:lnTo>
                <a:lnTo>
                  <a:pt x="17061942" y="0"/>
                </a:lnTo>
                <a:lnTo>
                  <a:pt x="11815737" y="0"/>
                </a:lnTo>
                <a:lnTo>
                  <a:pt x="11815737" y="1828"/>
                </a:lnTo>
                <a:lnTo>
                  <a:pt x="6472263" y="1828"/>
                </a:lnTo>
                <a:lnTo>
                  <a:pt x="6472263" y="0"/>
                </a:lnTo>
                <a:lnTo>
                  <a:pt x="0" y="0"/>
                </a:lnTo>
                <a:lnTo>
                  <a:pt x="0" y="1225550"/>
                </a:lnTo>
                <a:lnTo>
                  <a:pt x="0" y="9061450"/>
                </a:lnTo>
                <a:lnTo>
                  <a:pt x="0" y="10287000"/>
                </a:lnTo>
                <a:lnTo>
                  <a:pt x="6472263" y="10287000"/>
                </a:lnTo>
                <a:lnTo>
                  <a:pt x="6472263" y="10285832"/>
                </a:lnTo>
                <a:lnTo>
                  <a:pt x="11815737" y="10285832"/>
                </a:lnTo>
                <a:lnTo>
                  <a:pt x="11815737" y="10287000"/>
                </a:lnTo>
                <a:lnTo>
                  <a:pt x="18288000" y="10287000"/>
                </a:lnTo>
                <a:lnTo>
                  <a:pt x="18288000" y="9061450"/>
                </a:lnTo>
                <a:lnTo>
                  <a:pt x="18288000" y="1225550"/>
                </a:lnTo>
                <a:lnTo>
                  <a:pt x="18288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5778003" y="2406599"/>
            <a:ext cx="6722745" cy="1555750"/>
          </a:xfrm>
          <a:prstGeom prst="rect">
            <a:avLst/>
          </a:prstGeom>
        </p:spPr>
        <p:txBody>
          <a:bodyPr vert="horz" wrap="square" lIns="0" tIns="17145" rIns="0" bIns="0" rtlCol="0">
            <a:spAutoFit/>
          </a:bodyPr>
          <a:lstStyle/>
          <a:p>
            <a:pPr marL="12700">
              <a:lnSpc>
                <a:spcPct val="100000"/>
              </a:lnSpc>
              <a:spcBef>
                <a:spcPts val="135"/>
              </a:spcBef>
            </a:pPr>
            <a:r>
              <a:rPr sz="10000" spc="484" dirty="0">
                <a:solidFill>
                  <a:srgbClr val="000000"/>
                </a:solidFill>
              </a:rPr>
              <a:t>Conclusion</a:t>
            </a:r>
            <a:endParaRPr sz="10000"/>
          </a:p>
        </p:txBody>
      </p:sp>
      <p:sp>
        <p:nvSpPr>
          <p:cNvPr id="4" name="object 4"/>
          <p:cNvSpPr txBox="1"/>
          <p:nvPr/>
        </p:nvSpPr>
        <p:spPr>
          <a:xfrm>
            <a:off x="2673350" y="4660100"/>
            <a:ext cx="13715999" cy="3489994"/>
          </a:xfrm>
          <a:prstGeom prst="rect">
            <a:avLst/>
          </a:prstGeom>
        </p:spPr>
        <p:txBody>
          <a:bodyPr vert="horz" wrap="square" lIns="0" tIns="8255" rIns="0" bIns="0" rtlCol="0">
            <a:spAutoFit/>
          </a:bodyPr>
          <a:lstStyle/>
          <a:p>
            <a:pPr marL="12700" marR="5080">
              <a:lnSpc>
                <a:spcPct val="102000"/>
              </a:lnSpc>
              <a:spcBef>
                <a:spcPts val="65"/>
              </a:spcBef>
            </a:pPr>
            <a:r>
              <a:rPr lang="en-US" sz="2450" spc="-85" dirty="0">
                <a:latin typeface="Verdana"/>
                <a:cs typeface="Verdana"/>
              </a:rPr>
              <a:t>Churning is an ongoing trend in most firms around the tech world. However</a:t>
            </a:r>
            <a:r>
              <a:rPr sz="2450" spc="20" dirty="0">
                <a:latin typeface="Verdana"/>
                <a:cs typeface="Verdana"/>
              </a:rPr>
              <a:t>, </a:t>
            </a:r>
            <a:r>
              <a:rPr sz="2450" spc="-15" dirty="0">
                <a:latin typeface="Verdana"/>
                <a:cs typeface="Verdana"/>
              </a:rPr>
              <a:t>a </a:t>
            </a:r>
            <a:r>
              <a:rPr sz="2450" spc="5" dirty="0">
                <a:latin typeface="Verdana"/>
                <a:cs typeface="Verdana"/>
              </a:rPr>
              <a:t>data-driven </a:t>
            </a:r>
            <a:r>
              <a:rPr sz="2450" spc="55" dirty="0">
                <a:latin typeface="Verdana"/>
                <a:cs typeface="Verdana"/>
              </a:rPr>
              <a:t>approach </a:t>
            </a:r>
            <a:r>
              <a:rPr sz="2450" spc="25" dirty="0">
                <a:latin typeface="Verdana"/>
                <a:cs typeface="Verdana"/>
              </a:rPr>
              <a:t>to </a:t>
            </a:r>
            <a:r>
              <a:rPr sz="2450" spc="65" dirty="0">
                <a:latin typeface="Verdana"/>
                <a:cs typeface="Verdana"/>
              </a:rPr>
              <a:t>predicting </a:t>
            </a:r>
            <a:r>
              <a:rPr lang="en-US" sz="2450" spc="65" dirty="0">
                <a:latin typeface="Verdana"/>
                <a:cs typeface="Verdana"/>
              </a:rPr>
              <a:t>these </a:t>
            </a:r>
            <a:r>
              <a:rPr sz="2450" spc="75" dirty="0">
                <a:latin typeface="Verdana"/>
                <a:cs typeface="Verdana"/>
              </a:rPr>
              <a:t>churn</a:t>
            </a:r>
            <a:r>
              <a:rPr lang="en-US" sz="2450" spc="75" dirty="0">
                <a:latin typeface="Verdana"/>
                <a:cs typeface="Verdana"/>
              </a:rPr>
              <a:t>s</a:t>
            </a:r>
            <a:r>
              <a:rPr sz="2450" spc="75" dirty="0">
                <a:latin typeface="Verdana"/>
                <a:cs typeface="Verdana"/>
              </a:rPr>
              <a:t> </a:t>
            </a:r>
            <a:r>
              <a:rPr lang="en-US" sz="2450" spc="-40" dirty="0">
                <a:latin typeface="Verdana"/>
                <a:cs typeface="Verdana"/>
              </a:rPr>
              <a:t>is </a:t>
            </a:r>
            <a:r>
              <a:rPr sz="2450" spc="45" dirty="0">
                <a:latin typeface="Verdana"/>
                <a:cs typeface="Verdana"/>
              </a:rPr>
              <a:t>instrumental </a:t>
            </a:r>
            <a:r>
              <a:rPr sz="2450" spc="55" dirty="0">
                <a:latin typeface="Verdana"/>
                <a:cs typeface="Verdana"/>
              </a:rPr>
              <a:t>in </a:t>
            </a:r>
            <a:r>
              <a:rPr sz="2450" spc="70" dirty="0">
                <a:latin typeface="Verdana"/>
                <a:cs typeface="Verdana"/>
              </a:rPr>
              <a:t>optimizing </a:t>
            </a:r>
            <a:r>
              <a:rPr sz="2450" spc="55" dirty="0">
                <a:latin typeface="Verdana"/>
                <a:cs typeface="Verdana"/>
              </a:rPr>
              <a:t>customer </a:t>
            </a:r>
            <a:r>
              <a:rPr sz="2450" spc="35" dirty="0">
                <a:latin typeface="Verdana"/>
                <a:cs typeface="Verdana"/>
              </a:rPr>
              <a:t>retention </a:t>
            </a:r>
            <a:r>
              <a:rPr sz="2450" spc="-40" dirty="0">
                <a:latin typeface="Verdana"/>
                <a:cs typeface="Verdana"/>
              </a:rPr>
              <a:t>strategies. </a:t>
            </a:r>
            <a:endParaRPr lang="en-US" sz="2450" spc="-40" dirty="0">
              <a:latin typeface="Verdana"/>
              <a:cs typeface="Verdana"/>
            </a:endParaRPr>
          </a:p>
          <a:p>
            <a:pPr marL="12700" marR="5080">
              <a:lnSpc>
                <a:spcPct val="102000"/>
              </a:lnSpc>
              <a:spcBef>
                <a:spcPts val="65"/>
              </a:spcBef>
            </a:pPr>
            <a:endParaRPr lang="en-US" sz="2450" spc="-40" dirty="0">
              <a:latin typeface="Verdana"/>
              <a:cs typeface="Verdana"/>
            </a:endParaRPr>
          </a:p>
          <a:p>
            <a:pPr marL="12700" marR="5080">
              <a:lnSpc>
                <a:spcPct val="102000"/>
              </a:lnSpc>
              <a:spcBef>
                <a:spcPts val="65"/>
              </a:spcBef>
            </a:pPr>
            <a:r>
              <a:rPr sz="2450" spc="35" dirty="0">
                <a:latin typeface="Verdana"/>
                <a:cs typeface="Verdana"/>
              </a:rPr>
              <a:t>By</a:t>
            </a:r>
            <a:r>
              <a:rPr lang="en-US" sz="2450" spc="35" dirty="0">
                <a:latin typeface="Verdana"/>
                <a:cs typeface="Verdana"/>
              </a:rPr>
              <a:t> </a:t>
            </a:r>
            <a:r>
              <a:rPr sz="2450" spc="30" dirty="0">
                <a:latin typeface="Verdana"/>
                <a:cs typeface="Verdana"/>
              </a:rPr>
              <a:t>harnessing</a:t>
            </a:r>
            <a:r>
              <a:rPr sz="2450" spc="-210" dirty="0">
                <a:latin typeface="Verdana"/>
                <a:cs typeface="Verdana"/>
              </a:rPr>
              <a:t> </a:t>
            </a:r>
            <a:r>
              <a:rPr sz="2450" spc="65" dirty="0">
                <a:latin typeface="Verdana"/>
                <a:cs typeface="Verdana"/>
              </a:rPr>
              <a:t>the</a:t>
            </a:r>
            <a:r>
              <a:rPr sz="2450" spc="-204" dirty="0">
                <a:latin typeface="Verdana"/>
                <a:cs typeface="Verdana"/>
              </a:rPr>
              <a:t> </a:t>
            </a:r>
            <a:r>
              <a:rPr sz="2450" spc="55" dirty="0">
                <a:latin typeface="Verdana"/>
                <a:cs typeface="Verdana"/>
              </a:rPr>
              <a:t>power</a:t>
            </a:r>
            <a:r>
              <a:rPr sz="2450" spc="-210" dirty="0">
                <a:latin typeface="Verdana"/>
                <a:cs typeface="Verdana"/>
              </a:rPr>
              <a:t> </a:t>
            </a:r>
            <a:r>
              <a:rPr sz="2450" spc="20" dirty="0">
                <a:latin typeface="Verdana"/>
                <a:cs typeface="Verdana"/>
              </a:rPr>
              <a:t>of</a:t>
            </a:r>
            <a:r>
              <a:rPr sz="2450" spc="-204" dirty="0">
                <a:latin typeface="Verdana"/>
                <a:cs typeface="Verdana"/>
              </a:rPr>
              <a:t> </a:t>
            </a:r>
            <a:r>
              <a:rPr sz="2450" spc="40" dirty="0">
                <a:latin typeface="Verdana"/>
                <a:cs typeface="Verdana"/>
              </a:rPr>
              <a:t>data</a:t>
            </a:r>
            <a:r>
              <a:rPr sz="2450" spc="-210" dirty="0">
                <a:latin typeface="Verdana"/>
                <a:cs typeface="Verdana"/>
              </a:rPr>
              <a:t> </a:t>
            </a:r>
            <a:r>
              <a:rPr sz="2450" spc="85" dirty="0">
                <a:latin typeface="Verdana"/>
                <a:cs typeface="Verdana"/>
              </a:rPr>
              <a:t>and</a:t>
            </a:r>
            <a:r>
              <a:rPr sz="2450" spc="-204" dirty="0">
                <a:latin typeface="Verdana"/>
                <a:cs typeface="Verdana"/>
              </a:rPr>
              <a:t> </a:t>
            </a:r>
            <a:r>
              <a:rPr sz="2450" spc="-30" dirty="0">
                <a:latin typeface="Verdana"/>
                <a:cs typeface="Verdana"/>
              </a:rPr>
              <a:t>analytics,</a:t>
            </a:r>
            <a:r>
              <a:rPr sz="2450" spc="-210" dirty="0">
                <a:latin typeface="Verdana"/>
                <a:cs typeface="Verdana"/>
              </a:rPr>
              <a:t> </a:t>
            </a:r>
            <a:r>
              <a:rPr sz="2450" spc="25" dirty="0">
                <a:latin typeface="Verdana"/>
                <a:cs typeface="Verdana"/>
              </a:rPr>
              <a:t>organizations</a:t>
            </a:r>
            <a:r>
              <a:rPr sz="2450" spc="-204" dirty="0">
                <a:latin typeface="Verdana"/>
                <a:cs typeface="Verdana"/>
              </a:rPr>
              <a:t> </a:t>
            </a:r>
            <a:r>
              <a:rPr sz="2450" spc="75" dirty="0">
                <a:latin typeface="Verdana"/>
                <a:cs typeface="Verdana"/>
              </a:rPr>
              <a:t>can</a:t>
            </a:r>
            <a:r>
              <a:rPr lang="en-US" sz="2450" spc="75" dirty="0">
                <a:latin typeface="Verdana"/>
                <a:cs typeface="Verdana"/>
              </a:rPr>
              <a:t> </a:t>
            </a:r>
            <a:r>
              <a:rPr sz="2450" spc="70" dirty="0">
                <a:latin typeface="Verdana"/>
                <a:cs typeface="Verdana"/>
              </a:rPr>
              <a:t>enhance</a:t>
            </a:r>
            <a:r>
              <a:rPr sz="2450" spc="-215" dirty="0">
                <a:latin typeface="Verdana"/>
                <a:cs typeface="Verdana"/>
              </a:rPr>
              <a:t> </a:t>
            </a:r>
            <a:r>
              <a:rPr sz="2450" spc="55" dirty="0">
                <a:latin typeface="Verdana"/>
                <a:cs typeface="Verdana"/>
              </a:rPr>
              <a:t>customer</a:t>
            </a:r>
            <a:r>
              <a:rPr sz="2450" spc="-215" dirty="0">
                <a:latin typeface="Verdana"/>
                <a:cs typeface="Verdana"/>
              </a:rPr>
              <a:t> </a:t>
            </a:r>
            <a:r>
              <a:rPr sz="2450" spc="-35" dirty="0">
                <a:latin typeface="Verdana"/>
                <a:cs typeface="Verdana"/>
              </a:rPr>
              <a:t>loyalty</a:t>
            </a:r>
            <a:r>
              <a:rPr sz="2450" spc="-215" dirty="0">
                <a:latin typeface="Verdana"/>
                <a:cs typeface="Verdana"/>
              </a:rPr>
              <a:t> </a:t>
            </a:r>
            <a:r>
              <a:rPr sz="2450" spc="85" dirty="0">
                <a:latin typeface="Verdana"/>
                <a:cs typeface="Verdana"/>
              </a:rPr>
              <a:t>and</a:t>
            </a:r>
            <a:r>
              <a:rPr sz="2450" spc="-215" dirty="0">
                <a:latin typeface="Verdana"/>
                <a:cs typeface="Verdana"/>
              </a:rPr>
              <a:t> </a:t>
            </a:r>
            <a:r>
              <a:rPr sz="2450" spc="40" dirty="0">
                <a:latin typeface="Verdana"/>
                <a:cs typeface="Verdana"/>
              </a:rPr>
              <a:t>long-term</a:t>
            </a:r>
            <a:r>
              <a:rPr sz="2450" spc="-210" dirty="0">
                <a:latin typeface="Verdana"/>
                <a:cs typeface="Verdana"/>
              </a:rPr>
              <a:t> </a:t>
            </a:r>
            <a:r>
              <a:rPr sz="2450" spc="-25" dirty="0">
                <a:latin typeface="Verdana"/>
                <a:cs typeface="Verdana"/>
              </a:rPr>
              <a:t>proﬁtability.</a:t>
            </a:r>
            <a:endParaRPr lang="en-US" sz="2450" spc="-25" dirty="0">
              <a:latin typeface="Verdana"/>
              <a:cs typeface="Verdana"/>
            </a:endParaRPr>
          </a:p>
          <a:p>
            <a:pPr marL="12700" marR="5080">
              <a:lnSpc>
                <a:spcPct val="102000"/>
              </a:lnSpc>
              <a:spcBef>
                <a:spcPts val="65"/>
              </a:spcBef>
            </a:pPr>
            <a:endParaRPr lang="en-US" sz="2450" spc="-25" dirty="0">
              <a:latin typeface="Verdana"/>
              <a:cs typeface="Verdana"/>
            </a:endParaRPr>
          </a:p>
          <a:p>
            <a:pPr marL="12700" marR="5080">
              <a:lnSpc>
                <a:spcPct val="102000"/>
              </a:lnSpc>
              <a:spcBef>
                <a:spcPts val="65"/>
              </a:spcBef>
            </a:pPr>
            <a:r>
              <a:rPr lang="en-US" sz="2450" spc="-25" dirty="0">
                <a:latin typeface="Verdana"/>
                <a:cs typeface="Verdana"/>
              </a:rPr>
              <a:t>The dataset is an incredible one and my constraint was time management due to work and family affairs.</a:t>
            </a:r>
            <a:endParaRPr sz="2450" dirty="0">
              <a:latin typeface="Verdana"/>
              <a:cs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000000"/>
          </a:solidFill>
        </p:spPr>
        <p:txBody>
          <a:bodyPr wrap="square" lIns="0" tIns="0" rIns="0" bIns="0" rtlCol="0"/>
          <a:lstStyle/>
          <a:p>
            <a:endParaRPr/>
          </a:p>
        </p:txBody>
      </p:sp>
      <p:sp>
        <p:nvSpPr>
          <p:cNvPr id="3" name="object 3"/>
          <p:cNvSpPr/>
          <p:nvPr/>
        </p:nvSpPr>
        <p:spPr>
          <a:xfrm>
            <a:off x="3861384" y="7823428"/>
            <a:ext cx="685800" cy="685800"/>
          </a:xfrm>
          <a:custGeom>
            <a:avLst/>
            <a:gdLst/>
            <a:ahLst/>
            <a:cxnLst/>
            <a:rect l="l" t="t" r="r" b="b"/>
            <a:pathLst>
              <a:path w="685800" h="685800">
                <a:moveTo>
                  <a:pt x="520166" y="551942"/>
                </a:moveTo>
                <a:lnTo>
                  <a:pt x="228625" y="134924"/>
                </a:lnTo>
                <a:lnTo>
                  <a:pt x="165290" y="134924"/>
                </a:lnTo>
                <a:lnTo>
                  <a:pt x="456819" y="551942"/>
                </a:lnTo>
                <a:lnTo>
                  <a:pt x="520166" y="551942"/>
                </a:lnTo>
                <a:close/>
              </a:path>
              <a:path w="685800" h="685800">
                <a:moveTo>
                  <a:pt x="685800" y="74104"/>
                </a:moveTo>
                <a:lnTo>
                  <a:pt x="679970" y="45262"/>
                </a:lnTo>
                <a:lnTo>
                  <a:pt x="664095" y="21717"/>
                </a:lnTo>
                <a:lnTo>
                  <a:pt x="640537" y="5829"/>
                </a:lnTo>
                <a:lnTo>
                  <a:pt x="611695" y="0"/>
                </a:lnTo>
                <a:lnTo>
                  <a:pt x="576605" y="0"/>
                </a:lnTo>
                <a:lnTo>
                  <a:pt x="576605" y="581571"/>
                </a:lnTo>
                <a:lnTo>
                  <a:pt x="437426" y="581571"/>
                </a:lnTo>
                <a:lnTo>
                  <a:pt x="309981" y="396100"/>
                </a:lnTo>
                <a:lnTo>
                  <a:pt x="150431" y="581571"/>
                </a:lnTo>
                <a:lnTo>
                  <a:pt x="109194" y="581571"/>
                </a:lnTo>
                <a:lnTo>
                  <a:pt x="291680" y="369468"/>
                </a:lnTo>
                <a:lnTo>
                  <a:pt x="109194" y="103873"/>
                </a:lnTo>
                <a:lnTo>
                  <a:pt x="248373" y="103873"/>
                </a:lnTo>
                <a:lnTo>
                  <a:pt x="369049" y="279514"/>
                </a:lnTo>
                <a:lnTo>
                  <a:pt x="520141" y="103873"/>
                </a:lnTo>
                <a:lnTo>
                  <a:pt x="561378" y="103873"/>
                </a:lnTo>
                <a:lnTo>
                  <a:pt x="387375" y="306146"/>
                </a:lnTo>
                <a:lnTo>
                  <a:pt x="576605" y="581571"/>
                </a:lnTo>
                <a:lnTo>
                  <a:pt x="576605" y="0"/>
                </a:lnTo>
                <a:lnTo>
                  <a:pt x="74104" y="0"/>
                </a:lnTo>
                <a:lnTo>
                  <a:pt x="45262" y="5829"/>
                </a:lnTo>
                <a:lnTo>
                  <a:pt x="21704" y="21717"/>
                </a:lnTo>
                <a:lnTo>
                  <a:pt x="5816" y="45262"/>
                </a:lnTo>
                <a:lnTo>
                  <a:pt x="0" y="74104"/>
                </a:lnTo>
                <a:lnTo>
                  <a:pt x="0" y="611695"/>
                </a:lnTo>
                <a:lnTo>
                  <a:pt x="5816" y="640549"/>
                </a:lnTo>
                <a:lnTo>
                  <a:pt x="21704" y="664108"/>
                </a:lnTo>
                <a:lnTo>
                  <a:pt x="45262" y="679983"/>
                </a:lnTo>
                <a:lnTo>
                  <a:pt x="74104" y="685800"/>
                </a:lnTo>
                <a:lnTo>
                  <a:pt x="611695" y="685800"/>
                </a:lnTo>
                <a:lnTo>
                  <a:pt x="640537" y="679983"/>
                </a:lnTo>
                <a:lnTo>
                  <a:pt x="664095" y="664108"/>
                </a:lnTo>
                <a:lnTo>
                  <a:pt x="679970" y="640549"/>
                </a:lnTo>
                <a:lnTo>
                  <a:pt x="685800" y="611695"/>
                </a:lnTo>
                <a:lnTo>
                  <a:pt x="685800" y="581571"/>
                </a:lnTo>
                <a:lnTo>
                  <a:pt x="685800" y="103873"/>
                </a:lnTo>
                <a:lnTo>
                  <a:pt x="685800" y="74104"/>
                </a:lnTo>
                <a:close/>
              </a:path>
            </a:pathLst>
          </a:custGeom>
          <a:solidFill>
            <a:srgbClr val="FFFFFF"/>
          </a:solidFill>
        </p:spPr>
        <p:txBody>
          <a:bodyPr wrap="square" lIns="0" tIns="0" rIns="0" bIns="0" rtlCol="0"/>
          <a:lstStyle/>
          <a:p>
            <a:endParaRPr/>
          </a:p>
        </p:txBody>
      </p:sp>
      <p:sp>
        <p:nvSpPr>
          <p:cNvPr id="4" name="object 4"/>
          <p:cNvSpPr/>
          <p:nvPr/>
        </p:nvSpPr>
        <p:spPr>
          <a:xfrm>
            <a:off x="2691612" y="7818666"/>
            <a:ext cx="685800" cy="685800"/>
          </a:xfrm>
          <a:custGeom>
            <a:avLst/>
            <a:gdLst/>
            <a:ahLst/>
            <a:cxnLst/>
            <a:rect l="l" t="t" r="r" b="b"/>
            <a:pathLst>
              <a:path w="685800" h="685800">
                <a:moveTo>
                  <a:pt x="636333" y="0"/>
                </a:moveTo>
                <a:lnTo>
                  <a:pt x="49453" y="0"/>
                </a:lnTo>
                <a:lnTo>
                  <a:pt x="30201" y="3887"/>
                </a:lnTo>
                <a:lnTo>
                  <a:pt x="14482" y="14489"/>
                </a:lnTo>
                <a:lnTo>
                  <a:pt x="3885" y="30212"/>
                </a:lnTo>
                <a:lnTo>
                  <a:pt x="0" y="49466"/>
                </a:lnTo>
                <a:lnTo>
                  <a:pt x="0" y="636346"/>
                </a:lnTo>
                <a:lnTo>
                  <a:pt x="3885" y="655598"/>
                </a:lnTo>
                <a:lnTo>
                  <a:pt x="14482" y="671317"/>
                </a:lnTo>
                <a:lnTo>
                  <a:pt x="30201" y="681914"/>
                </a:lnTo>
                <a:lnTo>
                  <a:pt x="49453" y="685800"/>
                </a:lnTo>
                <a:lnTo>
                  <a:pt x="366344" y="685800"/>
                </a:lnTo>
                <a:lnTo>
                  <a:pt x="366344" y="420585"/>
                </a:lnTo>
                <a:lnTo>
                  <a:pt x="277266" y="420585"/>
                </a:lnTo>
                <a:lnTo>
                  <a:pt x="277266" y="316788"/>
                </a:lnTo>
                <a:lnTo>
                  <a:pt x="366344" y="316788"/>
                </a:lnTo>
                <a:lnTo>
                  <a:pt x="366344" y="240385"/>
                </a:lnTo>
                <a:lnTo>
                  <a:pt x="372600" y="192142"/>
                </a:lnTo>
                <a:lnTo>
                  <a:pt x="390437" y="153962"/>
                </a:lnTo>
                <a:lnTo>
                  <a:pt x="418456" y="126224"/>
                </a:lnTo>
                <a:lnTo>
                  <a:pt x="455261" y="109304"/>
                </a:lnTo>
                <a:lnTo>
                  <a:pt x="499452" y="103581"/>
                </a:lnTo>
                <a:lnTo>
                  <a:pt x="526564" y="104041"/>
                </a:lnTo>
                <a:lnTo>
                  <a:pt x="550021" y="105148"/>
                </a:lnTo>
                <a:lnTo>
                  <a:pt x="568157" y="106490"/>
                </a:lnTo>
                <a:lnTo>
                  <a:pt x="579310" y="107657"/>
                </a:lnTo>
                <a:lnTo>
                  <a:pt x="579310" y="200253"/>
                </a:lnTo>
                <a:lnTo>
                  <a:pt x="524814" y="200253"/>
                </a:lnTo>
                <a:lnTo>
                  <a:pt x="498659" y="203914"/>
                </a:lnTo>
                <a:lnTo>
                  <a:pt x="483033" y="214218"/>
                </a:lnTo>
                <a:lnTo>
                  <a:pt x="475467" y="230144"/>
                </a:lnTo>
                <a:lnTo>
                  <a:pt x="473494" y="250672"/>
                </a:lnTo>
                <a:lnTo>
                  <a:pt x="473494" y="316788"/>
                </a:lnTo>
                <a:lnTo>
                  <a:pt x="576300" y="316788"/>
                </a:lnTo>
                <a:lnTo>
                  <a:pt x="562902" y="420585"/>
                </a:lnTo>
                <a:lnTo>
                  <a:pt x="473494" y="420585"/>
                </a:lnTo>
                <a:lnTo>
                  <a:pt x="473494" y="685800"/>
                </a:lnTo>
                <a:lnTo>
                  <a:pt x="636333" y="685800"/>
                </a:lnTo>
                <a:lnTo>
                  <a:pt x="655587" y="681914"/>
                </a:lnTo>
                <a:lnTo>
                  <a:pt x="671310" y="671317"/>
                </a:lnTo>
                <a:lnTo>
                  <a:pt x="681912" y="655598"/>
                </a:lnTo>
                <a:lnTo>
                  <a:pt x="685800" y="636346"/>
                </a:lnTo>
                <a:lnTo>
                  <a:pt x="685800" y="49466"/>
                </a:lnTo>
                <a:lnTo>
                  <a:pt x="681912" y="30212"/>
                </a:lnTo>
                <a:lnTo>
                  <a:pt x="671310" y="14489"/>
                </a:lnTo>
                <a:lnTo>
                  <a:pt x="655587" y="3887"/>
                </a:lnTo>
                <a:lnTo>
                  <a:pt x="636333" y="0"/>
                </a:lnTo>
                <a:close/>
              </a:path>
            </a:pathLst>
          </a:custGeom>
          <a:solidFill>
            <a:srgbClr val="FFFFFF"/>
          </a:solidFill>
        </p:spPr>
        <p:txBody>
          <a:bodyPr wrap="square" lIns="0" tIns="0" rIns="0" bIns="0" rtlCol="0"/>
          <a:lstStyle/>
          <a:p>
            <a:endParaRPr/>
          </a:p>
        </p:txBody>
      </p:sp>
      <p:grpSp>
        <p:nvGrpSpPr>
          <p:cNvPr id="5" name="object 5"/>
          <p:cNvGrpSpPr/>
          <p:nvPr/>
        </p:nvGrpSpPr>
        <p:grpSpPr>
          <a:xfrm>
            <a:off x="1511477" y="7818666"/>
            <a:ext cx="685800" cy="685800"/>
            <a:chOff x="1511477" y="7818666"/>
            <a:chExt cx="685800" cy="685800"/>
          </a:xfrm>
        </p:grpSpPr>
        <p:sp>
          <p:nvSpPr>
            <p:cNvPr id="6" name="object 6"/>
            <p:cNvSpPr/>
            <p:nvPr/>
          </p:nvSpPr>
          <p:spPr>
            <a:xfrm>
              <a:off x="1693073" y="8000149"/>
              <a:ext cx="323215" cy="323215"/>
            </a:xfrm>
            <a:custGeom>
              <a:avLst/>
              <a:gdLst/>
              <a:ahLst/>
              <a:cxnLst/>
              <a:rect l="l" t="t" r="r" b="b"/>
              <a:pathLst>
                <a:path w="323214" h="323215">
                  <a:moveTo>
                    <a:pt x="161304" y="0"/>
                  </a:moveTo>
                  <a:lnTo>
                    <a:pt x="109527" y="220"/>
                  </a:lnTo>
                  <a:lnTo>
                    <a:pt x="68873" y="2199"/>
                  </a:lnTo>
                  <a:lnTo>
                    <a:pt x="27557" y="18040"/>
                  </a:lnTo>
                  <a:lnTo>
                    <a:pt x="5740" y="51233"/>
                  </a:lnTo>
                  <a:lnTo>
                    <a:pt x="455" y="95651"/>
                  </a:lnTo>
                  <a:lnTo>
                    <a:pt x="0" y="200774"/>
                  </a:lnTo>
                  <a:lnTo>
                    <a:pt x="106" y="213137"/>
                  </a:lnTo>
                  <a:lnTo>
                    <a:pt x="2081" y="253826"/>
                  </a:lnTo>
                  <a:lnTo>
                    <a:pt x="17927" y="295176"/>
                  </a:lnTo>
                  <a:lnTo>
                    <a:pt x="51115" y="316994"/>
                  </a:lnTo>
                  <a:lnTo>
                    <a:pt x="95537" y="322278"/>
                  </a:lnTo>
                  <a:lnTo>
                    <a:pt x="161304" y="322846"/>
                  </a:lnTo>
                  <a:lnTo>
                    <a:pt x="192999" y="322800"/>
                  </a:lnTo>
                  <a:lnTo>
                    <a:pt x="240870" y="321703"/>
                  </a:lnTo>
                  <a:lnTo>
                    <a:pt x="289584" y="308699"/>
                  </a:lnTo>
                  <a:lnTo>
                    <a:pt x="314796" y="277545"/>
                  </a:lnTo>
                  <a:lnTo>
                    <a:pt x="319093" y="262534"/>
                  </a:lnTo>
                  <a:lnTo>
                    <a:pt x="161304" y="262534"/>
                  </a:lnTo>
                  <a:lnTo>
                    <a:pt x="121948" y="254587"/>
                  </a:lnTo>
                  <a:lnTo>
                    <a:pt x="89811" y="232916"/>
                  </a:lnTo>
                  <a:lnTo>
                    <a:pt x="68144" y="200774"/>
                  </a:lnTo>
                  <a:lnTo>
                    <a:pt x="60199" y="161417"/>
                  </a:lnTo>
                  <a:lnTo>
                    <a:pt x="68144" y="122061"/>
                  </a:lnTo>
                  <a:lnTo>
                    <a:pt x="89811" y="89923"/>
                  </a:lnTo>
                  <a:lnTo>
                    <a:pt x="121948" y="68257"/>
                  </a:lnTo>
                  <a:lnTo>
                    <a:pt x="161304" y="60312"/>
                  </a:lnTo>
                  <a:lnTo>
                    <a:pt x="243595" y="60312"/>
                  </a:lnTo>
                  <a:lnTo>
                    <a:pt x="242787" y="56311"/>
                  </a:lnTo>
                  <a:lnTo>
                    <a:pt x="244644" y="47118"/>
                  </a:lnTo>
                  <a:lnTo>
                    <a:pt x="249707" y="39609"/>
                  </a:lnTo>
                  <a:lnTo>
                    <a:pt x="257216" y="34546"/>
                  </a:lnTo>
                  <a:lnTo>
                    <a:pt x="266409" y="32689"/>
                  </a:lnTo>
                  <a:lnTo>
                    <a:pt x="308367" y="32689"/>
                  </a:lnTo>
                  <a:lnTo>
                    <a:pt x="304688" y="27669"/>
                  </a:lnTo>
                  <a:lnTo>
                    <a:pt x="271494" y="5852"/>
                  </a:lnTo>
                  <a:lnTo>
                    <a:pt x="227071" y="573"/>
                  </a:lnTo>
                  <a:lnTo>
                    <a:pt x="213017" y="220"/>
                  </a:lnTo>
                  <a:lnTo>
                    <a:pt x="161304" y="0"/>
                  </a:lnTo>
                  <a:close/>
                </a:path>
                <a:path w="323214" h="323215">
                  <a:moveTo>
                    <a:pt x="243595" y="60312"/>
                  </a:moveTo>
                  <a:lnTo>
                    <a:pt x="161304" y="60312"/>
                  </a:lnTo>
                  <a:lnTo>
                    <a:pt x="200660" y="68257"/>
                  </a:lnTo>
                  <a:lnTo>
                    <a:pt x="232797" y="89923"/>
                  </a:lnTo>
                  <a:lnTo>
                    <a:pt x="254464" y="122061"/>
                  </a:lnTo>
                  <a:lnTo>
                    <a:pt x="262406" y="161429"/>
                  </a:lnTo>
                  <a:lnTo>
                    <a:pt x="254464" y="200774"/>
                  </a:lnTo>
                  <a:lnTo>
                    <a:pt x="232797" y="232916"/>
                  </a:lnTo>
                  <a:lnTo>
                    <a:pt x="200660" y="254587"/>
                  </a:lnTo>
                  <a:lnTo>
                    <a:pt x="161304" y="262534"/>
                  </a:lnTo>
                  <a:lnTo>
                    <a:pt x="319093" y="262534"/>
                  </a:lnTo>
                  <a:lnTo>
                    <a:pt x="322513" y="213137"/>
                  </a:lnTo>
                  <a:lnTo>
                    <a:pt x="322621" y="200774"/>
                  </a:lnTo>
                  <a:lnTo>
                    <a:pt x="322513" y="109710"/>
                  </a:lnTo>
                  <a:lnTo>
                    <a:pt x="322160" y="95651"/>
                  </a:lnTo>
                  <a:lnTo>
                    <a:pt x="321578" y="81851"/>
                  </a:lnTo>
                  <a:lnTo>
                    <a:pt x="321423" y="79946"/>
                  </a:lnTo>
                  <a:lnTo>
                    <a:pt x="266409" y="79946"/>
                  </a:lnTo>
                  <a:lnTo>
                    <a:pt x="257216" y="78089"/>
                  </a:lnTo>
                  <a:lnTo>
                    <a:pt x="249707" y="73025"/>
                  </a:lnTo>
                  <a:lnTo>
                    <a:pt x="244644" y="65512"/>
                  </a:lnTo>
                  <a:lnTo>
                    <a:pt x="243595" y="60312"/>
                  </a:lnTo>
                  <a:close/>
                </a:path>
                <a:path w="323214" h="323215">
                  <a:moveTo>
                    <a:pt x="308367" y="32689"/>
                  </a:moveTo>
                  <a:lnTo>
                    <a:pt x="266409" y="32689"/>
                  </a:lnTo>
                  <a:lnTo>
                    <a:pt x="275610" y="34546"/>
                  </a:lnTo>
                  <a:lnTo>
                    <a:pt x="283122" y="39609"/>
                  </a:lnTo>
                  <a:lnTo>
                    <a:pt x="288187" y="47118"/>
                  </a:lnTo>
                  <a:lnTo>
                    <a:pt x="290044" y="56311"/>
                  </a:lnTo>
                  <a:lnTo>
                    <a:pt x="288182" y="65512"/>
                  </a:lnTo>
                  <a:lnTo>
                    <a:pt x="283118" y="73025"/>
                  </a:lnTo>
                  <a:lnTo>
                    <a:pt x="275608" y="78089"/>
                  </a:lnTo>
                  <a:lnTo>
                    <a:pt x="266409" y="79946"/>
                  </a:lnTo>
                  <a:lnTo>
                    <a:pt x="321423" y="79946"/>
                  </a:lnTo>
                  <a:lnTo>
                    <a:pt x="312086" y="39039"/>
                  </a:lnTo>
                  <a:lnTo>
                    <a:pt x="308703" y="33148"/>
                  </a:lnTo>
                  <a:lnTo>
                    <a:pt x="308367" y="32689"/>
                  </a:lnTo>
                  <a:close/>
                </a:path>
              </a:pathLst>
            </a:custGeom>
            <a:solidFill>
              <a:srgbClr val="FFFFFF"/>
            </a:solidFill>
          </p:spPr>
          <p:txBody>
            <a:bodyPr wrap="square" lIns="0" tIns="0" rIns="0" bIns="0" rtlCol="0"/>
            <a:lstStyle/>
            <a:p>
              <a:endParaRPr/>
            </a:p>
          </p:txBody>
        </p:sp>
        <p:pic>
          <p:nvPicPr>
            <p:cNvPr id="7" name="object 7"/>
            <p:cNvPicPr/>
            <p:nvPr/>
          </p:nvPicPr>
          <p:blipFill>
            <a:blip r:embed="rId2" cstate="print"/>
            <a:stretch>
              <a:fillRect/>
            </a:stretch>
          </p:blipFill>
          <p:spPr>
            <a:xfrm>
              <a:off x="1788744" y="8095932"/>
              <a:ext cx="131267" cy="131267"/>
            </a:xfrm>
            <a:prstGeom prst="rect">
              <a:avLst/>
            </a:prstGeom>
          </p:spPr>
        </p:pic>
        <p:sp>
          <p:nvSpPr>
            <p:cNvPr id="8" name="object 8"/>
            <p:cNvSpPr/>
            <p:nvPr/>
          </p:nvSpPr>
          <p:spPr>
            <a:xfrm>
              <a:off x="1511477" y="7818666"/>
              <a:ext cx="685800" cy="685800"/>
            </a:xfrm>
            <a:custGeom>
              <a:avLst/>
              <a:gdLst/>
              <a:ahLst/>
              <a:cxnLst/>
              <a:rect l="l" t="t" r="r" b="b"/>
              <a:pathLst>
                <a:path w="685800" h="685800">
                  <a:moveTo>
                    <a:pt x="636346" y="0"/>
                  </a:moveTo>
                  <a:lnTo>
                    <a:pt x="49466" y="0"/>
                  </a:lnTo>
                  <a:lnTo>
                    <a:pt x="30212" y="3887"/>
                  </a:lnTo>
                  <a:lnTo>
                    <a:pt x="14489" y="14489"/>
                  </a:lnTo>
                  <a:lnTo>
                    <a:pt x="3887" y="30212"/>
                  </a:lnTo>
                  <a:lnTo>
                    <a:pt x="0" y="49466"/>
                  </a:lnTo>
                  <a:lnTo>
                    <a:pt x="0" y="636346"/>
                  </a:lnTo>
                  <a:lnTo>
                    <a:pt x="3887" y="655598"/>
                  </a:lnTo>
                  <a:lnTo>
                    <a:pt x="14489" y="671317"/>
                  </a:lnTo>
                  <a:lnTo>
                    <a:pt x="30212" y="681914"/>
                  </a:lnTo>
                  <a:lnTo>
                    <a:pt x="49466" y="685800"/>
                  </a:lnTo>
                  <a:lnTo>
                    <a:pt x="636346" y="685800"/>
                  </a:lnTo>
                  <a:lnTo>
                    <a:pt x="655598" y="681914"/>
                  </a:lnTo>
                  <a:lnTo>
                    <a:pt x="671317" y="671317"/>
                  </a:lnTo>
                  <a:lnTo>
                    <a:pt x="681914" y="655598"/>
                  </a:lnTo>
                  <a:lnTo>
                    <a:pt x="685800" y="636346"/>
                  </a:lnTo>
                  <a:lnTo>
                    <a:pt x="685800" y="539800"/>
                  </a:lnTo>
                  <a:lnTo>
                    <a:pt x="342912" y="539800"/>
                  </a:lnTo>
                  <a:lnTo>
                    <a:pt x="290139" y="539567"/>
                  </a:lnTo>
                  <a:lnTo>
                    <a:pt x="247174" y="537465"/>
                  </a:lnTo>
                  <a:lnTo>
                    <a:pt x="204321" y="525238"/>
                  </a:lnTo>
                  <a:lnTo>
                    <a:pt x="171976" y="499006"/>
                  </a:lnTo>
                  <a:lnTo>
                    <a:pt x="152999" y="462072"/>
                  </a:lnTo>
                  <a:lnTo>
                    <a:pt x="147192" y="424078"/>
                  </a:lnTo>
                  <a:lnTo>
                    <a:pt x="146060" y="375193"/>
                  </a:lnTo>
                  <a:lnTo>
                    <a:pt x="146060" y="310613"/>
                  </a:lnTo>
                  <a:lnTo>
                    <a:pt x="146240" y="290137"/>
                  </a:lnTo>
                  <a:lnTo>
                    <a:pt x="148339" y="247174"/>
                  </a:lnTo>
                  <a:lnTo>
                    <a:pt x="160562" y="204319"/>
                  </a:lnTo>
                  <a:lnTo>
                    <a:pt x="186807" y="171974"/>
                  </a:lnTo>
                  <a:lnTo>
                    <a:pt x="223734" y="152990"/>
                  </a:lnTo>
                  <a:lnTo>
                    <a:pt x="261721" y="147193"/>
                  </a:lnTo>
                  <a:lnTo>
                    <a:pt x="685800" y="145999"/>
                  </a:lnTo>
                  <a:lnTo>
                    <a:pt x="685800" y="49466"/>
                  </a:lnTo>
                  <a:lnTo>
                    <a:pt x="681914" y="30212"/>
                  </a:lnTo>
                  <a:lnTo>
                    <a:pt x="671317" y="14489"/>
                  </a:lnTo>
                  <a:lnTo>
                    <a:pt x="655598" y="3887"/>
                  </a:lnTo>
                  <a:lnTo>
                    <a:pt x="636346" y="0"/>
                  </a:lnTo>
                  <a:close/>
                </a:path>
                <a:path w="685800" h="685800">
                  <a:moveTo>
                    <a:pt x="685800" y="145999"/>
                  </a:moveTo>
                  <a:lnTo>
                    <a:pt x="342900" y="145999"/>
                  </a:lnTo>
                  <a:lnTo>
                    <a:pt x="395671" y="146234"/>
                  </a:lnTo>
                  <a:lnTo>
                    <a:pt x="410058" y="146599"/>
                  </a:lnTo>
                  <a:lnTo>
                    <a:pt x="451146" y="150298"/>
                  </a:lnTo>
                  <a:lnTo>
                    <a:pt x="490558" y="165796"/>
                  </a:lnTo>
                  <a:lnTo>
                    <a:pt x="520014" y="195251"/>
                  </a:lnTo>
                  <a:lnTo>
                    <a:pt x="535512" y="234664"/>
                  </a:lnTo>
                  <a:lnTo>
                    <a:pt x="539206" y="275748"/>
                  </a:lnTo>
                  <a:lnTo>
                    <a:pt x="539750" y="310613"/>
                  </a:lnTo>
                  <a:lnTo>
                    <a:pt x="539750" y="375193"/>
                  </a:lnTo>
                  <a:lnTo>
                    <a:pt x="538618" y="424091"/>
                  </a:lnTo>
                  <a:lnTo>
                    <a:pt x="532809" y="462078"/>
                  </a:lnTo>
                  <a:lnTo>
                    <a:pt x="506751" y="506755"/>
                  </a:lnTo>
                  <a:lnTo>
                    <a:pt x="471881" y="529463"/>
                  </a:lnTo>
                  <a:lnTo>
                    <a:pt x="424091" y="538619"/>
                  </a:lnTo>
                  <a:lnTo>
                    <a:pt x="342912" y="539800"/>
                  </a:lnTo>
                  <a:lnTo>
                    <a:pt x="685800" y="539800"/>
                  </a:lnTo>
                  <a:lnTo>
                    <a:pt x="685800" y="145999"/>
                  </a:lnTo>
                  <a:close/>
                </a:path>
              </a:pathLst>
            </a:custGeom>
            <a:solidFill>
              <a:srgbClr val="FFFFFF"/>
            </a:solidFill>
          </p:spPr>
          <p:txBody>
            <a:bodyPr wrap="square" lIns="0" tIns="0" rIns="0" bIns="0" rtlCol="0"/>
            <a:lstStyle/>
            <a:p>
              <a:endParaRPr/>
            </a:p>
          </p:txBody>
        </p:sp>
      </p:grpSp>
      <p:sp>
        <p:nvSpPr>
          <p:cNvPr id="9" name="object 9"/>
          <p:cNvSpPr txBox="1">
            <a:spLocks noGrp="1"/>
          </p:cNvSpPr>
          <p:nvPr>
            <p:ph type="title"/>
          </p:nvPr>
        </p:nvSpPr>
        <p:spPr>
          <a:xfrm>
            <a:off x="1505159" y="2530868"/>
            <a:ext cx="7125970" cy="2305685"/>
          </a:xfrm>
          <a:prstGeom prst="rect">
            <a:avLst/>
          </a:prstGeom>
        </p:spPr>
        <p:txBody>
          <a:bodyPr vert="horz" wrap="square" lIns="0" tIns="13970" rIns="0" bIns="0" rtlCol="0">
            <a:spAutoFit/>
          </a:bodyPr>
          <a:lstStyle/>
          <a:p>
            <a:pPr marL="12700">
              <a:lnSpc>
                <a:spcPct val="100000"/>
              </a:lnSpc>
              <a:spcBef>
                <a:spcPts val="110"/>
              </a:spcBef>
            </a:pPr>
            <a:r>
              <a:rPr sz="14950" spc="-70" dirty="0"/>
              <a:t>T</a:t>
            </a:r>
            <a:r>
              <a:rPr sz="14950" spc="775" dirty="0"/>
              <a:t>h</a:t>
            </a:r>
            <a:r>
              <a:rPr sz="14950" spc="265" dirty="0"/>
              <a:t>a</a:t>
            </a:r>
            <a:r>
              <a:rPr sz="14950" spc="885" dirty="0"/>
              <a:t>nk</a:t>
            </a:r>
            <a:r>
              <a:rPr sz="14950" spc="615" dirty="0"/>
              <a:t>s</a:t>
            </a:r>
            <a:r>
              <a:rPr sz="14950" spc="-670" dirty="0"/>
              <a:t>!</a:t>
            </a:r>
            <a:endParaRPr sz="14950"/>
          </a:p>
        </p:txBody>
      </p:sp>
      <p:sp>
        <p:nvSpPr>
          <p:cNvPr id="10" name="object 10"/>
          <p:cNvSpPr txBox="1"/>
          <p:nvPr/>
        </p:nvSpPr>
        <p:spPr>
          <a:xfrm>
            <a:off x="1505153" y="5084816"/>
            <a:ext cx="4913630" cy="1290353"/>
          </a:xfrm>
          <a:prstGeom prst="rect">
            <a:avLst/>
          </a:prstGeom>
        </p:spPr>
        <p:txBody>
          <a:bodyPr vert="horz" wrap="square" lIns="0" tIns="3810" rIns="0" bIns="0" rtlCol="0">
            <a:spAutoFit/>
          </a:bodyPr>
          <a:lstStyle/>
          <a:p>
            <a:pPr marL="12700" marR="5080">
              <a:lnSpc>
                <a:spcPct val="102299"/>
              </a:lnSpc>
              <a:spcBef>
                <a:spcPts val="30"/>
              </a:spcBef>
            </a:pPr>
            <a:r>
              <a:rPr sz="2750" spc="150" dirty="0">
                <a:solidFill>
                  <a:srgbClr val="FFFFFF"/>
                </a:solidFill>
                <a:latin typeface="Verdana"/>
                <a:cs typeface="Verdana"/>
              </a:rPr>
              <a:t>D</a:t>
            </a:r>
            <a:r>
              <a:rPr sz="2750" spc="55" dirty="0">
                <a:solidFill>
                  <a:srgbClr val="FFFFFF"/>
                </a:solidFill>
                <a:latin typeface="Verdana"/>
                <a:cs typeface="Verdana"/>
              </a:rPr>
              <a:t>o</a:t>
            </a:r>
            <a:r>
              <a:rPr sz="2750" spc="-250" dirty="0">
                <a:solidFill>
                  <a:srgbClr val="FFFFFF"/>
                </a:solidFill>
                <a:latin typeface="Verdana"/>
                <a:cs typeface="Verdana"/>
              </a:rPr>
              <a:t> </a:t>
            </a:r>
            <a:r>
              <a:rPr sz="2750" spc="-180" dirty="0">
                <a:solidFill>
                  <a:srgbClr val="FFFFFF"/>
                </a:solidFill>
                <a:latin typeface="Verdana"/>
                <a:cs typeface="Verdana"/>
              </a:rPr>
              <a:t>y</a:t>
            </a:r>
            <a:r>
              <a:rPr sz="2750" spc="50" dirty="0">
                <a:solidFill>
                  <a:srgbClr val="FFFFFF"/>
                </a:solidFill>
                <a:latin typeface="Verdana"/>
                <a:cs typeface="Verdana"/>
              </a:rPr>
              <a:t>o</a:t>
            </a:r>
            <a:r>
              <a:rPr sz="2750" spc="110" dirty="0">
                <a:solidFill>
                  <a:srgbClr val="FFFFFF"/>
                </a:solidFill>
                <a:latin typeface="Verdana"/>
                <a:cs typeface="Verdana"/>
              </a:rPr>
              <a:t>u</a:t>
            </a:r>
            <a:r>
              <a:rPr sz="2750" spc="-250" dirty="0">
                <a:solidFill>
                  <a:srgbClr val="FFFFFF"/>
                </a:solidFill>
                <a:latin typeface="Verdana"/>
                <a:cs typeface="Verdana"/>
              </a:rPr>
              <a:t> </a:t>
            </a:r>
            <a:r>
              <a:rPr sz="2750" spc="114" dirty="0">
                <a:solidFill>
                  <a:srgbClr val="FFFFFF"/>
                </a:solidFill>
                <a:latin typeface="Verdana"/>
                <a:cs typeface="Verdana"/>
              </a:rPr>
              <a:t>h</a:t>
            </a:r>
            <a:r>
              <a:rPr sz="2750" spc="-60" dirty="0">
                <a:solidFill>
                  <a:srgbClr val="FFFFFF"/>
                </a:solidFill>
                <a:latin typeface="Verdana"/>
                <a:cs typeface="Verdana"/>
              </a:rPr>
              <a:t>a</a:t>
            </a:r>
            <a:r>
              <a:rPr sz="2750" spc="-180" dirty="0">
                <a:solidFill>
                  <a:srgbClr val="FFFFFF"/>
                </a:solidFill>
                <a:latin typeface="Verdana"/>
                <a:cs typeface="Verdana"/>
              </a:rPr>
              <a:t>v</a:t>
            </a:r>
            <a:r>
              <a:rPr sz="2750" spc="25" dirty="0">
                <a:solidFill>
                  <a:srgbClr val="FFFFFF"/>
                </a:solidFill>
                <a:latin typeface="Verdana"/>
                <a:cs typeface="Verdana"/>
              </a:rPr>
              <a:t>e</a:t>
            </a:r>
            <a:r>
              <a:rPr sz="2750" spc="-250" dirty="0">
                <a:solidFill>
                  <a:srgbClr val="FFFFFF"/>
                </a:solidFill>
                <a:latin typeface="Verdana"/>
                <a:cs typeface="Verdana"/>
              </a:rPr>
              <a:t> </a:t>
            </a:r>
            <a:r>
              <a:rPr sz="2750" spc="-35" dirty="0">
                <a:solidFill>
                  <a:srgbClr val="FFFFFF"/>
                </a:solidFill>
                <a:latin typeface="Verdana"/>
                <a:cs typeface="Verdana"/>
              </a:rPr>
              <a:t>a</a:t>
            </a:r>
            <a:r>
              <a:rPr sz="2750" spc="90" dirty="0">
                <a:solidFill>
                  <a:srgbClr val="FFFFFF"/>
                </a:solidFill>
                <a:latin typeface="Verdana"/>
                <a:cs typeface="Verdana"/>
              </a:rPr>
              <a:t>n</a:t>
            </a:r>
            <a:r>
              <a:rPr sz="2750" spc="-135" dirty="0">
                <a:solidFill>
                  <a:srgbClr val="FFFFFF"/>
                </a:solidFill>
                <a:latin typeface="Verdana"/>
                <a:cs typeface="Verdana"/>
              </a:rPr>
              <a:t>y</a:t>
            </a:r>
            <a:r>
              <a:rPr sz="2750" spc="-250" dirty="0">
                <a:solidFill>
                  <a:srgbClr val="FFFFFF"/>
                </a:solidFill>
                <a:latin typeface="Verdana"/>
                <a:cs typeface="Verdana"/>
              </a:rPr>
              <a:t> </a:t>
            </a:r>
            <a:r>
              <a:rPr sz="2750" spc="145" dirty="0">
                <a:solidFill>
                  <a:srgbClr val="FFFFFF"/>
                </a:solidFill>
                <a:latin typeface="Verdana"/>
                <a:cs typeface="Verdana"/>
              </a:rPr>
              <a:t>q</a:t>
            </a:r>
            <a:r>
              <a:rPr sz="2750" spc="105" dirty="0">
                <a:solidFill>
                  <a:srgbClr val="FFFFFF"/>
                </a:solidFill>
                <a:latin typeface="Verdana"/>
                <a:cs typeface="Verdana"/>
              </a:rPr>
              <a:t>u</a:t>
            </a:r>
            <a:r>
              <a:rPr sz="2750" spc="20" dirty="0">
                <a:solidFill>
                  <a:srgbClr val="FFFFFF"/>
                </a:solidFill>
                <a:latin typeface="Verdana"/>
                <a:cs typeface="Verdana"/>
              </a:rPr>
              <a:t>e</a:t>
            </a:r>
            <a:r>
              <a:rPr sz="2750" spc="-95" dirty="0">
                <a:solidFill>
                  <a:srgbClr val="FFFFFF"/>
                </a:solidFill>
                <a:latin typeface="Verdana"/>
                <a:cs typeface="Verdana"/>
              </a:rPr>
              <a:t>s</a:t>
            </a:r>
            <a:r>
              <a:rPr sz="2750" spc="30" dirty="0">
                <a:solidFill>
                  <a:srgbClr val="FFFFFF"/>
                </a:solidFill>
                <a:latin typeface="Verdana"/>
                <a:cs typeface="Verdana"/>
              </a:rPr>
              <a:t>t</a:t>
            </a:r>
            <a:r>
              <a:rPr sz="2750" spc="-20" dirty="0">
                <a:solidFill>
                  <a:srgbClr val="FFFFFF"/>
                </a:solidFill>
                <a:latin typeface="Verdana"/>
                <a:cs typeface="Verdana"/>
              </a:rPr>
              <a:t>i</a:t>
            </a:r>
            <a:r>
              <a:rPr sz="2750" spc="50" dirty="0">
                <a:solidFill>
                  <a:srgbClr val="FFFFFF"/>
                </a:solidFill>
                <a:latin typeface="Verdana"/>
                <a:cs typeface="Verdana"/>
              </a:rPr>
              <a:t>o</a:t>
            </a:r>
            <a:r>
              <a:rPr sz="2750" spc="114" dirty="0">
                <a:solidFill>
                  <a:srgbClr val="FFFFFF"/>
                </a:solidFill>
                <a:latin typeface="Verdana"/>
                <a:cs typeface="Verdana"/>
              </a:rPr>
              <a:t>n</a:t>
            </a:r>
            <a:r>
              <a:rPr sz="2750" spc="-140" dirty="0">
                <a:solidFill>
                  <a:srgbClr val="FFFFFF"/>
                </a:solidFill>
                <a:latin typeface="Verdana"/>
                <a:cs typeface="Verdana"/>
              </a:rPr>
              <a:t>s</a:t>
            </a:r>
            <a:r>
              <a:rPr sz="2750" spc="45" dirty="0">
                <a:solidFill>
                  <a:srgbClr val="FFFFFF"/>
                </a:solidFill>
                <a:latin typeface="Verdana"/>
                <a:cs typeface="Verdana"/>
              </a:rPr>
              <a:t>?  </a:t>
            </a:r>
            <a:r>
              <a:rPr lang="en-US" sz="2750" spc="15" dirty="0">
                <a:solidFill>
                  <a:srgbClr val="FFFFFF"/>
                </a:solidFill>
                <a:latin typeface="Verdana"/>
                <a:cs typeface="Verdana"/>
                <a:hlinkClick r:id="rId3"/>
              </a:rPr>
              <a:t>e</a:t>
            </a:r>
            <a:r>
              <a:rPr lang="en-US" sz="2750" spc="15" dirty="0">
                <a:solidFill>
                  <a:srgbClr val="FFFFFF"/>
                </a:solidFill>
                <a:latin typeface="Verdana"/>
                <a:cs typeface="Verdana"/>
                <a:hlinkClick r:id="rId4"/>
              </a:rPr>
              <a:t>rnestuwem</a:t>
            </a:r>
            <a:r>
              <a:rPr sz="2750" spc="15" dirty="0">
                <a:solidFill>
                  <a:srgbClr val="FFFFFF"/>
                </a:solidFill>
                <a:latin typeface="Verdana"/>
                <a:cs typeface="Verdana"/>
                <a:hlinkClick r:id="rId4"/>
              </a:rPr>
              <a:t>@</a:t>
            </a:r>
            <a:r>
              <a:rPr lang="en-US" sz="2750" spc="15" dirty="0">
                <a:solidFill>
                  <a:srgbClr val="FFFFFF"/>
                </a:solidFill>
                <a:latin typeface="Verdana"/>
                <a:cs typeface="Verdana"/>
                <a:hlinkClick r:id="rId4"/>
              </a:rPr>
              <a:t>g</a:t>
            </a:r>
            <a:r>
              <a:rPr sz="2750" spc="15" dirty="0">
                <a:solidFill>
                  <a:srgbClr val="FFFFFF"/>
                </a:solidFill>
                <a:latin typeface="Verdana"/>
                <a:cs typeface="Verdana"/>
                <a:hlinkClick r:id="rId4"/>
              </a:rPr>
              <a:t>mail.com</a:t>
            </a:r>
            <a:endParaRPr sz="2750" dirty="0">
              <a:latin typeface="Verdana"/>
              <a:cs typeface="Verdana"/>
            </a:endParaRPr>
          </a:p>
          <a:p>
            <a:pPr marL="12700">
              <a:lnSpc>
                <a:spcPct val="100000"/>
              </a:lnSpc>
            </a:pPr>
            <a:r>
              <a:rPr sz="2750" spc="-675" dirty="0">
                <a:solidFill>
                  <a:srgbClr val="FFFFFF"/>
                </a:solidFill>
                <a:latin typeface="Verdana"/>
                <a:cs typeface="Verdana"/>
              </a:rPr>
              <a:t>+</a:t>
            </a:r>
            <a:r>
              <a:rPr lang="en-US" sz="2750" spc="-80" dirty="0">
                <a:solidFill>
                  <a:srgbClr val="FFFFFF"/>
                </a:solidFill>
                <a:latin typeface="Verdana"/>
                <a:cs typeface="Verdana"/>
              </a:rPr>
              <a:t>2348032627766</a:t>
            </a:r>
            <a:endParaRPr sz="2750" dirty="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521950" y="1211914"/>
            <a:ext cx="6496049" cy="7962900"/>
          </a:xfrm>
          <a:prstGeom prst="rect">
            <a:avLst/>
          </a:prstGeom>
        </p:spPr>
      </p:pic>
      <p:sp>
        <p:nvSpPr>
          <p:cNvPr id="3" name="object 3"/>
          <p:cNvSpPr txBox="1">
            <a:spLocks noGrp="1"/>
          </p:cNvSpPr>
          <p:nvPr>
            <p:ph type="title"/>
          </p:nvPr>
        </p:nvSpPr>
        <p:spPr>
          <a:xfrm>
            <a:off x="311150" y="1211914"/>
            <a:ext cx="8077200" cy="1924245"/>
          </a:xfrm>
          <a:prstGeom prst="rect">
            <a:avLst/>
          </a:prstGeom>
        </p:spPr>
        <p:txBody>
          <a:bodyPr vert="horz" wrap="square" lIns="0" tIns="15875" rIns="0" bIns="0" rtlCol="0">
            <a:spAutoFit/>
          </a:bodyPr>
          <a:lstStyle/>
          <a:p>
            <a:pPr marL="12700">
              <a:lnSpc>
                <a:spcPct val="100000"/>
              </a:lnSpc>
              <a:spcBef>
                <a:spcPts val="125"/>
              </a:spcBef>
            </a:pPr>
            <a:r>
              <a:rPr lang="en-US" sz="6200" spc="30" dirty="0">
                <a:solidFill>
                  <a:srgbClr val="000000"/>
                </a:solidFill>
                <a:latin typeface="Cambria"/>
                <a:cs typeface="Cambria"/>
              </a:rPr>
              <a:t>PROBLEM OVERVIEW</a:t>
            </a:r>
            <a:br>
              <a:rPr lang="en-US" sz="6200" spc="30" dirty="0">
                <a:solidFill>
                  <a:srgbClr val="000000"/>
                </a:solidFill>
                <a:latin typeface="Cambria"/>
                <a:cs typeface="Cambria"/>
              </a:rPr>
            </a:br>
            <a:endParaRPr lang="en-US" sz="6200" dirty="0">
              <a:latin typeface="Cambria"/>
              <a:cs typeface="Cambria"/>
            </a:endParaRPr>
          </a:p>
        </p:txBody>
      </p:sp>
      <p:sp>
        <p:nvSpPr>
          <p:cNvPr id="6" name="object 6"/>
          <p:cNvSpPr txBox="1"/>
          <p:nvPr/>
        </p:nvSpPr>
        <p:spPr>
          <a:xfrm>
            <a:off x="158750" y="2908779"/>
            <a:ext cx="8991600" cy="4626266"/>
          </a:xfrm>
          <a:prstGeom prst="rect">
            <a:avLst/>
          </a:prstGeom>
        </p:spPr>
        <p:txBody>
          <a:bodyPr vert="horz" wrap="square" lIns="0" tIns="9525" rIns="0" bIns="0" rtlCol="0">
            <a:spAutoFit/>
          </a:bodyPr>
          <a:lstStyle/>
          <a:p>
            <a:r>
              <a:rPr lang="en-US" sz="2000" b="1" i="0" u="none" strike="noStrike" baseline="0" dirty="0" err="1">
                <a:latin typeface="Century Gothic" panose="020B0502020202020204" pitchFamily="34" charset="0"/>
              </a:rPr>
              <a:t>ConnectTel</a:t>
            </a:r>
            <a:r>
              <a:rPr lang="en-US" sz="2000" b="1" i="0" u="none" strike="noStrike" baseline="0" dirty="0">
                <a:latin typeface="Century Gothic" panose="020B0502020202020204" pitchFamily="34" charset="0"/>
              </a:rPr>
              <a:t> Telecom Company faces the pressing need to address customer churn, which poses a significant threat to its business sustainability and growth.</a:t>
            </a:r>
          </a:p>
          <a:p>
            <a:r>
              <a:rPr lang="en-US" sz="2000" b="1" i="0" u="none" strike="noStrike" baseline="0" dirty="0">
                <a:latin typeface="Century Gothic" panose="020B0502020202020204" pitchFamily="34" charset="0"/>
              </a:rPr>
              <a:t>The company's current customer retention strategies lack precision and effectiveness, resulting in the loss of valuable customers to competitors.</a:t>
            </a:r>
          </a:p>
          <a:p>
            <a:r>
              <a:rPr lang="en-US" sz="2000" b="1" i="0" u="none" strike="noStrike" baseline="0" dirty="0">
                <a:latin typeface="Century Gothic" panose="020B0502020202020204" pitchFamily="34" charset="0"/>
              </a:rPr>
              <a:t>To overcome this challenge, </a:t>
            </a:r>
            <a:r>
              <a:rPr lang="en-US" sz="2000" b="1" i="0" u="none" strike="noStrike" baseline="0" dirty="0" err="1">
                <a:latin typeface="Century Gothic" panose="020B0502020202020204" pitchFamily="34" charset="0"/>
              </a:rPr>
              <a:t>ConnectTel</a:t>
            </a:r>
            <a:r>
              <a:rPr lang="en-US" sz="2000" b="1" i="0" u="none" strike="noStrike" baseline="0" dirty="0">
                <a:latin typeface="Century Gothic" panose="020B0502020202020204" pitchFamily="34" charset="0"/>
              </a:rPr>
              <a:t> aims to develop a</a:t>
            </a:r>
          </a:p>
          <a:p>
            <a:r>
              <a:rPr lang="en-US" sz="2000" b="1" i="0" u="none" strike="noStrike" baseline="0" dirty="0">
                <a:latin typeface="Century Gothic" panose="020B0502020202020204" pitchFamily="34" charset="0"/>
              </a:rPr>
              <a:t>robust customer churn prediction system for which you have been contacted to handle as a Data Scientist By leveraging advanced analytics and machine learning techniques on available customer data, the company seeks to</a:t>
            </a:r>
          </a:p>
          <a:p>
            <a:r>
              <a:rPr lang="en-US" sz="2000" b="1" i="0" u="none" strike="noStrike" baseline="0" dirty="0">
                <a:latin typeface="Century Gothic" panose="020B0502020202020204" pitchFamily="34" charset="0"/>
              </a:rPr>
              <a:t>accurately forecast customer churn and implement targeted retention initiatives.</a:t>
            </a:r>
          </a:p>
          <a:p>
            <a:r>
              <a:rPr lang="en-US" sz="2000" b="1" i="0" u="none" strike="noStrike" baseline="0" dirty="0">
                <a:latin typeface="Century Gothic" panose="020B0502020202020204" pitchFamily="34" charset="0"/>
              </a:rPr>
              <a:t>This proactive approach will enable </a:t>
            </a:r>
            <a:r>
              <a:rPr lang="en-US" sz="2000" b="1" i="0" u="none" strike="noStrike" baseline="0" dirty="0" err="1">
                <a:latin typeface="Century Gothic" panose="020B0502020202020204" pitchFamily="34" charset="0"/>
              </a:rPr>
              <a:t>ConnectTel</a:t>
            </a:r>
            <a:r>
              <a:rPr lang="en-US" sz="2000" b="1" i="0" u="none" strike="noStrike" baseline="0" dirty="0">
                <a:latin typeface="Century Gothic" panose="020B0502020202020204" pitchFamily="34" charset="0"/>
              </a:rPr>
              <a:t> to reduce customer attrition, enhance customer loyalty, and maintain a competitive edge in the highly dynamic and competitive telecommunications industry</a:t>
            </a:r>
            <a:r>
              <a:rPr lang="en-US" sz="2000" i="0" u="none" strike="noStrike" baseline="0" dirty="0">
                <a:latin typeface="Century Gothic" panose="020B0502020202020204" pitchFamily="34" charset="0"/>
              </a:rPr>
              <a:t>.</a:t>
            </a:r>
            <a:endParaRPr sz="2000" dirty="0">
              <a:latin typeface="Century Gothic" panose="020B0502020202020204" pitchFamily="34" charset="0"/>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300700" cy="102997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1" name="Freeform: Shape 10">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752440" y="-4752443"/>
            <a:ext cx="8795357" cy="18300242"/>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724007" y="-1309072"/>
            <a:ext cx="2852224" cy="18300242"/>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720224" y="-1553344"/>
            <a:ext cx="2859790" cy="18300242"/>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5BDE3B1E-14CC-4F96-40C8-1053734F8D93}"/>
              </a:ext>
            </a:extLst>
          </p:cNvPr>
          <p:cNvPicPr>
            <a:picLocks noChangeAspect="1"/>
          </p:cNvPicPr>
          <p:nvPr/>
        </p:nvPicPr>
        <p:blipFill>
          <a:blip r:embed="rId2"/>
          <a:stretch>
            <a:fillRect/>
          </a:stretch>
        </p:blipFill>
        <p:spPr>
          <a:xfrm>
            <a:off x="-1441450" y="260085"/>
            <a:ext cx="18550340" cy="4434111"/>
          </a:xfrm>
          <a:prstGeom prst="rect">
            <a:avLst/>
          </a:prstGeom>
        </p:spPr>
      </p:pic>
      <p:sp>
        <p:nvSpPr>
          <p:cNvPr id="6" name="TextBox 5">
            <a:extLst>
              <a:ext uri="{FF2B5EF4-FFF2-40B4-BE49-F238E27FC236}">
                <a16:creationId xmlns:a16="http://schemas.microsoft.com/office/drawing/2014/main" id="{2C651F74-22B7-3278-E1F3-28797BBB6EC6}"/>
              </a:ext>
            </a:extLst>
          </p:cNvPr>
          <p:cNvSpPr txBox="1"/>
          <p:nvPr/>
        </p:nvSpPr>
        <p:spPr>
          <a:xfrm>
            <a:off x="1835150" y="7179836"/>
            <a:ext cx="11617721" cy="1200329"/>
          </a:xfrm>
          <a:prstGeom prst="rect">
            <a:avLst/>
          </a:prstGeom>
          <a:noFill/>
        </p:spPr>
        <p:txBody>
          <a:bodyPr wrap="square">
            <a:spAutoFit/>
          </a:bodyPr>
          <a:lstStyle/>
          <a:p>
            <a:r>
              <a:rPr lang="en-US" sz="2400" b="0" i="0" dirty="0">
                <a:effectLst/>
                <a:latin typeface="Mazzard"/>
              </a:rPr>
              <a:t>Only around 27% of the customers in the dataset have churned. This means that we are dealing with an </a:t>
            </a:r>
            <a:r>
              <a:rPr lang="en-US" sz="2400" b="0" i="0" u="sng" dirty="0">
                <a:effectLst/>
                <a:latin typeface="Mazzard"/>
                <a:hlinkClick r:id="rId3">
                  <a:extLst>
                    <a:ext uri="{A12FA001-AC4F-418D-AE19-62706E023703}">
                      <ahyp:hlinkClr xmlns:ahyp="http://schemas.microsoft.com/office/drawing/2018/hyperlinkcolor" val="tx"/>
                    </a:ext>
                  </a:extLst>
                </a:hlinkClick>
              </a:rPr>
              <a:t>imbalanced classification problem</a:t>
            </a:r>
            <a:r>
              <a:rPr lang="en-US" sz="2400" b="0" i="0" dirty="0">
                <a:effectLst/>
                <a:latin typeface="Mazzard"/>
              </a:rPr>
              <a:t>. We will need to perform some feature engineering to create a balanced training dataset before building the predictive model.</a:t>
            </a:r>
            <a:endParaRPr lang="en-NG" sz="2400" dirty="0"/>
          </a:p>
        </p:txBody>
      </p:sp>
    </p:spTree>
    <p:extLst>
      <p:ext uri="{BB962C8B-B14F-4D97-AF65-F5344CB8AC3E}">
        <p14:creationId xmlns:p14="http://schemas.microsoft.com/office/powerpoint/2010/main" val="4166426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77ED-FE42-E47D-C234-DC8C00C8E8FF}"/>
              </a:ext>
            </a:extLst>
          </p:cNvPr>
          <p:cNvSpPr>
            <a:spLocks noGrp="1"/>
          </p:cNvSpPr>
          <p:nvPr>
            <p:ph type="title"/>
          </p:nvPr>
        </p:nvSpPr>
        <p:spPr>
          <a:xfrm>
            <a:off x="1575916" y="2036451"/>
            <a:ext cx="15148866" cy="1461939"/>
          </a:xfrm>
        </p:spPr>
        <p:txBody>
          <a:bodyPr/>
          <a:lstStyle/>
          <a:p>
            <a:br>
              <a:rPr lang="en-US" dirty="0">
                <a:solidFill>
                  <a:schemeClr val="tx1"/>
                </a:solidFill>
              </a:rPr>
            </a:br>
            <a:endParaRPr lang="en-NG" dirty="0">
              <a:solidFill>
                <a:schemeClr val="tx1"/>
              </a:solidFill>
            </a:endParaRPr>
          </a:p>
        </p:txBody>
      </p:sp>
      <p:pic>
        <p:nvPicPr>
          <p:cNvPr id="1028" name="Picture 4">
            <a:extLst>
              <a:ext uri="{FF2B5EF4-FFF2-40B4-BE49-F238E27FC236}">
                <a16:creationId xmlns:a16="http://schemas.microsoft.com/office/drawing/2014/main" id="{035C5EFE-5DA7-85DC-D18E-B6A25793B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932" y="1077912"/>
            <a:ext cx="15563850" cy="61293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0BCBF11-D56F-6934-3547-7689C6A91E64}"/>
              </a:ext>
            </a:extLst>
          </p:cNvPr>
          <p:cNvSpPr txBox="1"/>
          <p:nvPr/>
        </p:nvSpPr>
        <p:spPr>
          <a:xfrm>
            <a:off x="615950" y="7435850"/>
            <a:ext cx="16687800" cy="369332"/>
          </a:xfrm>
          <a:prstGeom prst="rect">
            <a:avLst/>
          </a:prstGeom>
          <a:noFill/>
        </p:spPr>
        <p:txBody>
          <a:bodyPr wrap="square">
            <a:spAutoFit/>
          </a:bodyPr>
          <a:lstStyle/>
          <a:p>
            <a:r>
              <a:rPr lang="en-US" b="0" i="0" dirty="0">
                <a:solidFill>
                  <a:srgbClr val="000000"/>
                </a:solidFill>
                <a:effectLst/>
                <a:latin typeface="Helvetica Neue"/>
              </a:rPr>
              <a:t>Most customers in the dataset are younger individuals without a dependent. There is an equal distribution of user gender and marital status.</a:t>
            </a:r>
            <a:endParaRPr lang="en-NG" dirty="0"/>
          </a:p>
        </p:txBody>
      </p:sp>
    </p:spTree>
    <p:extLst>
      <p:ext uri="{BB962C8B-B14F-4D97-AF65-F5344CB8AC3E}">
        <p14:creationId xmlns:p14="http://schemas.microsoft.com/office/powerpoint/2010/main" val="271943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EC93729-A1F3-B653-53E2-7A011E357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0" y="0"/>
            <a:ext cx="14782799" cy="77454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4ACD21-09C0-B332-7800-D4955A563D11}"/>
              </a:ext>
            </a:extLst>
          </p:cNvPr>
          <p:cNvSpPr txBox="1"/>
          <p:nvPr/>
        </p:nvSpPr>
        <p:spPr>
          <a:xfrm>
            <a:off x="3054350" y="7588250"/>
            <a:ext cx="10058400" cy="646331"/>
          </a:xfrm>
          <a:prstGeom prst="rect">
            <a:avLst/>
          </a:prstGeom>
          <a:noFill/>
        </p:spPr>
        <p:txBody>
          <a:bodyPr wrap="square">
            <a:spAutoFit/>
          </a:bodyPr>
          <a:lstStyle/>
          <a:p>
            <a:r>
              <a:rPr lang="en-US" b="0" i="0" dirty="0">
                <a:solidFill>
                  <a:srgbClr val="000000"/>
                </a:solidFill>
                <a:effectLst/>
                <a:latin typeface="Helvetica Neue"/>
              </a:rPr>
              <a:t>The assumption above is true. Customers who churned have a higher median monthly charge than customers who renewed their subscriptions.</a:t>
            </a:r>
            <a:endParaRPr lang="en-NG" dirty="0"/>
          </a:p>
        </p:txBody>
      </p:sp>
    </p:spTree>
    <p:extLst>
      <p:ext uri="{BB962C8B-B14F-4D97-AF65-F5344CB8AC3E}">
        <p14:creationId xmlns:p14="http://schemas.microsoft.com/office/powerpoint/2010/main" val="190394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B18E784-93D6-220A-B5CF-BAD6550D46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50" y="-412750"/>
            <a:ext cx="16200198" cy="62055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497876C-53DF-0FB7-33EB-CA02FCFDADB2}"/>
              </a:ext>
            </a:extLst>
          </p:cNvPr>
          <p:cNvSpPr txBox="1"/>
          <p:nvPr/>
        </p:nvSpPr>
        <p:spPr>
          <a:xfrm>
            <a:off x="1073150" y="5792789"/>
            <a:ext cx="14859000" cy="2308324"/>
          </a:xfrm>
          <a:prstGeom prst="rect">
            <a:avLst/>
          </a:prstGeom>
          <a:noFill/>
        </p:spPr>
        <p:txBody>
          <a:bodyPr wrap="square">
            <a:spAutoFit/>
          </a:bodyPr>
          <a:lstStyle/>
          <a:p>
            <a:pPr algn="l"/>
            <a:r>
              <a:rPr lang="en-US" b="0" i="0" dirty="0">
                <a:solidFill>
                  <a:srgbClr val="000000"/>
                </a:solidFill>
                <a:effectLst/>
                <a:latin typeface="Helvetica Neue"/>
              </a:rPr>
              <a:t>The analysis identifies key factors contributing to customer churn:</a:t>
            </a:r>
          </a:p>
          <a:p>
            <a:pPr algn="l"/>
            <a:r>
              <a:rPr lang="en-US" b="0" i="0" dirty="0">
                <a:solidFill>
                  <a:srgbClr val="000000"/>
                </a:solidFill>
                <a:effectLst/>
                <a:latin typeface="Helvetica Neue"/>
              </a:rPr>
              <a:t>1.InternetService: Customers using fiber optic Internet are more likely to churn, possibly due to high costs or inadequate coverage.</a:t>
            </a:r>
          </a:p>
          <a:p>
            <a:pPr algn="l"/>
            <a:r>
              <a:rPr lang="en-US" b="0" i="0" dirty="0">
                <a:solidFill>
                  <a:srgbClr val="000000"/>
                </a:solidFill>
                <a:effectLst/>
                <a:latin typeface="Helvetica Neue"/>
              </a:rPr>
              <a:t>2.TechSupport: Many churned users didn't utilize tech support, suggesting unresolved technical issues as a churn driver.</a:t>
            </a:r>
          </a:p>
          <a:p>
            <a:pPr algn="l"/>
            <a:r>
              <a:rPr lang="en-US" b="0" i="0" dirty="0">
                <a:solidFill>
                  <a:srgbClr val="000000"/>
                </a:solidFill>
                <a:effectLst/>
                <a:latin typeface="Helvetica Neue"/>
              </a:rPr>
              <a:t>3.OnlineBackup: Churned customers often lacked online backup services, indicating a need for better data protection measures.</a:t>
            </a:r>
          </a:p>
          <a:p>
            <a:pPr algn="l"/>
            <a:r>
              <a:rPr lang="en-US" b="0" i="0" dirty="0">
                <a:solidFill>
                  <a:srgbClr val="000000"/>
                </a:solidFill>
                <a:effectLst/>
                <a:latin typeface="Helvetica Neue"/>
              </a:rPr>
              <a:t>4. Contract Type: Churn was prevalent among users on monthly contracts, likely due to the ease of cancellation.</a:t>
            </a:r>
          </a:p>
          <a:p>
            <a:pPr algn="l"/>
            <a:r>
              <a:rPr lang="en-US" b="0" i="0" dirty="0">
                <a:solidFill>
                  <a:srgbClr val="000000"/>
                </a:solidFill>
                <a:effectLst/>
                <a:latin typeface="Helvetica Neue"/>
              </a:rPr>
              <a:t>Data-driven insights are crucial for understanding churn patterns. Addressing issues such as the lack of tech support can inform targeted retention strategies, like offering complimentary support services. Ultimately, businesses must proactively tackle churn to enhance customer satisfaction and long-term profitability.</a:t>
            </a:r>
          </a:p>
        </p:txBody>
      </p:sp>
    </p:spTree>
    <p:extLst>
      <p:ext uri="{BB962C8B-B14F-4D97-AF65-F5344CB8AC3E}">
        <p14:creationId xmlns:p14="http://schemas.microsoft.com/office/powerpoint/2010/main" val="438742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300700" cy="1029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5" name="Freeform: Shape 410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625" y="-380974"/>
            <a:ext cx="2743359" cy="2068032"/>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8390" y="634000"/>
            <a:ext cx="968724" cy="9692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75684" y="983923"/>
            <a:ext cx="1031925" cy="1032481"/>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Freeform: Shape 411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44711" y="0"/>
            <a:ext cx="4255989" cy="222399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13" name="Isosceles Triangle 411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72824" y="9184576"/>
            <a:ext cx="2243326" cy="1115124"/>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 graph with blue and orange bars&#10;&#10;Description automatically generated">
            <a:extLst>
              <a:ext uri="{FF2B5EF4-FFF2-40B4-BE49-F238E27FC236}">
                <a16:creationId xmlns:a16="http://schemas.microsoft.com/office/drawing/2014/main" id="{4E408F27-388F-975F-D86E-756653B5E7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2378" y="2341050"/>
            <a:ext cx="16368959" cy="54017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115" name="Isosceles Triangle 411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14040" y="9691664"/>
            <a:ext cx="1223204" cy="60803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586BB07-77F0-F95E-A3BB-08D28D71D92E}"/>
              </a:ext>
            </a:extLst>
          </p:cNvPr>
          <p:cNvSpPr txBox="1"/>
          <p:nvPr/>
        </p:nvSpPr>
        <p:spPr>
          <a:xfrm>
            <a:off x="387350" y="8233920"/>
            <a:ext cx="15392400" cy="1200329"/>
          </a:xfrm>
          <a:prstGeom prst="rect">
            <a:avLst/>
          </a:prstGeom>
          <a:noFill/>
        </p:spPr>
        <p:txBody>
          <a:bodyPr wrap="square">
            <a:spAutoFit/>
          </a:bodyPr>
          <a:lstStyle/>
          <a:p>
            <a:r>
              <a:rPr lang="en-NG" sz="2400" dirty="0"/>
              <a:t>The analysis reveals that different contract types, paperless billing, and payment methods are associated with varying churn rates, suggesting the need for tailored retention strategies. Cross-tabulations highlight specific customer segments more likely to churn based on combinations of these variables, providing valuable insights for targeted retention efforts</a:t>
            </a:r>
            <a:r>
              <a:rPr lang="en-US" sz="2400" dirty="0"/>
              <a:t>.</a:t>
            </a:r>
            <a:endParaRPr lang="en-NG" sz="2400" dirty="0"/>
          </a:p>
        </p:txBody>
      </p:sp>
    </p:spTree>
    <p:extLst>
      <p:ext uri="{BB962C8B-B14F-4D97-AF65-F5344CB8AC3E}">
        <p14:creationId xmlns:p14="http://schemas.microsoft.com/office/powerpoint/2010/main" val="3499089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300700" cy="1029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625" y="-380974"/>
            <a:ext cx="2743359" cy="2068032"/>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8390" y="634000"/>
            <a:ext cx="968724" cy="9692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75684" y="983923"/>
            <a:ext cx="1031925" cy="1032481"/>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44711" y="0"/>
            <a:ext cx="4255989" cy="222399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72824" y="9184576"/>
            <a:ext cx="2243326" cy="1115124"/>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different colored bars&#10;&#10;Description automatically generated">
            <a:extLst>
              <a:ext uri="{FF2B5EF4-FFF2-40B4-BE49-F238E27FC236}">
                <a16:creationId xmlns:a16="http://schemas.microsoft.com/office/drawing/2014/main" id="{EA9E2890-8A13-464F-8739-F232E58893D0}"/>
              </a:ext>
            </a:extLst>
          </p:cNvPr>
          <p:cNvPicPr>
            <a:picLocks noChangeAspect="1"/>
          </p:cNvPicPr>
          <p:nvPr/>
        </p:nvPicPr>
        <p:blipFill>
          <a:blip r:embed="rId2"/>
          <a:stretch>
            <a:fillRect/>
          </a:stretch>
        </p:blipFill>
        <p:spPr>
          <a:xfrm>
            <a:off x="500474" y="1929160"/>
            <a:ext cx="16368959" cy="5319907"/>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14040" y="9691664"/>
            <a:ext cx="1223204" cy="60803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20B24CA-5C83-16E0-088D-96FE6FC9AB96}"/>
              </a:ext>
            </a:extLst>
          </p:cNvPr>
          <p:cNvSpPr txBox="1"/>
          <p:nvPr/>
        </p:nvSpPr>
        <p:spPr>
          <a:xfrm>
            <a:off x="768350" y="7631876"/>
            <a:ext cx="15849600" cy="1569660"/>
          </a:xfrm>
          <a:prstGeom prst="rect">
            <a:avLst/>
          </a:prstGeom>
          <a:noFill/>
        </p:spPr>
        <p:txBody>
          <a:bodyPr wrap="square">
            <a:spAutoFit/>
          </a:bodyPr>
          <a:lstStyle/>
          <a:p>
            <a:r>
              <a:rPr lang="en-NG" sz="2400" dirty="0"/>
              <a:t>The multivariate analysis examines the relationship between Internet service type, phone service, multiple lines, and churn through count plots and cross-tabulations. The count plots visually compare churn rates across different service types, while the cross-tabulations provide deeper insights into how combinations of these services relate to churn, offering valuable information for targeted retention strategies.</a:t>
            </a:r>
          </a:p>
        </p:txBody>
      </p:sp>
    </p:spTree>
    <p:extLst>
      <p:ext uri="{BB962C8B-B14F-4D97-AF65-F5344CB8AC3E}">
        <p14:creationId xmlns:p14="http://schemas.microsoft.com/office/powerpoint/2010/main" val="1620079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300700" cy="1029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625" y="-380974"/>
            <a:ext cx="2743359" cy="2068032"/>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8390" y="634000"/>
            <a:ext cx="968724" cy="9692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75684" y="983923"/>
            <a:ext cx="1031925" cy="1032481"/>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44711" y="0"/>
            <a:ext cx="4255989" cy="222399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72824" y="9184576"/>
            <a:ext cx="2243326" cy="1115124"/>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arison of a graph&#10;&#10;Description automatically generated with medium confidence">
            <a:extLst>
              <a:ext uri="{FF2B5EF4-FFF2-40B4-BE49-F238E27FC236}">
                <a16:creationId xmlns:a16="http://schemas.microsoft.com/office/drawing/2014/main" id="{912FAAA6-E76E-17A8-661C-E96F375E4BB6}"/>
              </a:ext>
            </a:extLst>
          </p:cNvPr>
          <p:cNvPicPr>
            <a:picLocks noChangeAspect="1"/>
          </p:cNvPicPr>
          <p:nvPr/>
        </p:nvPicPr>
        <p:blipFill>
          <a:blip r:embed="rId2"/>
          <a:stretch>
            <a:fillRect/>
          </a:stretch>
        </p:blipFill>
        <p:spPr>
          <a:xfrm>
            <a:off x="807054" y="2062367"/>
            <a:ext cx="16368959" cy="5401754"/>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14040" y="9691664"/>
            <a:ext cx="1223204" cy="60803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C621E91-9F7E-9D9A-2854-A96C6CFD60FA}"/>
              </a:ext>
            </a:extLst>
          </p:cNvPr>
          <p:cNvSpPr txBox="1"/>
          <p:nvPr/>
        </p:nvSpPr>
        <p:spPr>
          <a:xfrm>
            <a:off x="1301750" y="7519361"/>
            <a:ext cx="15468599" cy="1815882"/>
          </a:xfrm>
          <a:prstGeom prst="rect">
            <a:avLst/>
          </a:prstGeom>
          <a:noFill/>
        </p:spPr>
        <p:txBody>
          <a:bodyPr wrap="square">
            <a:spAutoFit/>
          </a:bodyPr>
          <a:lstStyle/>
          <a:p>
            <a:r>
              <a:rPr lang="en-NG" sz="2800" dirty="0"/>
              <a:t>The analysis examines the impact of gender and senior citizenship status on churn through count plots, while also considering the presence of online security and tech support services. The cross-tabulations likely provide deeper insights into how these variables in combination relate to churn, offering valuable information for targeted retention strategies.</a:t>
            </a:r>
          </a:p>
        </p:txBody>
      </p:sp>
    </p:spTree>
    <p:extLst>
      <p:ext uri="{BB962C8B-B14F-4D97-AF65-F5344CB8AC3E}">
        <p14:creationId xmlns:p14="http://schemas.microsoft.com/office/powerpoint/2010/main" val="1355555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TotalTime>
  <Words>900</Words>
  <Application>Microsoft Office PowerPoint</Application>
  <PresentationFormat>Custom</PresentationFormat>
  <Paragraphs>43</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Meiryo</vt:lpstr>
      <vt:lpstr>Arial</vt:lpstr>
      <vt:lpstr>Calibri</vt:lpstr>
      <vt:lpstr>Cambria</vt:lpstr>
      <vt:lpstr>Century Gothic</vt:lpstr>
      <vt:lpstr>DM Sans</vt:lpstr>
      <vt:lpstr>Helvetica Neue</vt:lpstr>
      <vt:lpstr>Mazzard</vt:lpstr>
      <vt:lpstr>Times New Roman</vt:lpstr>
      <vt:lpstr>Verdana</vt:lpstr>
      <vt:lpstr>Office Theme</vt:lpstr>
      <vt:lpstr>PowerPoint Presentation</vt:lpstr>
      <vt:lpstr>PROBLEM OVERVIEW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Retention Strategies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Ernest Udoudo</cp:lastModifiedBy>
  <cp:revision>1</cp:revision>
  <dcterms:created xsi:type="dcterms:W3CDTF">2024-04-12T16:13:14Z</dcterms:created>
  <dcterms:modified xsi:type="dcterms:W3CDTF">2024-04-12T18:43:40Z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2024-04-12T00:00:00Z</vt:filetime>
  </property>
  <property fmtid="{D5CDD505-2E9C-101B-9397-08002B2CF9AE}" pid="3" name="Creator">
    <vt:lpwstr>Chromium</vt:lpwstr>
  </property>
  <property fmtid="{D5CDD505-2E9C-101B-9397-08002B2CF9AE}" pid="4" name="LastSaved">
    <vt:filetime>2024-04-12T00:00:00Z</vt:filetime>
  </property>
</Properties>
</file>