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64" d="100"/>
          <a:sy n="64" d="100"/>
        </p:scale>
        <p:origin x="8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7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7267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364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0778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38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3842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47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115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2422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0005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4/14/2025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3057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4/14/2025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1187923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fdc.energy.gov/vehicle-registration?year=2023" TargetMode="External"/><Relationship Id="rId2" Type="http://schemas.openxmlformats.org/officeDocument/2006/relationships/hyperlink" Target="https://afdc.energy.gov/vehicle-registration?year=2022" TargetMode="External"/><Relationship Id="rId1" Type="http://schemas.openxmlformats.org/officeDocument/2006/relationships/slideLayout" Target="../slideLayouts/slideLayout2.xml"/><Relationship Id="rId4" Type="http://schemas.openxmlformats.org/officeDocument/2006/relationships/hyperlink" Target="https://afdc.energy.gov/stations#/analyze?country=US&amp;tab=fuel&amp;fuel=ELEC&amp;ev_levels=all&amp;show_map=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Pink and blue clouds">
            <a:extLst>
              <a:ext uri="{FF2B5EF4-FFF2-40B4-BE49-F238E27FC236}">
                <a16:creationId xmlns:a16="http://schemas.microsoft.com/office/drawing/2014/main" id="{B717485E-8BC7-BDB6-EF57-9512E074DD5E}"/>
              </a:ext>
            </a:extLst>
          </p:cNvPr>
          <p:cNvPicPr>
            <a:picLocks noChangeAspect="1"/>
          </p:cNvPicPr>
          <p:nvPr/>
        </p:nvPicPr>
        <p:blipFill>
          <a:blip r:embed="rId2">
            <a:alphaModFix/>
          </a:blip>
          <a:srcRect t="14122"/>
          <a:stretch/>
        </p:blipFill>
        <p:spPr>
          <a:xfrm>
            <a:off x="-1" y="10"/>
            <a:ext cx="12192001" cy="6857990"/>
          </a:xfrm>
          <a:prstGeom prst="rect">
            <a:avLst/>
          </a:prstGeom>
        </p:spPr>
      </p:pic>
      <p:sp>
        <p:nvSpPr>
          <p:cNvPr id="17" name="Rectangle 16">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2429B-016A-2F24-BC69-A7D4B8414DA3}"/>
              </a:ext>
            </a:extLst>
          </p:cNvPr>
          <p:cNvSpPr>
            <a:spLocks noGrp="1"/>
          </p:cNvSpPr>
          <p:nvPr>
            <p:ph type="ctrTitle"/>
          </p:nvPr>
        </p:nvSpPr>
        <p:spPr>
          <a:xfrm>
            <a:off x="952500" y="3404558"/>
            <a:ext cx="7355457" cy="1560167"/>
          </a:xfrm>
        </p:spPr>
        <p:txBody>
          <a:bodyPr>
            <a:normAutofit/>
          </a:bodyPr>
          <a:lstStyle/>
          <a:p>
            <a:r>
              <a:rPr lang="en-CA" dirty="0"/>
              <a:t>Project for CS2704</a:t>
            </a:r>
          </a:p>
        </p:txBody>
      </p:sp>
      <p:sp>
        <p:nvSpPr>
          <p:cNvPr id="3" name="Subtitle 2">
            <a:extLst>
              <a:ext uri="{FF2B5EF4-FFF2-40B4-BE49-F238E27FC236}">
                <a16:creationId xmlns:a16="http://schemas.microsoft.com/office/drawing/2014/main" id="{39BE4004-C7BB-8E62-AD57-FAFBAC370A2E}"/>
              </a:ext>
            </a:extLst>
          </p:cNvPr>
          <p:cNvSpPr>
            <a:spLocks noGrp="1"/>
          </p:cNvSpPr>
          <p:nvPr>
            <p:ph type="subTitle" idx="1"/>
          </p:nvPr>
        </p:nvSpPr>
        <p:spPr>
          <a:xfrm>
            <a:off x="952500" y="5610250"/>
            <a:ext cx="7172325" cy="756045"/>
          </a:xfrm>
        </p:spPr>
        <p:txBody>
          <a:bodyPr>
            <a:normAutofit/>
          </a:bodyPr>
          <a:lstStyle/>
          <a:p>
            <a:r>
              <a:rPr lang="en-CA" dirty="0"/>
              <a:t>By: Ernest Vovk - 3697928</a:t>
            </a:r>
          </a:p>
        </p:txBody>
      </p:sp>
      <p:cxnSp>
        <p:nvCxnSpPr>
          <p:cNvPr id="18" name="Straight Connector 17">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12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0EC0-A2F8-DF8A-D958-BB72563CA6E3}"/>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23FDBBE9-0463-9512-DE7A-B4EB08F2CE81}"/>
              </a:ext>
            </a:extLst>
          </p:cNvPr>
          <p:cNvSpPr>
            <a:spLocks noGrp="1"/>
          </p:cNvSpPr>
          <p:nvPr>
            <p:ph idx="1"/>
          </p:nvPr>
        </p:nvSpPr>
        <p:spPr/>
        <p:txBody>
          <a:bodyPr/>
          <a:lstStyle/>
          <a:p>
            <a:r>
              <a:rPr lang="en-CA" dirty="0"/>
              <a:t>In this analysis, I explored whether the number of EV charging stations in each U.S. state could predict the percentage growth in electric vehicle registrations from 2022 to 2023. The hypothesis was tested using linear predictive model and the results showed a very weak and statistically insignificant relationship. The findings implicate that while infrastructure is important, it does not directly drive short-term EV growth, and that other factors such as policy incentives, consumer behaviour and prior adoption levels likely to have a much bigger role.</a:t>
            </a:r>
          </a:p>
        </p:txBody>
      </p:sp>
    </p:spTree>
    <p:extLst>
      <p:ext uri="{BB962C8B-B14F-4D97-AF65-F5344CB8AC3E}">
        <p14:creationId xmlns:p14="http://schemas.microsoft.com/office/powerpoint/2010/main" val="211254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3035-3689-59D6-D893-E3FFFB906131}"/>
              </a:ext>
            </a:extLst>
          </p:cNvPr>
          <p:cNvSpPr>
            <a:spLocks noGrp="1"/>
          </p:cNvSpPr>
          <p:nvPr>
            <p:ph type="title"/>
          </p:nvPr>
        </p:nvSpPr>
        <p:spPr/>
        <p:txBody>
          <a:bodyPr/>
          <a:lstStyle/>
          <a:p>
            <a:r>
              <a:rPr lang="en-CA" dirty="0"/>
              <a:t>Hypothesis</a:t>
            </a:r>
          </a:p>
        </p:txBody>
      </p:sp>
      <p:sp>
        <p:nvSpPr>
          <p:cNvPr id="3" name="Content Placeholder 2">
            <a:extLst>
              <a:ext uri="{FF2B5EF4-FFF2-40B4-BE49-F238E27FC236}">
                <a16:creationId xmlns:a16="http://schemas.microsoft.com/office/drawing/2014/main" id="{ACA890B0-162B-A679-62F1-F03F16A8D777}"/>
              </a:ext>
            </a:extLst>
          </p:cNvPr>
          <p:cNvSpPr>
            <a:spLocks noGrp="1"/>
          </p:cNvSpPr>
          <p:nvPr>
            <p:ph idx="1"/>
          </p:nvPr>
        </p:nvSpPr>
        <p:spPr/>
        <p:txBody>
          <a:bodyPr/>
          <a:lstStyle/>
          <a:p>
            <a:r>
              <a:rPr lang="en-CA" dirty="0"/>
              <a:t>Original</a:t>
            </a:r>
          </a:p>
          <a:p>
            <a:pPr lvl="1"/>
            <a:r>
              <a:rPr lang="en-CA" dirty="0"/>
              <a:t>	</a:t>
            </a:r>
            <a:r>
              <a:rPr lang="en-US" dirty="0"/>
              <a:t>States with more electric vehicle  charging stations will experience higher growth in EV adoption.</a:t>
            </a:r>
            <a:endParaRPr lang="en-CA" dirty="0"/>
          </a:p>
          <a:p>
            <a:r>
              <a:rPr lang="en-CA" dirty="0"/>
              <a:t>Final Hypothesis</a:t>
            </a:r>
          </a:p>
          <a:p>
            <a:pPr lvl="1"/>
            <a:r>
              <a:rPr lang="en-CA" dirty="0"/>
              <a:t>	</a:t>
            </a:r>
            <a:r>
              <a:rPr lang="en-US" dirty="0"/>
              <a:t>States with more electric vehicle (EV) charging stations will experience higher growth in EV adoption. – we investigated whether EV infrastructure influences year-over-year EV growth across the USA by states.</a:t>
            </a:r>
            <a:endParaRPr lang="en-CA" dirty="0"/>
          </a:p>
          <a:p>
            <a:r>
              <a:rPr lang="en-CA" dirty="0"/>
              <a:t>Result Summary</a:t>
            </a:r>
          </a:p>
          <a:p>
            <a:pPr lvl="1"/>
            <a:r>
              <a:rPr lang="en-CA" dirty="0"/>
              <a:t>	The hypothesis was not supported by the data and its results. EV growth had no significant correlation with charging station count.</a:t>
            </a:r>
          </a:p>
        </p:txBody>
      </p:sp>
    </p:spTree>
    <p:extLst>
      <p:ext uri="{BB962C8B-B14F-4D97-AF65-F5344CB8AC3E}">
        <p14:creationId xmlns:p14="http://schemas.microsoft.com/office/powerpoint/2010/main" val="266617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C29D-92F5-B36C-15CC-A15B246707C2}"/>
              </a:ext>
            </a:extLst>
          </p:cNvPr>
          <p:cNvSpPr>
            <a:spLocks noGrp="1"/>
          </p:cNvSpPr>
          <p:nvPr>
            <p:ph type="title"/>
          </p:nvPr>
        </p:nvSpPr>
        <p:spPr/>
        <p:txBody>
          <a:bodyPr/>
          <a:lstStyle/>
          <a:p>
            <a:r>
              <a:rPr lang="en-CA" dirty="0"/>
              <a:t>Datasets used</a:t>
            </a:r>
          </a:p>
        </p:txBody>
      </p:sp>
      <p:sp>
        <p:nvSpPr>
          <p:cNvPr id="3" name="Content Placeholder 2">
            <a:extLst>
              <a:ext uri="{FF2B5EF4-FFF2-40B4-BE49-F238E27FC236}">
                <a16:creationId xmlns:a16="http://schemas.microsoft.com/office/drawing/2014/main" id="{EBC136B5-62F4-D9D0-D426-68D1E099B7D6}"/>
              </a:ext>
            </a:extLst>
          </p:cNvPr>
          <p:cNvSpPr>
            <a:spLocks noGrp="1"/>
          </p:cNvSpPr>
          <p:nvPr>
            <p:ph idx="1"/>
          </p:nvPr>
        </p:nvSpPr>
        <p:spPr/>
        <p:txBody>
          <a:bodyPr/>
          <a:lstStyle/>
          <a:p>
            <a:r>
              <a:rPr lang="en-CA" dirty="0"/>
              <a:t>EV Registrations 2022 - </a:t>
            </a:r>
            <a:r>
              <a:rPr lang="en-US" dirty="0">
                <a:hlinkClick r:id="rId2"/>
              </a:rPr>
              <a:t>https://afdc.energy.gov/vehicle-registration?year=2022</a:t>
            </a:r>
            <a:endParaRPr lang="en-CA" dirty="0"/>
          </a:p>
          <a:p>
            <a:r>
              <a:rPr lang="en-CA" dirty="0"/>
              <a:t>EV Registrations 2023 - </a:t>
            </a:r>
            <a:r>
              <a:rPr lang="en-US" dirty="0">
                <a:hlinkClick r:id="rId3"/>
              </a:rPr>
              <a:t>https://afdc.energy.gov/vehicle-registration?year=2023</a:t>
            </a:r>
            <a:endParaRPr lang="en-CA" dirty="0"/>
          </a:p>
          <a:p>
            <a:r>
              <a:rPr lang="en-CA" dirty="0"/>
              <a:t>EV Charging Stations - </a:t>
            </a:r>
            <a:r>
              <a:rPr lang="en-US" dirty="0">
                <a:hlinkClick r:id="rId4"/>
              </a:rPr>
              <a:t>https://afdc.energy.gov/stations#/analyze?country=US&amp;tab=fuel&amp;fuel=ELEC&amp;ev_levels=all&amp;show_map=true</a:t>
            </a:r>
            <a:r>
              <a:rPr lang="en-US" dirty="0"/>
              <a:t>  (You can extract an excel table from it)</a:t>
            </a:r>
          </a:p>
          <a:p>
            <a:endParaRPr lang="en-CA" dirty="0"/>
          </a:p>
        </p:txBody>
      </p:sp>
    </p:spTree>
    <p:extLst>
      <p:ext uri="{BB962C8B-B14F-4D97-AF65-F5344CB8AC3E}">
        <p14:creationId xmlns:p14="http://schemas.microsoft.com/office/powerpoint/2010/main" val="170578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8D98-686D-F0A3-B012-ABC0D60DE4BF}"/>
              </a:ext>
            </a:extLst>
          </p:cNvPr>
          <p:cNvSpPr>
            <a:spLocks noGrp="1"/>
          </p:cNvSpPr>
          <p:nvPr>
            <p:ph type="title"/>
          </p:nvPr>
        </p:nvSpPr>
        <p:spPr/>
        <p:txBody>
          <a:bodyPr/>
          <a:lstStyle/>
          <a:p>
            <a:r>
              <a:rPr lang="en-CA" dirty="0"/>
              <a:t>Metadata</a:t>
            </a:r>
          </a:p>
        </p:txBody>
      </p:sp>
      <p:sp>
        <p:nvSpPr>
          <p:cNvPr id="3" name="Content Placeholder 2">
            <a:extLst>
              <a:ext uri="{FF2B5EF4-FFF2-40B4-BE49-F238E27FC236}">
                <a16:creationId xmlns:a16="http://schemas.microsoft.com/office/drawing/2014/main" id="{435F3D6A-5315-8CC8-65F8-13500E7870F2}"/>
              </a:ext>
            </a:extLst>
          </p:cNvPr>
          <p:cNvSpPr>
            <a:spLocks noGrp="1"/>
          </p:cNvSpPr>
          <p:nvPr>
            <p:ph idx="1"/>
          </p:nvPr>
        </p:nvSpPr>
        <p:spPr/>
        <p:txBody>
          <a:bodyPr>
            <a:normAutofit/>
          </a:bodyPr>
          <a:lstStyle/>
          <a:p>
            <a:pPr>
              <a:buNone/>
            </a:pPr>
            <a:r>
              <a:rPr lang="en-US" b="1" dirty="0"/>
              <a:t>EV_2022 and EV_2023</a:t>
            </a:r>
            <a:endParaRPr lang="en-US" dirty="0"/>
          </a:p>
          <a:p>
            <a:pPr>
              <a:buFont typeface="Arial" panose="020B0604020202020204" pitchFamily="34" charset="0"/>
              <a:buChar char="•"/>
            </a:pPr>
            <a:r>
              <a:rPr lang="en-US" dirty="0"/>
              <a:t>Number of EVs registered per state in 2022 and 2023 (Integer)</a:t>
            </a:r>
          </a:p>
          <a:p>
            <a:pPr>
              <a:buNone/>
            </a:pPr>
            <a:r>
              <a:rPr lang="en-US" b="1" dirty="0" err="1"/>
              <a:t>Charger_Stations</a:t>
            </a:r>
            <a:endParaRPr lang="en-US" dirty="0"/>
          </a:p>
          <a:p>
            <a:pPr>
              <a:buFont typeface="Arial" panose="020B0604020202020204" pitchFamily="34" charset="0"/>
              <a:buChar char="•"/>
            </a:pPr>
            <a:r>
              <a:rPr lang="en-US" dirty="0"/>
              <a:t>Count of public EV charging stations (Integer)</a:t>
            </a:r>
          </a:p>
          <a:p>
            <a:pPr>
              <a:buNone/>
            </a:pPr>
            <a:r>
              <a:rPr lang="en-US" b="1" dirty="0" err="1"/>
              <a:t>EV_Growth</a:t>
            </a:r>
            <a:r>
              <a:rPr lang="en-US" b="1" dirty="0"/>
              <a:t> (%)</a:t>
            </a:r>
            <a:endParaRPr lang="en-US" dirty="0"/>
          </a:p>
          <a:p>
            <a:pPr>
              <a:buFont typeface="Arial" panose="020B0604020202020204" pitchFamily="34" charset="0"/>
              <a:buChar char="•"/>
            </a:pPr>
            <a:r>
              <a:rPr lang="en-US" dirty="0"/>
              <a:t>Calculated: ((EV_2023 - EV_2022) / EV_2022) * 100</a:t>
            </a:r>
          </a:p>
          <a:p>
            <a:pPr>
              <a:buFont typeface="Arial" panose="020B0604020202020204" pitchFamily="34" charset="0"/>
              <a:buChar char="•"/>
            </a:pPr>
            <a:r>
              <a:rPr lang="en-US" dirty="0"/>
              <a:t>Measures adoption growth by percentage</a:t>
            </a:r>
          </a:p>
          <a:p>
            <a:endParaRPr lang="en-CA" dirty="0"/>
          </a:p>
        </p:txBody>
      </p:sp>
      <p:pic>
        <p:nvPicPr>
          <p:cNvPr id="5" name="Picture 4" descr="A screenshot of a computer&#10;&#10;AI-generated content may be incorrect.">
            <a:extLst>
              <a:ext uri="{FF2B5EF4-FFF2-40B4-BE49-F238E27FC236}">
                <a16:creationId xmlns:a16="http://schemas.microsoft.com/office/drawing/2014/main" id="{26A98FA1-D4D0-1BFD-3A80-167557542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478" y="775841"/>
            <a:ext cx="3696022" cy="190885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7A4EE12-9377-69B4-CE8B-E5552552D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478" y="3247937"/>
            <a:ext cx="3800798" cy="2104397"/>
          </a:xfrm>
          <a:prstGeom prst="rect">
            <a:avLst/>
          </a:prstGeom>
        </p:spPr>
      </p:pic>
    </p:spTree>
    <p:extLst>
      <p:ext uri="{BB962C8B-B14F-4D97-AF65-F5344CB8AC3E}">
        <p14:creationId xmlns:p14="http://schemas.microsoft.com/office/powerpoint/2010/main" val="140571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A543-187D-7419-AB83-26B388BFA2F0}"/>
              </a:ext>
            </a:extLst>
          </p:cNvPr>
          <p:cNvSpPr>
            <a:spLocks noGrp="1"/>
          </p:cNvSpPr>
          <p:nvPr>
            <p:ph type="title"/>
          </p:nvPr>
        </p:nvSpPr>
        <p:spPr/>
        <p:txBody>
          <a:bodyPr/>
          <a:lstStyle/>
          <a:p>
            <a:r>
              <a:rPr lang="en-CA" dirty="0"/>
              <a:t>Descriptive Analytics</a:t>
            </a:r>
          </a:p>
        </p:txBody>
      </p:sp>
      <p:sp>
        <p:nvSpPr>
          <p:cNvPr id="3" name="Content Placeholder 2">
            <a:extLst>
              <a:ext uri="{FF2B5EF4-FFF2-40B4-BE49-F238E27FC236}">
                <a16:creationId xmlns:a16="http://schemas.microsoft.com/office/drawing/2014/main" id="{8841EF09-32E9-9E9F-EA39-B1CB0AE0C8E8}"/>
              </a:ext>
            </a:extLst>
          </p:cNvPr>
          <p:cNvSpPr>
            <a:spLocks noGrp="1"/>
          </p:cNvSpPr>
          <p:nvPr>
            <p:ph idx="1"/>
          </p:nvPr>
        </p:nvSpPr>
        <p:spPr/>
        <p:txBody>
          <a:bodyPr/>
          <a:lstStyle/>
          <a:p>
            <a:r>
              <a:rPr lang="en-CA" dirty="0"/>
              <a:t>Average EV growth across states – 47.2%</a:t>
            </a:r>
          </a:p>
          <a:p>
            <a:r>
              <a:rPr lang="en-CA" dirty="0"/>
              <a:t>Highest growth – 66.7% in North Dakota</a:t>
            </a:r>
          </a:p>
          <a:p>
            <a:r>
              <a:rPr lang="en-CA" dirty="0"/>
              <a:t>Lowest growth – 29% in Hawaii</a:t>
            </a:r>
          </a:p>
          <a:p>
            <a:r>
              <a:rPr lang="en-CA" dirty="0"/>
              <a:t>Charger station average per state – 1415 (highly skewed by California)</a:t>
            </a:r>
          </a:p>
        </p:txBody>
      </p:sp>
    </p:spTree>
    <p:extLst>
      <p:ext uri="{BB962C8B-B14F-4D97-AF65-F5344CB8AC3E}">
        <p14:creationId xmlns:p14="http://schemas.microsoft.com/office/powerpoint/2010/main" val="415234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CAAA-88D8-838A-D6BE-66C91D2FB6EE}"/>
              </a:ext>
            </a:extLst>
          </p:cNvPr>
          <p:cNvSpPr>
            <a:spLocks noGrp="1"/>
          </p:cNvSpPr>
          <p:nvPr>
            <p:ph type="title"/>
          </p:nvPr>
        </p:nvSpPr>
        <p:spPr/>
        <p:txBody>
          <a:bodyPr/>
          <a:lstStyle/>
          <a:p>
            <a:r>
              <a:rPr lang="en-CA" dirty="0"/>
              <a:t>Visualization</a:t>
            </a:r>
          </a:p>
        </p:txBody>
      </p:sp>
      <p:sp>
        <p:nvSpPr>
          <p:cNvPr id="3" name="Content Placeholder 2">
            <a:extLst>
              <a:ext uri="{FF2B5EF4-FFF2-40B4-BE49-F238E27FC236}">
                <a16:creationId xmlns:a16="http://schemas.microsoft.com/office/drawing/2014/main" id="{1506BF0C-B5FE-1FDB-1F8C-3944B1FBCD27}"/>
              </a:ext>
            </a:extLst>
          </p:cNvPr>
          <p:cNvSpPr>
            <a:spLocks noGrp="1"/>
          </p:cNvSpPr>
          <p:nvPr>
            <p:ph idx="1"/>
          </p:nvPr>
        </p:nvSpPr>
        <p:spPr>
          <a:xfrm>
            <a:off x="952500" y="2285997"/>
            <a:ext cx="3484589" cy="3890965"/>
          </a:xfrm>
        </p:spPr>
        <p:txBody>
          <a:bodyPr/>
          <a:lstStyle/>
          <a:p>
            <a:r>
              <a:rPr lang="en-CA" dirty="0"/>
              <a:t>Histogram is showing to us that most states experienced EV growth between 40% and 55% from 2022 to 2023, with an average of 47,2%. The distribution is slightly left-skewed, so we could assume that some states are rapidly catching up in EV adoption.</a:t>
            </a:r>
          </a:p>
        </p:txBody>
      </p:sp>
      <p:pic>
        <p:nvPicPr>
          <p:cNvPr id="2052" name="Picture 4">
            <a:extLst>
              <a:ext uri="{FF2B5EF4-FFF2-40B4-BE49-F238E27FC236}">
                <a16:creationId xmlns:a16="http://schemas.microsoft.com/office/drawing/2014/main" id="{E334C654-A858-A1CB-B1E2-4CBEDE467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638" y="1004341"/>
            <a:ext cx="6726675" cy="466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00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D370-4C1A-D5A0-A2EE-FEF95928534B}"/>
              </a:ext>
            </a:extLst>
          </p:cNvPr>
          <p:cNvSpPr>
            <a:spLocks noGrp="1"/>
          </p:cNvSpPr>
          <p:nvPr>
            <p:ph type="title"/>
          </p:nvPr>
        </p:nvSpPr>
        <p:spPr/>
        <p:txBody>
          <a:bodyPr/>
          <a:lstStyle/>
          <a:p>
            <a:r>
              <a:rPr lang="en-CA" dirty="0"/>
              <a:t>visualization</a:t>
            </a:r>
          </a:p>
        </p:txBody>
      </p:sp>
      <p:sp>
        <p:nvSpPr>
          <p:cNvPr id="3" name="Content Placeholder 2">
            <a:extLst>
              <a:ext uri="{FF2B5EF4-FFF2-40B4-BE49-F238E27FC236}">
                <a16:creationId xmlns:a16="http://schemas.microsoft.com/office/drawing/2014/main" id="{ADF99C1D-AD15-FE1A-1843-BE5842E7E5E3}"/>
              </a:ext>
            </a:extLst>
          </p:cNvPr>
          <p:cNvSpPr>
            <a:spLocks noGrp="1"/>
          </p:cNvSpPr>
          <p:nvPr>
            <p:ph idx="1"/>
          </p:nvPr>
        </p:nvSpPr>
        <p:spPr>
          <a:xfrm>
            <a:off x="952500" y="2285997"/>
            <a:ext cx="4159146" cy="3890965"/>
          </a:xfrm>
        </p:spPr>
        <p:txBody>
          <a:bodyPr/>
          <a:lstStyle/>
          <a:p>
            <a:r>
              <a:rPr lang="en-CA" dirty="0"/>
              <a:t>Scatter plot shows no clear correlation between the number of EV charging stations and EV growth by state, because we can clearly see that states with both high and low station counts had similar growth rates. This implicates that other factors must be the reason for rising adoption.</a:t>
            </a:r>
          </a:p>
        </p:txBody>
      </p:sp>
      <p:pic>
        <p:nvPicPr>
          <p:cNvPr id="3074" name="Picture 2">
            <a:extLst>
              <a:ext uri="{FF2B5EF4-FFF2-40B4-BE49-F238E27FC236}">
                <a16:creationId xmlns:a16="http://schemas.microsoft.com/office/drawing/2014/main" id="{E1006D53-9A55-39CE-0349-095D38BC9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332" y="935792"/>
            <a:ext cx="65341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8A74-CFCC-7EC6-18A6-D57FCB976254}"/>
              </a:ext>
            </a:extLst>
          </p:cNvPr>
          <p:cNvSpPr>
            <a:spLocks noGrp="1"/>
          </p:cNvSpPr>
          <p:nvPr>
            <p:ph type="title"/>
          </p:nvPr>
        </p:nvSpPr>
        <p:spPr/>
        <p:txBody>
          <a:bodyPr/>
          <a:lstStyle/>
          <a:p>
            <a:r>
              <a:rPr lang="en-CA" dirty="0"/>
              <a:t>visualization</a:t>
            </a:r>
          </a:p>
        </p:txBody>
      </p:sp>
      <p:sp>
        <p:nvSpPr>
          <p:cNvPr id="3" name="Content Placeholder 2">
            <a:extLst>
              <a:ext uri="{FF2B5EF4-FFF2-40B4-BE49-F238E27FC236}">
                <a16:creationId xmlns:a16="http://schemas.microsoft.com/office/drawing/2014/main" id="{EAABC709-EAD3-0ACC-78F8-633051EED145}"/>
              </a:ext>
            </a:extLst>
          </p:cNvPr>
          <p:cNvSpPr>
            <a:spLocks noGrp="1"/>
          </p:cNvSpPr>
          <p:nvPr>
            <p:ph idx="1"/>
          </p:nvPr>
        </p:nvSpPr>
        <p:spPr>
          <a:xfrm>
            <a:off x="952499" y="2098623"/>
            <a:ext cx="4039225" cy="4078339"/>
          </a:xfrm>
        </p:spPr>
        <p:txBody>
          <a:bodyPr/>
          <a:lstStyle/>
          <a:p>
            <a:r>
              <a:rPr lang="en-CA" dirty="0"/>
              <a:t>Correlation heatmap shows that the number of charging stations is strongly correlated with the total number of EVs in both years. </a:t>
            </a:r>
          </a:p>
          <a:p>
            <a:r>
              <a:rPr lang="en-CA" dirty="0"/>
              <a:t>However, EV growth rate has almost no correlation with charging stations or total EV count. </a:t>
            </a:r>
          </a:p>
          <a:p>
            <a:r>
              <a:rPr lang="en-CA" dirty="0"/>
              <a:t>From this we could derive that infrastructure is associated with current EV presence, but it doesn’t predict growth. </a:t>
            </a:r>
          </a:p>
        </p:txBody>
      </p:sp>
      <p:pic>
        <p:nvPicPr>
          <p:cNvPr id="4098" name="Picture 2">
            <a:extLst>
              <a:ext uri="{FF2B5EF4-FFF2-40B4-BE49-F238E27FC236}">
                <a16:creationId xmlns:a16="http://schemas.microsoft.com/office/drawing/2014/main" id="{B3F151A2-2631-4F68-F045-FBD676BA3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156" y="1159125"/>
            <a:ext cx="6097093" cy="494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24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673F-C821-15E8-E2F7-F2C37A969297}"/>
              </a:ext>
            </a:extLst>
          </p:cNvPr>
          <p:cNvSpPr>
            <a:spLocks noGrp="1"/>
          </p:cNvSpPr>
          <p:nvPr>
            <p:ph type="title"/>
          </p:nvPr>
        </p:nvSpPr>
        <p:spPr/>
        <p:txBody>
          <a:bodyPr/>
          <a:lstStyle/>
          <a:p>
            <a:r>
              <a:rPr lang="en-CA" dirty="0"/>
              <a:t>Predictive analytics</a:t>
            </a:r>
          </a:p>
        </p:txBody>
      </p:sp>
      <p:sp>
        <p:nvSpPr>
          <p:cNvPr id="3" name="Content Placeholder 2">
            <a:extLst>
              <a:ext uri="{FF2B5EF4-FFF2-40B4-BE49-F238E27FC236}">
                <a16:creationId xmlns:a16="http://schemas.microsoft.com/office/drawing/2014/main" id="{6431B5BE-06DB-F8D8-01DC-B8E0B5E1AEA9}"/>
              </a:ext>
            </a:extLst>
          </p:cNvPr>
          <p:cNvSpPr>
            <a:spLocks noGrp="1"/>
          </p:cNvSpPr>
          <p:nvPr>
            <p:ph idx="1"/>
          </p:nvPr>
        </p:nvSpPr>
        <p:spPr/>
        <p:txBody>
          <a:bodyPr/>
          <a:lstStyle/>
          <a:p>
            <a:r>
              <a:rPr lang="en-CA" dirty="0"/>
              <a:t>Response Variable – </a:t>
            </a:r>
            <a:r>
              <a:rPr lang="en-CA" dirty="0" err="1"/>
              <a:t>EV_Growth</a:t>
            </a:r>
            <a:r>
              <a:rPr lang="en-CA" dirty="0"/>
              <a:t> (%) - growth in EV registrations (target)</a:t>
            </a:r>
          </a:p>
          <a:p>
            <a:r>
              <a:rPr lang="en-CA" dirty="0"/>
              <a:t>Predictor Variable – </a:t>
            </a:r>
            <a:r>
              <a:rPr lang="en-CA" dirty="0" err="1"/>
              <a:t>Charger_Stations</a:t>
            </a:r>
            <a:r>
              <a:rPr lang="en-CA" dirty="0"/>
              <a:t> - number of public EV charging ports per state</a:t>
            </a:r>
          </a:p>
          <a:p>
            <a:pPr marL="0" indent="0">
              <a:buNone/>
            </a:pPr>
            <a:endParaRPr lang="en-CA" dirty="0"/>
          </a:p>
          <a:p>
            <a:pPr marL="0" indent="0">
              <a:buNone/>
            </a:pPr>
            <a:r>
              <a:rPr lang="en-CA" dirty="0"/>
              <a:t>Method used – Linear Regression with </a:t>
            </a:r>
            <a:r>
              <a:rPr lang="en-CA" dirty="0" err="1"/>
              <a:t>statsmodels</a:t>
            </a:r>
            <a:endParaRPr lang="en-CA" dirty="0"/>
          </a:p>
          <a:p>
            <a:pPr marL="0" indent="0">
              <a:buNone/>
            </a:pPr>
            <a:r>
              <a:rPr lang="en-CA" dirty="0"/>
              <a:t>Results:</a:t>
            </a:r>
          </a:p>
          <a:p>
            <a:pPr marL="0" indent="0">
              <a:buNone/>
            </a:pPr>
            <a:r>
              <a:rPr lang="en-CA" dirty="0"/>
              <a:t>	Coefficient: -0.0000282% (The effect of charging stations on growth is extremely weak)</a:t>
            </a:r>
          </a:p>
          <a:p>
            <a:pPr marL="0" indent="0">
              <a:buNone/>
            </a:pPr>
            <a:r>
              <a:rPr lang="en-CA" dirty="0"/>
              <a:t>	p-value: 0.944 &gt; 0.05, so we cannot say that the number of chargers affects EV growth.</a:t>
            </a:r>
          </a:p>
          <a:p>
            <a:pPr marL="0" indent="0">
              <a:buNone/>
            </a:pPr>
            <a:r>
              <a:rPr lang="en-CA" dirty="0"/>
              <a:t>	R² = 0.000 (No predictive power)</a:t>
            </a:r>
          </a:p>
        </p:txBody>
      </p:sp>
    </p:spTree>
    <p:extLst>
      <p:ext uri="{BB962C8B-B14F-4D97-AF65-F5344CB8AC3E}">
        <p14:creationId xmlns:p14="http://schemas.microsoft.com/office/powerpoint/2010/main" val="670859409"/>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69</TotalTime>
  <Words>619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Trade Gothic Next Cond</vt:lpstr>
      <vt:lpstr>Trade Gothic Next Light</vt:lpstr>
      <vt:lpstr>AfterglowVTI</vt:lpstr>
      <vt:lpstr>Project for CS2704</vt:lpstr>
      <vt:lpstr>Hypothesis</vt:lpstr>
      <vt:lpstr>Datasets used</vt:lpstr>
      <vt:lpstr>Metadata</vt:lpstr>
      <vt:lpstr>Descriptive Analytics</vt:lpstr>
      <vt:lpstr>Visualization</vt:lpstr>
      <vt:lpstr>visualization</vt:lpstr>
      <vt:lpstr>visualization</vt:lpstr>
      <vt:lpstr>Predictive analytics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Ernest Vovk</dc:creator>
  <cp:lastModifiedBy>Ernest Vovk</cp:lastModifiedBy>
  <cp:revision>1</cp:revision>
  <dcterms:created xsi:type="dcterms:W3CDTF">2025-04-15T00:54:45Z</dcterms:created>
  <dcterms:modified xsi:type="dcterms:W3CDTF">2025-04-15T02:04:02Z</dcterms:modified>
</cp:coreProperties>
</file>