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7" r:id="rId8"/>
    <p:sldId id="260" r:id="rId9"/>
    <p:sldId id="263" r:id="rId10"/>
    <p:sldId id="264" r:id="rId11"/>
    <p:sldId id="268" r:id="rId12"/>
    <p:sldId id="269" r:id="rId13"/>
    <p:sldId id="270" r:id="rId14"/>
    <p:sldId id="271" r:id="rId15"/>
    <p:sldId id="265" r:id="rId16"/>
    <p:sldId id="272" r:id="rId17"/>
    <p:sldId id="273" r:id="rId18"/>
    <p:sldId id="276" r:id="rId19"/>
    <p:sldId id="274" r:id="rId20"/>
    <p:sldId id="275" r:id="rId21"/>
    <p:sldId id="279" r:id="rId22"/>
    <p:sldId id="278" r:id="rId23"/>
    <p:sldId id="280" r:id="rId24"/>
    <p:sldId id="281" r:id="rId25"/>
    <p:sldId id="282" r:id="rId26"/>
    <p:sldId id="283" r:id="rId27"/>
    <p:sldId id="286" r:id="rId28"/>
    <p:sldId id="285" r:id="rId29"/>
    <p:sldId id="287" r:id="rId30"/>
    <p:sldId id="289" r:id="rId31"/>
    <p:sldId id="288" r:id="rId32"/>
    <p:sldId id="292" r:id="rId33"/>
    <p:sldId id="290" r:id="rId34"/>
    <p:sldId id="291" r:id="rId35"/>
    <p:sldId id="294" r:id="rId36"/>
    <p:sldId id="295" r:id="rId37"/>
    <p:sldId id="296" r:id="rId38"/>
    <p:sldId id="297" r:id="rId39"/>
    <p:sldId id="298" r:id="rId40"/>
    <p:sldId id="262" r:id="rId41"/>
    <p:sldId id="293" r:id="rId42"/>
    <p:sldId id="29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5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5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0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44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48D5-9DCD-4BD1-9B54-B39F02194EB6}" type="datetimeFigureOut">
              <a:rPr lang="zh-TW" altLang="en-US" smtClean="0"/>
              <a:t>2016/5/30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9B31-6121-4C54-BF5E-825321865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.motc.gov.tw/mocdb/stmain.jsp?sys=100" TargetMode="External"/><Relationship Id="rId2" Type="http://schemas.openxmlformats.org/officeDocument/2006/relationships/hyperlink" Target="http://www.dgbas.gov.tw/mp.asp?mp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min.taiwan.net.tw/public/public.aspx?no=315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://orange.biolab.s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project.org/" TargetMode="External"/><Relationship Id="rId4" Type="http://schemas.openxmlformats.org/officeDocument/2006/relationships/hyperlink" Target="http://www.mathworks.com/products/neural-network/?s_tid=srchtitl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os-weka1/" TargetMode="External"/><Relationship Id="rId2" Type="http://schemas.openxmlformats.org/officeDocument/2006/relationships/hyperlink" Target="http://stats.stackexchange.com/questions/131267/how-to-interpret-error-measures-in-weka-out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pentaho.com/display/DATAMINING/Data+Mining+Algorithms+and+Tools+in+Weka" TargetMode="External"/><Relationship Id="rId4" Type="http://schemas.openxmlformats.org/officeDocument/2006/relationships/hyperlink" Target="https://www.ibm.com/developerworks/library/os-weka2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rayichang@ntu.edu.tw" TargetMode="External"/><Relationship Id="rId2" Type="http://schemas.openxmlformats.org/officeDocument/2006/relationships/hyperlink" Target="mailto:ernie55ernie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mining homework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Due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6/20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Yu-Wei Chang &lt;ernie55ernie@gmail.com&gt;</a:t>
            </a:r>
          </a:p>
          <a:p>
            <a:r>
              <a:rPr lang="en-US" altLang="zh-TW" dirty="0" smtClean="0"/>
              <a:t>Data set and other </a:t>
            </a:r>
            <a:r>
              <a:rPr lang="en-US" altLang="zh-TW" dirty="0"/>
              <a:t>information available at https://</a:t>
            </a:r>
            <a:r>
              <a:rPr lang="en-US" altLang="zh-TW" dirty="0" smtClean="0"/>
              <a:t>github.com/ernie55ernie/2016DataMiningClass</a:t>
            </a:r>
          </a:p>
        </p:txBody>
      </p:sp>
    </p:spTree>
    <p:extLst>
      <p:ext uri="{BB962C8B-B14F-4D97-AF65-F5344CB8AC3E}">
        <p14:creationId xmlns:p14="http://schemas.microsoft.com/office/powerpoint/2010/main" val="76959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Available tool: Weka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Classify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6" y="1656523"/>
            <a:ext cx="6353804" cy="52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tool: 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Multilayer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91" y="2332383"/>
            <a:ext cx="5993794" cy="45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Available tool: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Multilayer</a:t>
            </a:r>
            <a:r>
              <a:rPr lang="zh-TW" altLang="en-US" smtClean="0"/>
              <a:t> </a:t>
            </a:r>
            <a:r>
              <a:rPr lang="en-US" altLang="zh-TW" smtClean="0"/>
              <a:t>perception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7" y="1825625"/>
            <a:ext cx="3289665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Available tool: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Multilayer</a:t>
            </a:r>
            <a:r>
              <a:rPr lang="zh-TW" altLang="en-US" smtClean="0"/>
              <a:t> </a:t>
            </a:r>
            <a:r>
              <a:rPr lang="en-US" altLang="zh-TW" smtClean="0"/>
              <a:t>perception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64" y="2252280"/>
            <a:ext cx="4326071" cy="39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Available tool: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Multilayer</a:t>
            </a:r>
            <a:r>
              <a:rPr lang="zh-TW" altLang="en-US" smtClean="0"/>
              <a:t> </a:t>
            </a:r>
            <a:r>
              <a:rPr lang="en-US" altLang="zh-TW" smtClean="0"/>
              <a:t>perception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36" y="2703444"/>
            <a:ext cx="5553327" cy="4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Available tool: Weka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Package manager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528094"/>
            <a:ext cx="4914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</a:p>
          <a:p>
            <a:r>
              <a:rPr lang="en-US" altLang="zh-TW" dirty="0" smtClean="0"/>
              <a:t>Want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economic</a:t>
            </a:r>
            <a:r>
              <a:rPr lang="zh-TW" altLang="en-US" dirty="0" smtClean="0"/>
              <a:t> </a:t>
            </a:r>
            <a:r>
              <a:rPr lang="en-US" altLang="zh-TW" dirty="0" smtClean="0"/>
              <a:t>situation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would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arrival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tourists?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435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6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which attribute which you want to keep and remove the other. Note that the removed attribute will still be in file, this action will only remove attribute from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set description</a:t>
            </a:r>
          </a:p>
          <a:p>
            <a:r>
              <a:rPr lang="en-US" altLang="zh-TW" dirty="0" smtClean="0"/>
              <a:t>Available technique: forecast, classify, cluster, associate</a:t>
            </a:r>
            <a:endParaRPr lang="en-US" altLang="zh-TW" dirty="0"/>
          </a:p>
          <a:p>
            <a:r>
              <a:rPr lang="en-US" altLang="zh-TW" dirty="0" smtClean="0"/>
              <a:t>Available tool: Weka</a:t>
            </a:r>
          </a:p>
          <a:p>
            <a:r>
              <a:rPr lang="en-US" altLang="zh-TW" dirty="0" smtClean="0"/>
              <a:t>Simple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</a:p>
          <a:p>
            <a:r>
              <a:rPr lang="en-US" altLang="zh-TW" dirty="0"/>
              <a:t>How to start (project structure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</a:t>
            </a:r>
            <a:r>
              <a:rPr lang="en-US" altLang="zh-TW" dirty="0" smtClean="0"/>
              <a:t>s</a:t>
            </a:r>
          </a:p>
          <a:p>
            <a:r>
              <a:rPr lang="en-US" altLang="zh-TW" dirty="0" smtClean="0"/>
              <a:t>Materials</a:t>
            </a:r>
          </a:p>
          <a:p>
            <a:r>
              <a:rPr lang="en-US" altLang="zh-TW" dirty="0" smtClean="0"/>
              <a:t>Question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933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52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909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8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appropriate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63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909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0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0"/>
            <a:ext cx="9170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24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2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24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Observing that the arrival # of tourists in Taiwan is 100000 – 1000000</a:t>
            </a:r>
          </a:p>
          <a:p>
            <a:r>
              <a:rPr lang="en-US" dirty="0" smtClean="0"/>
              <a:t>(10^5 - 10^6)</a:t>
            </a:r>
          </a:p>
          <a:p>
            <a:r>
              <a:rPr lang="en-US" dirty="0"/>
              <a:t>Root mean squared error              </a:t>
            </a:r>
            <a:r>
              <a:rPr lang="en-US" dirty="0" smtClean="0"/>
              <a:t>96783.6763</a:t>
            </a:r>
          </a:p>
          <a:p>
            <a:r>
              <a:rPr lang="en-US" dirty="0" smtClean="0"/>
              <a:t>Oh that’s inaccurate</a:t>
            </a:r>
          </a:p>
          <a:p>
            <a:r>
              <a:rPr lang="en-US" dirty="0" smtClean="0"/>
              <a:t>Maybe use more attribute?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1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 description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Date	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arrival </a:t>
            </a:r>
            <a:r>
              <a:rPr lang="en-US" altLang="zh-TW" dirty="0"/>
              <a:t>(person)	Domestic GDP(millions)	Tourism attractions (sum)	CPI (2011 as 100)	Average exchange rate (US dollars)	GNI (millions)	NI (millions)	National park	National scenic area	Government-owned recreational area	Privately-owned recreational area	</a:t>
            </a:r>
            <a:r>
              <a:rPr lang="is-I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5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96" y="0"/>
            <a:ext cx="6638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68" y="0"/>
            <a:ext cx="653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73" y="0"/>
            <a:ext cx="6537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time we use another function named multilayer perception (backward propagation neural network with the layer are set a, 20, 20 &amp; learning rate 0.02)</a:t>
            </a:r>
          </a:p>
          <a:p>
            <a:r>
              <a:rPr lang="en-US" altLang="zh-TW" dirty="0"/>
              <a:t>REMS </a:t>
            </a:r>
            <a:r>
              <a:rPr lang="en-US" altLang="zh-TW" dirty="0" smtClean="0"/>
              <a:t>70287.7568 is better now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43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Decide a topic (Will the arrival # of tourist be affected by the weather?). Why choose this?</a:t>
            </a:r>
          </a:p>
          <a:p>
            <a:r>
              <a:rPr lang="en-US" altLang="zh-TW" dirty="0"/>
              <a:t>Some competition on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www.kaggle.com/competitions</a:t>
            </a:r>
            <a:endParaRPr lang="en-US" altLang="zh-TW" dirty="0" smtClean="0"/>
          </a:p>
          <a:p>
            <a:r>
              <a:rPr lang="en-US" altLang="zh-TW" dirty="0" smtClean="0"/>
              <a:t>Reference to thesis?</a:t>
            </a:r>
          </a:p>
        </p:txBody>
      </p:sp>
    </p:spTree>
    <p:extLst>
      <p:ext uri="{BB962C8B-B14F-4D97-AF65-F5344CB8AC3E}">
        <p14:creationId xmlns:p14="http://schemas.microsoft.com/office/powerpoint/2010/main" val="142439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provided data set </a:t>
            </a:r>
            <a:r>
              <a:rPr lang="en-US" altLang="zh-TW" dirty="0"/>
              <a:t>or prepare </a:t>
            </a:r>
            <a:r>
              <a:rPr lang="en-US" altLang="zh-TW" dirty="0" smtClean="0"/>
              <a:t>your own </a:t>
            </a:r>
            <a:r>
              <a:rPr lang="en-US" altLang="zh-TW" dirty="0"/>
              <a:t>data set. </a:t>
            </a:r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/>
              <a:t>source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736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 tool you like to perform data mining techniques to find interesting information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Describe it briefly.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79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 which algorithm is available </a:t>
            </a:r>
            <a:r>
              <a:rPr lang="en-US" altLang="zh-TW" dirty="0" smtClean="0"/>
              <a:t>for your topic</a:t>
            </a:r>
          </a:p>
          <a:p>
            <a:r>
              <a:rPr lang="en-US" altLang="zh-TW" dirty="0" smtClean="0"/>
              <a:t>Understand how to input the data set properly</a:t>
            </a:r>
            <a:endParaRPr lang="en-US" altLang="zh-TW" dirty="0"/>
          </a:p>
          <a:p>
            <a:r>
              <a:rPr lang="en-US" altLang="zh-TW" dirty="0" smtClean="0"/>
              <a:t>Understand how to tune the parameters</a:t>
            </a:r>
          </a:p>
          <a:p>
            <a:r>
              <a:rPr lang="en-US" altLang="zh-TW" dirty="0" smtClean="0"/>
              <a:t>Evaluation on the result</a:t>
            </a:r>
          </a:p>
          <a:p>
            <a:r>
              <a:rPr lang="en-US" altLang="zh-TW" dirty="0" smtClean="0"/>
              <a:t>Visualization?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834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result from different algorithms? </a:t>
            </a:r>
            <a:endParaRPr lang="en-US" altLang="zh-TW" dirty="0" smtClean="0"/>
          </a:p>
          <a:p>
            <a:r>
              <a:rPr lang="en-US" altLang="zh-TW" dirty="0" smtClean="0"/>
              <a:t>Compare </a:t>
            </a:r>
            <a:r>
              <a:rPr lang="en-US" altLang="zh-TW" dirty="0"/>
              <a:t>the result from different parameter adjustment? </a:t>
            </a:r>
            <a:endParaRPr lang="en-US" altLang="zh-TW" dirty="0" smtClean="0"/>
          </a:p>
          <a:p>
            <a:r>
              <a:rPr lang="en-US" altLang="zh-TW" dirty="0" smtClean="0"/>
              <a:t>Which </a:t>
            </a:r>
            <a:r>
              <a:rPr lang="en-US" altLang="zh-TW" dirty="0"/>
              <a:t>will get the better result?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69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(project structure)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Noted that the points above are just for alternatives, you won’t need to do all of them. Other meaningful issues in the process of data mining but not-mentioned above is encouraged to included in the project.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03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 description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data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www.dgbas.gov.tw/mp.asp?mp=1</a:t>
            </a:r>
            <a:r>
              <a:rPr lang="zh-TW" altLang="en-US" dirty="0" smtClean="0"/>
              <a:t> </a:t>
            </a:r>
            <a:r>
              <a:rPr lang="en-US" altLang="zh-TW" dirty="0" smtClean="0"/>
              <a:t>directorate-general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budget,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accounting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statistics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stat.motc.gov.tw/mocdb/stmain.jsp?sys=100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ministry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transportation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communications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R.O.C.</a:t>
            </a: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admin.taiwan.net.tw/public/public.aspx?no=315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ourism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bureau,</a:t>
            </a:r>
            <a:r>
              <a:rPr lang="zh-TW" altLang="en-US" dirty="0" smtClean="0"/>
              <a:t> </a:t>
            </a:r>
            <a:r>
              <a:rPr lang="en-US" altLang="zh-TW" dirty="0" smtClean="0"/>
              <a:t>M.O.T.C.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6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Other tools or data mining framework</a:t>
            </a:r>
          </a:p>
          <a:p>
            <a:r>
              <a:rPr lang="en-US" altLang="zh-TW" dirty="0" smtClean="0"/>
              <a:t>Orange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orange.biolab.si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3"/>
              </a:rPr>
              <a:t>http://scikit-learn.org/stable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http://www.mathworks.com/products/neural-network/?</a:t>
            </a:r>
            <a:r>
              <a:rPr lang="en-US" altLang="zh-TW" dirty="0" smtClean="0">
                <a:hlinkClick r:id="rId4"/>
              </a:rPr>
              <a:t>s_tid=srchtitle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www.r-project.org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8153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interpret error measures in Weka output? </a:t>
            </a:r>
            <a:r>
              <a:rPr lang="en-US" altLang="zh-TW" dirty="0" smtClean="0"/>
              <a:t>(MSE, REMS, RAE, RRSE)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stats.stackexchange.com/questions/131267/how-to-interpret-error-measures-in-weka-output</a:t>
            </a:r>
            <a:endParaRPr lang="en-US" altLang="zh-TW" dirty="0" smtClean="0"/>
          </a:p>
          <a:p>
            <a:r>
              <a:rPr lang="en-US" altLang="zh-TW" dirty="0"/>
              <a:t>Data mining with WEKA, Part 1: Introduction and regression </a:t>
            </a:r>
            <a:r>
              <a:rPr lang="en-US" altLang="zh-TW" dirty="0">
                <a:hlinkClick r:id="rId3"/>
              </a:rPr>
              <a:t>https://www.ibm.com/developerworks/library/os-weka1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Data mining with WEKA, Part 2: Classification and clustering </a:t>
            </a:r>
            <a:r>
              <a:rPr lang="en-US" altLang="zh-TW" dirty="0">
                <a:hlinkClick r:id="rId4"/>
              </a:rPr>
              <a:t>https://www.ibm.com/developerworks/library/os-weka2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List of tools </a:t>
            </a: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wiki.pentaho.com/display/DATAMINING/Data+Mining+Algorithms+and+Tools+in+Weka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863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要做甚麼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使用資料礦掘技巧找出資料集中隱含資訊</a:t>
            </a:r>
            <a:endParaRPr lang="en-US" altLang="zh-TW" dirty="0" smtClean="0"/>
          </a:p>
          <a:p>
            <a:r>
              <a:rPr lang="zh-TW" altLang="en-US" dirty="0" smtClean="0"/>
              <a:t>資料集欄位</a:t>
            </a:r>
            <a:r>
              <a:rPr lang="zh-TW" altLang="en-US" dirty="0"/>
              <a:t>敘</a:t>
            </a:r>
            <a:r>
              <a:rPr lang="zh-TW" altLang="en-US" dirty="0" smtClean="0"/>
              <a:t>述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Xls</a:t>
            </a:r>
            <a:r>
              <a:rPr lang="zh-TW" altLang="en-US" dirty="0" smtClean="0"/>
              <a:t>那份的</a:t>
            </a:r>
            <a:r>
              <a:rPr lang="en-US" altLang="zh-TW" dirty="0" smtClean="0"/>
              <a:t>data source description</a:t>
            </a:r>
            <a:r>
              <a:rPr lang="zh-TW" altLang="en-US" dirty="0" smtClean="0"/>
              <a:t>工作表</a:t>
            </a:r>
            <a:endParaRPr lang="en-US" altLang="zh-TW" dirty="0" smtClean="0"/>
          </a:p>
          <a:p>
            <a:r>
              <a:rPr lang="en-US" altLang="zh-TW" dirty="0" smtClean="0"/>
              <a:t>Any further question can be mailed at </a:t>
            </a:r>
            <a:r>
              <a:rPr lang="en-US" altLang="zh-TW" dirty="0"/>
              <a:t>Yu-Wei Chang </a:t>
            </a:r>
            <a:r>
              <a:rPr lang="en-US" altLang="zh-TW" dirty="0" smtClean="0">
                <a:hlinkClick r:id="rId2"/>
              </a:rPr>
              <a:t>ernie55ernie@gmail.com</a:t>
            </a:r>
            <a:r>
              <a:rPr lang="en-US" altLang="zh-TW" dirty="0" smtClean="0"/>
              <a:t> or the </a:t>
            </a:r>
            <a:r>
              <a:rPr lang="en-US" altLang="zh-TW" dirty="0"/>
              <a:t>teacher </a:t>
            </a:r>
            <a:r>
              <a:rPr lang="en-US" altLang="zh-TW" dirty="0" smtClean="0">
                <a:hlinkClick r:id="rId3"/>
              </a:rPr>
              <a:t>rayichang@ntu.edu.tw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0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Available technique: forecast, classify, cluster, associate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Arrival </a:t>
            </a:r>
            <a:r>
              <a:rPr lang="en-US" altLang="zh-TW" dirty="0"/>
              <a:t>(person) =     -0.1648 * Domestic GDP(millions) +      0.0196 * CPI (2011 as 100) +      0.17   * GNI (millions) +     -0.1443 * NI (millions)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is-I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23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technique: forecast, classify, cluster, associate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Arrival </a:t>
            </a:r>
            <a:r>
              <a:rPr lang="en-US" dirty="0"/>
              <a:t>(person) =      0.0366 * Month=</a:t>
            </a:r>
            <a:r>
              <a:rPr lang="en-US" dirty="0" err="1"/>
              <a:t>jul,sep,may,jun,feb,aug,oct,apr,mar,nov,dec</a:t>
            </a:r>
            <a:r>
              <a:rPr lang="en-US" dirty="0"/>
              <a:t> +      0.019  * </a:t>
            </a:r>
            <a:r>
              <a:rPr lang="is-IS" altLang="zh-TW" dirty="0" smtClean="0"/>
              <a:t>…</a:t>
            </a:r>
          </a:p>
          <a:p>
            <a:r>
              <a:rPr lang="en-US" dirty="0" smtClean="0"/>
              <a:t>+     </a:t>
            </a:r>
            <a:r>
              <a:rPr lang="en-US" dirty="0"/>
              <a:t>-0.0015 * Date-remapped*</a:t>
            </a:r>
            <a:r>
              <a:rPr lang="en-US" dirty="0" err="1"/>
              <a:t>Lag_Arriaval</a:t>
            </a:r>
            <a:r>
              <a:rPr lang="en-US" dirty="0"/>
              <a:t> (person)-10 +      0.0004 * Date-remapped*</a:t>
            </a:r>
            <a:r>
              <a:rPr lang="en-US" dirty="0" err="1"/>
              <a:t>Lag_Arriaval</a:t>
            </a:r>
            <a:r>
              <a:rPr lang="en-US" dirty="0"/>
              <a:t> (person)-11 +     -0.0098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407444"/>
            <a:ext cx="75184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technique: forecast, classify, cluster, associate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 err="1" smtClean="0"/>
              <a:t>Clustered</a:t>
            </a:r>
            <a:r>
              <a:rPr lang="de-DE" altLang="zh-TW" dirty="0" smtClean="0"/>
              <a:t> </a:t>
            </a:r>
            <a:r>
              <a:rPr lang="de-DE" altLang="zh-TW" dirty="0" err="1" smtClean="0"/>
              <a:t>Instances</a:t>
            </a:r>
            <a:endParaRPr lang="de-DE" altLang="zh-TW" dirty="0" smtClean="0"/>
          </a:p>
          <a:p>
            <a:r>
              <a:rPr lang="de-DE" altLang="zh-TW" dirty="0" smtClean="0"/>
              <a:t>0       </a:t>
            </a:r>
            <a:r>
              <a:rPr lang="de-DE" altLang="zh-TW" dirty="0"/>
              <a:t>99 ( 48</a:t>
            </a:r>
            <a:r>
              <a:rPr lang="de-DE" altLang="zh-TW" dirty="0" smtClean="0"/>
              <a:t>%)</a:t>
            </a:r>
          </a:p>
          <a:p>
            <a:r>
              <a:rPr lang="de-DE" altLang="zh-TW" dirty="0" smtClean="0"/>
              <a:t>1       </a:t>
            </a:r>
            <a:r>
              <a:rPr lang="de-DE" altLang="zh-TW" dirty="0"/>
              <a:t>49 ( 24</a:t>
            </a:r>
            <a:r>
              <a:rPr lang="de-DE" altLang="zh-TW" dirty="0" smtClean="0"/>
              <a:t>%)</a:t>
            </a:r>
          </a:p>
          <a:p>
            <a:r>
              <a:rPr lang="de-DE" altLang="zh-TW" dirty="0" smtClean="0"/>
              <a:t>2       </a:t>
            </a:r>
            <a:r>
              <a:rPr lang="de-DE" altLang="zh-TW" dirty="0"/>
              <a:t>59 ( 29%)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2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Available tool: Weka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Load data as csv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85" y="2142676"/>
            <a:ext cx="4583830" cy="3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Available tool: Weka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converter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64" y="1179443"/>
            <a:ext cx="4535471" cy="5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736</Words>
  <Application>Microsoft Office PowerPoint</Application>
  <PresentationFormat>Widescreen</PresentationFormat>
  <Paragraphs>106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Office Theme</vt:lpstr>
      <vt:lpstr>Data mining homework</vt:lpstr>
      <vt:lpstr>Outline</vt:lpstr>
      <vt:lpstr>Data set description</vt:lpstr>
      <vt:lpstr>Data set description</vt:lpstr>
      <vt:lpstr>Available technique: forecast, classify, cluster, associate</vt:lpstr>
      <vt:lpstr>Available technique: forecast, classify, cluster, associate</vt:lpstr>
      <vt:lpstr>Available technique: forecast, classify, cluster, associate</vt:lpstr>
      <vt:lpstr>Available tool: Weka</vt:lpstr>
      <vt:lpstr>Available tool: Weka</vt:lpstr>
      <vt:lpstr>Available tool: Weka</vt:lpstr>
      <vt:lpstr>Available tool: Weka</vt:lpstr>
      <vt:lpstr>Available tool: Weka</vt:lpstr>
      <vt:lpstr>Available tool: Weka</vt:lpstr>
      <vt:lpstr>Available tool: Weka</vt:lpstr>
      <vt:lpstr>Available tool: Weka</vt:lpstr>
      <vt:lpstr>Simple example</vt:lpstr>
      <vt:lpstr>Simple example</vt:lpstr>
      <vt:lpstr>PowerPoint Presentation</vt:lpstr>
      <vt:lpstr>Simple example</vt:lpstr>
      <vt:lpstr>PowerPoint Presentation</vt:lpstr>
      <vt:lpstr>PowerPoint Presentation</vt:lpstr>
      <vt:lpstr>Simple example</vt:lpstr>
      <vt:lpstr>PowerPoint Presentation</vt:lpstr>
      <vt:lpstr>PowerPoint Presentation</vt:lpstr>
      <vt:lpstr>PowerPoint Presentation</vt:lpstr>
      <vt:lpstr>PowerPoint Presentation</vt:lpstr>
      <vt:lpstr>Simple example</vt:lpstr>
      <vt:lpstr>PowerPoint Presentation</vt:lpstr>
      <vt:lpstr>Simple example</vt:lpstr>
      <vt:lpstr>PowerPoint Presentation</vt:lpstr>
      <vt:lpstr>PowerPoint Presentation</vt:lpstr>
      <vt:lpstr>PowerPoint Presentation</vt:lpstr>
      <vt:lpstr>Simple example</vt:lpstr>
      <vt:lpstr>How to start (project structure)</vt:lpstr>
      <vt:lpstr>How to start (project structure)</vt:lpstr>
      <vt:lpstr>How to start (project structure)</vt:lpstr>
      <vt:lpstr>How to start (project structure)</vt:lpstr>
      <vt:lpstr>How to start (project structure)</vt:lpstr>
      <vt:lpstr>How to start (project structure)</vt:lpstr>
      <vt:lpstr>Other tools</vt:lpstr>
      <vt:lpstr>Materials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sccs</dc:creator>
  <cp:lastModifiedBy>sccs</cp:lastModifiedBy>
  <cp:revision>29</cp:revision>
  <dcterms:created xsi:type="dcterms:W3CDTF">2016-05-30T02:51:19Z</dcterms:created>
  <dcterms:modified xsi:type="dcterms:W3CDTF">2016-05-30T11:56:36Z</dcterms:modified>
</cp:coreProperties>
</file>