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7" r:id="rId4"/>
    <p:sldId id="269" r:id="rId5"/>
    <p:sldId id="268" r:id="rId6"/>
    <p:sldId id="272" r:id="rId7"/>
    <p:sldId id="271" r:id="rId8"/>
    <p:sldId id="273" r:id="rId9"/>
    <p:sldId id="274" r:id="rId10"/>
    <p:sldId id="276" r:id="rId11"/>
    <p:sldId id="275" r:id="rId12"/>
    <p:sldId id="277" r:id="rId13"/>
    <p:sldId id="280" r:id="rId14"/>
    <p:sldId id="28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14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92780-154E-4BD0-AD58-BBF7C9BBD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BE155F-1028-4142-A819-1FFE565B6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DCE1DF-9FA5-4343-A5E1-EB281945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C38E6A-7720-41C8-8B2B-96FD2F41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9597D2-C251-41A2-9E40-7CAC919C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35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56C6FC-1615-4223-ABC9-BB159BE0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F3D3DA-213B-47E7-9F8D-B005D4043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D95466-655D-477B-9CB4-11F2DC89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873110-0C88-4E95-9A7E-026A011A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D992A4-132F-4B3C-A1AF-0070C9C8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0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85A194-6066-486B-A4DD-2BB7C3DED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04C750-7F41-435B-A18B-D723CE74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6A2ED3-D601-4039-A72B-2F7D9337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EA0E70-6EC9-46EF-899F-CF9FF7CA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C41B9D-F376-43BE-8C3C-80E7306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8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card Keynote Template"/>
          <p:cNvSpPr txBox="1">
            <a:spLocks noGrp="1"/>
          </p:cNvSpPr>
          <p:nvPr>
            <p:ph type="body" sz="quarter" idx="21"/>
          </p:nvPr>
        </p:nvSpPr>
        <p:spPr>
          <a:xfrm>
            <a:off x="990600" y="3029744"/>
            <a:ext cx="4331057" cy="53553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200" b="1">
                <a:solidFill>
                  <a:srgbClr val="323232"/>
                </a:solidFill>
              </a:defRPr>
            </a:lvl1pPr>
          </a:lstStyle>
          <a:p>
            <a:r>
              <a:t>Dcard Keynote Template</a:t>
            </a:r>
          </a:p>
        </p:txBody>
      </p:sp>
      <p:sp>
        <p:nvSpPr>
          <p:cNvPr id="14" name="Write your subtitle in this line"/>
          <p:cNvSpPr txBox="1">
            <a:spLocks noGrp="1"/>
          </p:cNvSpPr>
          <p:nvPr>
            <p:ph type="body" sz="quarter" idx="22"/>
          </p:nvPr>
        </p:nvSpPr>
        <p:spPr>
          <a:xfrm>
            <a:off x="990600" y="3569494"/>
            <a:ext cx="2199961" cy="27238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300"/>
            </a:lvl1pPr>
          </a:lstStyle>
          <a:p>
            <a:r>
              <a:t>Write your subtitle in this line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9707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DBC70-FA3F-41A1-97D7-6131DD61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B0219-29BB-4651-B24F-A687F31B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56351B-8FCF-49EA-BC18-8DF83E3F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19EDA5-F2D3-4638-A403-140C7E52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476F6F-5F10-403D-B5CC-E2915FEC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37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346B3-AEEA-434C-87B7-32DD2C31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D415F0-A085-470F-B726-FF07C9122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97F09D-B86B-4996-A1CC-0E5D392C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482FD2-D4BD-4C2E-96CB-F44215A0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053EF-4F4D-4A08-93C0-C6F6C14D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90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59546-694E-40AF-A5D9-41BE58A5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5C988-37C4-44C2-A3B2-DEA713F30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6C44FE-5DD3-49F7-B797-ED4145A92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E85611-BA77-422C-A2C7-A07D152D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1F5F3D-017A-4253-8105-CAB627D8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744A2E-A5CD-4DBD-834A-404244A5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61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25C58-FF27-4DC6-BD98-231775FD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4DC258-9882-4EDE-80F3-34EF86FDE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3BD274-5797-4EF2-8678-75E4D8B60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1D4E03-F278-4A37-878F-2A7A79C4E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B230475-17AF-4520-A8CF-ED754A52C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FB37D41-28B3-48E6-BDAF-E35582DA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94D2AC-6FFC-4FA5-BDAF-D1499767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8BCFE9-E40F-4A17-AE95-2BE64F4A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53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B4313-690B-4107-884E-28D03C82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EBA275-F406-425D-864E-334AC673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81B3A0-F105-4B04-A120-08D138A7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BEBDBD-8484-44C4-8567-42C05681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33A614-3AA1-4877-90E4-5E9E9AEE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ABD95A-CA14-4513-91FC-F99036AB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1037-B5F4-4DA6-8539-8B3A9EC5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1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768DD-F141-497F-8D08-A5E18C48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75362B-C457-4AD8-AEAB-3B0A692ED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3DEFCD-7849-4C8B-8C05-207B5CF1B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1C2859-2C99-4B42-9F5F-0198BA0B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50C081-7014-4E27-96F0-1D5C336E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AA83F3-791A-486E-896E-07F5712B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9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FC3B2-6355-4FD2-B806-3F574EE7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2390F8-F84C-4AA6-8ED3-35189534E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3D4BE9-1EA2-451B-A865-E495A7F3F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5EB32A-C416-47B4-AE4D-6F4B5423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7C8098-21D2-46E7-B9CD-81E57ED5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2B834A-6654-496C-8925-8F4DB265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3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603839-0D83-4F1B-9164-3F195B7E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524F2F-15F6-43FD-A4AF-48E8DE76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C194E1-F2DB-427B-AF5B-4BE784567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DB4F8-F4C2-4C7A-970D-DEA66E683705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4A997C-F324-48DE-AB57-8849519D9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D99F1-38D6-4F20-BCDB-FE6C374EA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4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card Keynote Template"/>
          <p:cNvSpPr txBox="1">
            <a:spLocks noGrp="1"/>
          </p:cNvSpPr>
          <p:nvPr>
            <p:ph type="body" idx="21"/>
          </p:nvPr>
        </p:nvSpPr>
        <p:spPr>
          <a:xfrm>
            <a:off x="758586" y="3188004"/>
            <a:ext cx="3464025" cy="480131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Data Analysis Exercise</a:t>
            </a:r>
          </a:p>
        </p:txBody>
      </p:sp>
      <p:sp>
        <p:nvSpPr>
          <p:cNvPr id="141" name="Write your subtitle in this line"/>
          <p:cNvSpPr txBox="1">
            <a:spLocks noGrp="1"/>
          </p:cNvSpPr>
          <p:nvPr>
            <p:ph type="body" idx="22"/>
          </p:nvPr>
        </p:nvSpPr>
        <p:spPr>
          <a:xfrm>
            <a:off x="838200" y="3691424"/>
            <a:ext cx="1409938" cy="272382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Chen Yi- Ju (Ernie)</a:t>
            </a:r>
            <a:endParaRPr dirty="0"/>
          </a:p>
        </p:txBody>
      </p:sp>
      <p:sp>
        <p:nvSpPr>
          <p:cNvPr id="142" name="Rectangle"/>
          <p:cNvSpPr/>
          <p:nvPr/>
        </p:nvSpPr>
        <p:spPr>
          <a:xfrm>
            <a:off x="635000" y="3066256"/>
            <a:ext cx="101600" cy="762001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5" name="Write your subtitle in this line">
            <a:extLst>
              <a:ext uri="{FF2B5EF4-FFF2-40B4-BE49-F238E27FC236}">
                <a16:creationId xmlns:a16="http://schemas.microsoft.com/office/drawing/2014/main" id="{921D68ED-1A56-4A02-831D-E421F35AD4BB}"/>
              </a:ext>
            </a:extLst>
          </p:cNvPr>
          <p:cNvSpPr txBox="1">
            <a:spLocks/>
          </p:cNvSpPr>
          <p:nvPr/>
        </p:nvSpPr>
        <p:spPr>
          <a:xfrm>
            <a:off x="807317" y="2874072"/>
            <a:ext cx="1120820" cy="3139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/>
              <a:t>2022.07.01</a:t>
            </a:r>
            <a:endParaRPr lang="ja-JP" altLang="en-US" sz="16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87B9C10-C7A5-E47D-035B-00120C330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921088" y="717138"/>
            <a:ext cx="3437736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Metrics and results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2" y="1131474"/>
            <a:ext cx="450492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altLang="zh-TW" sz="1800" dirty="0"/>
              <a:t>Using the original data to evaluate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3B67C79-453C-E34F-6A52-66A46F079435}"/>
              </a:ext>
            </a:extLst>
          </p:cNvPr>
          <p:cNvGrpSpPr/>
          <p:nvPr/>
        </p:nvGrpSpPr>
        <p:grpSpPr>
          <a:xfrm>
            <a:off x="643964" y="1800260"/>
            <a:ext cx="407895" cy="455249"/>
            <a:chOff x="999564" y="2458280"/>
            <a:chExt cx="762001" cy="762001"/>
          </a:xfrm>
        </p:grpSpPr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0E8B9EF8-5157-F996-D86E-9765F39FC653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14" name="Image" descr="Image">
              <a:extLst>
                <a:ext uri="{FF2B5EF4-FFF2-40B4-BE49-F238E27FC236}">
                  <a16:creationId xmlns:a16="http://schemas.microsoft.com/office/drawing/2014/main" id="{4205FAB8-F189-E757-3167-60C838DF0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3CB580-4B89-2FE1-3A38-3D11A2045BFC}"/>
              </a:ext>
            </a:extLst>
          </p:cNvPr>
          <p:cNvSpPr txBox="1"/>
          <p:nvPr/>
        </p:nvSpPr>
        <p:spPr>
          <a:xfrm>
            <a:off x="1072255" y="1843219"/>
            <a:ext cx="613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Below is the classification results using the original labeled data.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EB65775-D272-BB79-2D94-698690F66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36" y="2940861"/>
            <a:ext cx="5168254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405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921088" y="717138"/>
            <a:ext cx="3437736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Metrics and results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2" y="1131474"/>
            <a:ext cx="450492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altLang="zh-TW" sz="1800" dirty="0"/>
              <a:t>The classification on the unlabeled data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3B67C79-453C-E34F-6A52-66A46F079435}"/>
              </a:ext>
            </a:extLst>
          </p:cNvPr>
          <p:cNvGrpSpPr/>
          <p:nvPr/>
        </p:nvGrpSpPr>
        <p:grpSpPr>
          <a:xfrm>
            <a:off x="643964" y="1800260"/>
            <a:ext cx="407895" cy="455249"/>
            <a:chOff x="999564" y="2458280"/>
            <a:chExt cx="762001" cy="762001"/>
          </a:xfrm>
        </p:grpSpPr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0E8B9EF8-5157-F996-D86E-9765F39FC653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14" name="Image" descr="Image">
              <a:extLst>
                <a:ext uri="{FF2B5EF4-FFF2-40B4-BE49-F238E27FC236}">
                  <a16:creationId xmlns:a16="http://schemas.microsoft.com/office/drawing/2014/main" id="{4205FAB8-F189-E757-3167-60C838DF0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3CB580-4B89-2FE1-3A38-3D11A2045BFC}"/>
              </a:ext>
            </a:extLst>
          </p:cNvPr>
          <p:cNvSpPr txBox="1"/>
          <p:nvPr/>
        </p:nvSpPr>
        <p:spPr>
          <a:xfrm>
            <a:off x="1072255" y="1843219"/>
            <a:ext cx="528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Below is the classification results by imposing the rule.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D1ACC95D-830C-82D8-0E0A-151D22866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52" y="2991655"/>
            <a:ext cx="4838095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178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921088" y="717138"/>
            <a:ext cx="4418197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Conclusions and remarks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1" y="1131474"/>
            <a:ext cx="673054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altLang="zh-TW" sz="1800" dirty="0"/>
              <a:t>The conflict between “making rules” and “correct classification”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75136B6B-EF01-2585-7A69-EFADB046CF42}"/>
              </a:ext>
            </a:extLst>
          </p:cNvPr>
          <p:cNvGrpSpPr/>
          <p:nvPr/>
        </p:nvGrpSpPr>
        <p:grpSpPr>
          <a:xfrm>
            <a:off x="643964" y="2151954"/>
            <a:ext cx="407895" cy="455249"/>
            <a:chOff x="999564" y="2458280"/>
            <a:chExt cx="762001" cy="762001"/>
          </a:xfrm>
        </p:grpSpPr>
        <p:sp>
          <p:nvSpPr>
            <p:cNvPr id="31" name="Circle">
              <a:extLst>
                <a:ext uri="{FF2B5EF4-FFF2-40B4-BE49-F238E27FC236}">
                  <a16:creationId xmlns:a16="http://schemas.microsoft.com/office/drawing/2014/main" id="{4EDC8014-6164-F038-C90F-56C903AF69EC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32" name="Image" descr="Image">
              <a:extLst>
                <a:ext uri="{FF2B5EF4-FFF2-40B4-BE49-F238E27FC236}">
                  <a16:creationId xmlns:a16="http://schemas.microsoft.com/office/drawing/2014/main" id="{A1B31AC1-4BD8-A67B-D92D-3C54B25E5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99BAD0E-5E40-01C0-B235-E2EEF977729E}"/>
              </a:ext>
            </a:extLst>
          </p:cNvPr>
          <p:cNvSpPr txBox="1"/>
          <p:nvPr/>
        </p:nvSpPr>
        <p:spPr>
          <a:xfrm>
            <a:off x="1072255" y="2194913"/>
            <a:ext cx="594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results of using the proposed rules were not satisfactory. 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E865D8B-E5CE-5838-EE4C-B91DD5AD681B}"/>
              </a:ext>
            </a:extLst>
          </p:cNvPr>
          <p:cNvGrpSpPr/>
          <p:nvPr/>
        </p:nvGrpSpPr>
        <p:grpSpPr>
          <a:xfrm>
            <a:off x="643964" y="2767074"/>
            <a:ext cx="407895" cy="455249"/>
            <a:chOff x="999564" y="2458280"/>
            <a:chExt cx="762001" cy="762001"/>
          </a:xfrm>
        </p:grpSpPr>
        <p:sp>
          <p:nvSpPr>
            <p:cNvPr id="35" name="Circle">
              <a:extLst>
                <a:ext uri="{FF2B5EF4-FFF2-40B4-BE49-F238E27FC236}">
                  <a16:creationId xmlns:a16="http://schemas.microsoft.com/office/drawing/2014/main" id="{D6FB586C-4DE0-9F88-0D06-755162BFAEC0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C5FDA1F8-E031-F5A1-5D8B-E7990692D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862A1FE-F1AF-8316-E760-05859CFD1E38}"/>
              </a:ext>
            </a:extLst>
          </p:cNvPr>
          <p:cNvSpPr txBox="1"/>
          <p:nvPr/>
        </p:nvSpPr>
        <p:spPr>
          <a:xfrm>
            <a:off x="1072255" y="2810033"/>
            <a:ext cx="343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problem of “imbalanced data”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AF29B27B-29C6-0F25-F45E-3A3BFC6ABA55}"/>
              </a:ext>
            </a:extLst>
          </p:cNvPr>
          <p:cNvGrpSpPr/>
          <p:nvPr/>
        </p:nvGrpSpPr>
        <p:grpSpPr>
          <a:xfrm>
            <a:off x="643964" y="3382194"/>
            <a:ext cx="407895" cy="455249"/>
            <a:chOff x="999564" y="2458280"/>
            <a:chExt cx="762001" cy="762001"/>
          </a:xfrm>
        </p:grpSpPr>
        <p:sp>
          <p:nvSpPr>
            <p:cNvPr id="39" name="Circle">
              <a:extLst>
                <a:ext uri="{FF2B5EF4-FFF2-40B4-BE49-F238E27FC236}">
                  <a16:creationId xmlns:a16="http://schemas.microsoft.com/office/drawing/2014/main" id="{FFAB6DA1-77E4-968C-5FBB-20682DFA6E1E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40" name="Image" descr="Image">
              <a:extLst>
                <a:ext uri="{FF2B5EF4-FFF2-40B4-BE49-F238E27FC236}">
                  <a16:creationId xmlns:a16="http://schemas.microsoft.com/office/drawing/2014/main" id="{A4C41BC0-744A-C076-57A5-7A2FF0D63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0F2FD22-EA15-65D0-3B25-5A76E9845EAC}"/>
              </a:ext>
            </a:extLst>
          </p:cNvPr>
          <p:cNvSpPr txBox="1"/>
          <p:nvPr/>
        </p:nvSpPr>
        <p:spPr>
          <a:xfrm>
            <a:off x="1072255" y="3425153"/>
            <a:ext cx="1052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Relatively complex models(logistic/trees/k-nearest) imposed were able to produce better classification results 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FEBE3ABD-DCE8-F666-31F1-BA380E0735B5}"/>
              </a:ext>
            </a:extLst>
          </p:cNvPr>
          <p:cNvGrpSpPr/>
          <p:nvPr/>
        </p:nvGrpSpPr>
        <p:grpSpPr>
          <a:xfrm>
            <a:off x="643964" y="4083231"/>
            <a:ext cx="407895" cy="455249"/>
            <a:chOff x="999564" y="2458280"/>
            <a:chExt cx="762001" cy="762001"/>
          </a:xfrm>
        </p:grpSpPr>
        <p:sp>
          <p:nvSpPr>
            <p:cNvPr id="43" name="Circle">
              <a:extLst>
                <a:ext uri="{FF2B5EF4-FFF2-40B4-BE49-F238E27FC236}">
                  <a16:creationId xmlns:a16="http://schemas.microsoft.com/office/drawing/2014/main" id="{62E27DBF-7A42-5575-AC61-FDBC76F7E0AE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44" name="Image" descr="Image">
              <a:extLst>
                <a:ext uri="{FF2B5EF4-FFF2-40B4-BE49-F238E27FC236}">
                  <a16:creationId xmlns:a16="http://schemas.microsoft.com/office/drawing/2014/main" id="{820B22D5-3D9C-63DF-086F-D168D89D2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40749B9-CCD4-4EFD-DEF2-F6D14C5BFB0F}"/>
              </a:ext>
            </a:extLst>
          </p:cNvPr>
          <p:cNvSpPr txBox="1"/>
          <p:nvPr/>
        </p:nvSpPr>
        <p:spPr>
          <a:xfrm>
            <a:off x="1072255" y="4126190"/>
            <a:ext cx="743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However, they could not impose “rules” to execute that makes business sense</a:t>
            </a: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0B24DEE-1A1F-B85A-9586-EB7827273281}"/>
              </a:ext>
            </a:extLst>
          </p:cNvPr>
          <p:cNvGrpSpPr/>
          <p:nvPr/>
        </p:nvGrpSpPr>
        <p:grpSpPr>
          <a:xfrm>
            <a:off x="643964" y="4698351"/>
            <a:ext cx="407895" cy="455249"/>
            <a:chOff x="999564" y="2458280"/>
            <a:chExt cx="762001" cy="762001"/>
          </a:xfrm>
        </p:grpSpPr>
        <p:sp>
          <p:nvSpPr>
            <p:cNvPr id="47" name="Circle">
              <a:extLst>
                <a:ext uri="{FF2B5EF4-FFF2-40B4-BE49-F238E27FC236}">
                  <a16:creationId xmlns:a16="http://schemas.microsoft.com/office/drawing/2014/main" id="{7A9805DE-B116-066B-AB56-7E5EF5AF0A6F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48" name="Image" descr="Image">
              <a:extLst>
                <a:ext uri="{FF2B5EF4-FFF2-40B4-BE49-F238E27FC236}">
                  <a16:creationId xmlns:a16="http://schemas.microsoft.com/office/drawing/2014/main" id="{48C9408E-577E-CE72-90FD-73B265F4D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283B736-3DCF-50A5-46BA-1AA65A67F0EB}"/>
              </a:ext>
            </a:extLst>
          </p:cNvPr>
          <p:cNvSpPr txBox="1"/>
          <p:nvPr/>
        </p:nvSpPr>
        <p:spPr>
          <a:xfrm>
            <a:off x="1072255" y="4741310"/>
            <a:ext cx="535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Choosing “interpretability” over “precision” in this case</a:t>
            </a:r>
          </a:p>
        </p:txBody>
      </p:sp>
    </p:spTree>
    <p:extLst>
      <p:ext uri="{BB962C8B-B14F-4D97-AF65-F5344CB8AC3E}">
        <p14:creationId xmlns:p14="http://schemas.microsoft.com/office/powerpoint/2010/main" val="306856272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921088" y="717138"/>
            <a:ext cx="4418197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Conclusions and remarks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1" y="1131474"/>
            <a:ext cx="673054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altLang="zh-TW" sz="1800" dirty="0"/>
              <a:t>Additional suggestions &amp; personal thoughts 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75136B6B-EF01-2585-7A69-EFADB046CF42}"/>
              </a:ext>
            </a:extLst>
          </p:cNvPr>
          <p:cNvGrpSpPr/>
          <p:nvPr/>
        </p:nvGrpSpPr>
        <p:grpSpPr>
          <a:xfrm>
            <a:off x="643964" y="2151954"/>
            <a:ext cx="407895" cy="455249"/>
            <a:chOff x="999564" y="2458280"/>
            <a:chExt cx="762001" cy="762001"/>
          </a:xfrm>
        </p:grpSpPr>
        <p:sp>
          <p:nvSpPr>
            <p:cNvPr id="31" name="Circle">
              <a:extLst>
                <a:ext uri="{FF2B5EF4-FFF2-40B4-BE49-F238E27FC236}">
                  <a16:creationId xmlns:a16="http://schemas.microsoft.com/office/drawing/2014/main" id="{4EDC8014-6164-F038-C90F-56C903AF69EC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32" name="Image" descr="Image">
              <a:extLst>
                <a:ext uri="{FF2B5EF4-FFF2-40B4-BE49-F238E27FC236}">
                  <a16:creationId xmlns:a16="http://schemas.microsoft.com/office/drawing/2014/main" id="{A1B31AC1-4BD8-A67B-D92D-3C54B25E5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99BAD0E-5E40-01C0-B235-E2EEF977729E}"/>
              </a:ext>
            </a:extLst>
          </p:cNvPr>
          <p:cNvSpPr txBox="1"/>
          <p:nvPr/>
        </p:nvSpPr>
        <p:spPr>
          <a:xfrm>
            <a:off x="1072255" y="2194913"/>
            <a:ext cx="886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email domains whitelists could be provided to weed out domains that fall prey to easy abuse</a:t>
            </a:r>
            <a:endParaRPr lang="zh-TW" altLang="zh-TW" dirty="0">
              <a:effectLst/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E865D8B-E5CE-5838-EE4C-B91DD5AD681B}"/>
              </a:ext>
            </a:extLst>
          </p:cNvPr>
          <p:cNvGrpSpPr/>
          <p:nvPr/>
        </p:nvGrpSpPr>
        <p:grpSpPr>
          <a:xfrm>
            <a:off x="643964" y="2767074"/>
            <a:ext cx="407895" cy="455249"/>
            <a:chOff x="999564" y="2458280"/>
            <a:chExt cx="762001" cy="762001"/>
          </a:xfrm>
        </p:grpSpPr>
        <p:sp>
          <p:nvSpPr>
            <p:cNvPr id="35" name="Circle">
              <a:extLst>
                <a:ext uri="{FF2B5EF4-FFF2-40B4-BE49-F238E27FC236}">
                  <a16:creationId xmlns:a16="http://schemas.microsoft.com/office/drawing/2014/main" id="{D6FB586C-4DE0-9F88-0D06-755162BFAEC0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C5FDA1F8-E031-F5A1-5D8B-E7990692D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862A1FE-F1AF-8316-E760-05859CFD1E38}"/>
              </a:ext>
            </a:extLst>
          </p:cNvPr>
          <p:cNvSpPr txBox="1"/>
          <p:nvPr/>
        </p:nvSpPr>
        <p:spPr>
          <a:xfrm>
            <a:off x="1072255" y="2810033"/>
            <a:ext cx="517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Needs more data and research to create the whitelist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AF29B27B-29C6-0F25-F45E-3A3BFC6ABA55}"/>
              </a:ext>
            </a:extLst>
          </p:cNvPr>
          <p:cNvGrpSpPr/>
          <p:nvPr/>
        </p:nvGrpSpPr>
        <p:grpSpPr>
          <a:xfrm>
            <a:off x="643964" y="3382194"/>
            <a:ext cx="407895" cy="455249"/>
            <a:chOff x="999564" y="2458280"/>
            <a:chExt cx="762001" cy="762001"/>
          </a:xfrm>
        </p:grpSpPr>
        <p:sp>
          <p:nvSpPr>
            <p:cNvPr id="39" name="Circle">
              <a:extLst>
                <a:ext uri="{FF2B5EF4-FFF2-40B4-BE49-F238E27FC236}">
                  <a16:creationId xmlns:a16="http://schemas.microsoft.com/office/drawing/2014/main" id="{FFAB6DA1-77E4-968C-5FBB-20682DFA6E1E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40" name="Image" descr="Image">
              <a:extLst>
                <a:ext uri="{FF2B5EF4-FFF2-40B4-BE49-F238E27FC236}">
                  <a16:creationId xmlns:a16="http://schemas.microsoft.com/office/drawing/2014/main" id="{A4C41BC0-744A-C076-57A5-7A2FF0D63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0F2FD22-EA15-65D0-3B25-5A76E9845EAC}"/>
              </a:ext>
            </a:extLst>
          </p:cNvPr>
          <p:cNvSpPr txBox="1"/>
          <p:nvPr/>
        </p:nvSpPr>
        <p:spPr>
          <a:xfrm>
            <a:off x="1072255" y="3425153"/>
            <a:ext cx="905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There could be potential security risks in the blue market and particular versions of OS systems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FEBE3ABD-DCE8-F666-31F1-BA380E0735B5}"/>
              </a:ext>
            </a:extLst>
          </p:cNvPr>
          <p:cNvGrpSpPr/>
          <p:nvPr/>
        </p:nvGrpSpPr>
        <p:grpSpPr>
          <a:xfrm>
            <a:off x="643964" y="4083231"/>
            <a:ext cx="407895" cy="455249"/>
            <a:chOff x="999564" y="2458280"/>
            <a:chExt cx="762001" cy="762001"/>
          </a:xfrm>
        </p:grpSpPr>
        <p:sp>
          <p:nvSpPr>
            <p:cNvPr id="43" name="Circle">
              <a:extLst>
                <a:ext uri="{FF2B5EF4-FFF2-40B4-BE49-F238E27FC236}">
                  <a16:creationId xmlns:a16="http://schemas.microsoft.com/office/drawing/2014/main" id="{62E27DBF-7A42-5575-AC61-FDBC76F7E0AE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44" name="Image" descr="Image">
              <a:extLst>
                <a:ext uri="{FF2B5EF4-FFF2-40B4-BE49-F238E27FC236}">
                  <a16:creationId xmlns:a16="http://schemas.microsoft.com/office/drawing/2014/main" id="{820B22D5-3D9C-63DF-086F-D168D89D2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40749B9-CCD4-4EFD-DEF2-F6D14C5BFB0F}"/>
              </a:ext>
            </a:extLst>
          </p:cNvPr>
          <p:cNvSpPr txBox="1"/>
          <p:nvPr/>
        </p:nvSpPr>
        <p:spPr>
          <a:xfrm>
            <a:off x="1072255" y="4126190"/>
            <a:ext cx="17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“Analytics is art”</a:t>
            </a: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0B24DEE-1A1F-B85A-9586-EB7827273281}"/>
              </a:ext>
            </a:extLst>
          </p:cNvPr>
          <p:cNvGrpSpPr/>
          <p:nvPr/>
        </p:nvGrpSpPr>
        <p:grpSpPr>
          <a:xfrm>
            <a:off x="643964" y="4698351"/>
            <a:ext cx="407895" cy="455249"/>
            <a:chOff x="999564" y="2458280"/>
            <a:chExt cx="762001" cy="762001"/>
          </a:xfrm>
        </p:grpSpPr>
        <p:sp>
          <p:nvSpPr>
            <p:cNvPr id="47" name="Circle">
              <a:extLst>
                <a:ext uri="{FF2B5EF4-FFF2-40B4-BE49-F238E27FC236}">
                  <a16:creationId xmlns:a16="http://schemas.microsoft.com/office/drawing/2014/main" id="{7A9805DE-B116-066B-AB56-7E5EF5AF0A6F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48" name="Image" descr="Image">
              <a:extLst>
                <a:ext uri="{FF2B5EF4-FFF2-40B4-BE49-F238E27FC236}">
                  <a16:creationId xmlns:a16="http://schemas.microsoft.com/office/drawing/2014/main" id="{48C9408E-577E-CE72-90FD-73B265F4D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283B736-3DCF-50A5-46BA-1AA65A67F0EB}"/>
              </a:ext>
            </a:extLst>
          </p:cNvPr>
          <p:cNvSpPr txBox="1"/>
          <p:nvPr/>
        </p:nvSpPr>
        <p:spPr>
          <a:xfrm>
            <a:off x="1072255" y="4741310"/>
            <a:ext cx="658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Focus on solving “the actual question” over using particular methods</a:t>
            </a:r>
          </a:p>
        </p:txBody>
      </p:sp>
    </p:spTree>
    <p:extLst>
      <p:ext uri="{BB962C8B-B14F-4D97-AF65-F5344CB8AC3E}">
        <p14:creationId xmlns:p14="http://schemas.microsoft.com/office/powerpoint/2010/main" val="85859106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10000" t="10000" r="-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2" y="1131474"/>
            <a:ext cx="450492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alpha val="60000"/>
                </a:srgbClr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37" name="Lorem ipsum dolor sit amet, consectetur adipiscing elit.">
            <a:extLst>
              <a:ext uri="{FF2B5EF4-FFF2-40B4-BE49-F238E27FC236}">
                <a16:creationId xmlns:a16="http://schemas.microsoft.com/office/drawing/2014/main" id="{E6A5E180-E216-D89F-C377-E855210D0628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4444897" y="3161234"/>
            <a:ext cx="2083006" cy="535531"/>
          </a:xfrm>
          <a:prstGeom prst="rect">
            <a:avLst/>
          </a:prstGeom>
        </p:spPr>
        <p:txBody>
          <a:bodyPr/>
          <a:lstStyle/>
          <a:p>
            <a:r>
              <a:rPr lang="en-US" altLang="ja-JP" sz="3200" dirty="0"/>
              <a:t>Thank you!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956565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788795" y="804462"/>
            <a:ext cx="3096617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Table of contents</a:t>
            </a:r>
            <a:endParaRPr lang="en-US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EE8A9E5-618C-13BB-70C1-739A4C394183}"/>
              </a:ext>
            </a:extLst>
          </p:cNvPr>
          <p:cNvGrpSpPr/>
          <p:nvPr/>
        </p:nvGrpSpPr>
        <p:grpSpPr>
          <a:xfrm>
            <a:off x="669364" y="1739966"/>
            <a:ext cx="2124297" cy="762001"/>
            <a:chOff x="675341" y="1882875"/>
            <a:chExt cx="2124297" cy="762001"/>
          </a:xfrm>
        </p:grpSpPr>
        <p:sp>
          <p:nvSpPr>
            <p:cNvPr id="8" name="Feature title 2">
              <a:extLst>
                <a:ext uri="{FF2B5EF4-FFF2-40B4-BE49-F238E27FC236}">
                  <a16:creationId xmlns:a16="http://schemas.microsoft.com/office/drawing/2014/main" id="{0233BE1C-25E3-40C1-8DDC-2BBD26149B3B}"/>
                </a:ext>
              </a:extLst>
            </p:cNvPr>
            <p:cNvSpPr txBox="1"/>
            <p:nvPr/>
          </p:nvSpPr>
          <p:spPr>
            <a:xfrm>
              <a:off x="1627842" y="2095695"/>
              <a:ext cx="1171796" cy="3744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anchor="ctr">
              <a:spAutoFit/>
            </a:bodyPr>
            <a:lstStyle>
              <a:lvl1pPr algn="l">
                <a:defRPr sz="4200">
                  <a:solidFill>
                    <a:srgbClr val="32323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altLang="zh-TW" sz="2100" dirty="0"/>
                <a:t>Overview</a:t>
              </a:r>
              <a:endParaRPr lang="en-US" altLang="ja-JP" sz="2100" dirty="0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083D84-4FFB-7809-3038-3930AB1B9EA7}"/>
                </a:ext>
              </a:extLst>
            </p:cNvPr>
            <p:cNvGrpSpPr/>
            <p:nvPr/>
          </p:nvGrpSpPr>
          <p:grpSpPr>
            <a:xfrm>
              <a:off x="675341" y="1882875"/>
              <a:ext cx="762001" cy="762001"/>
              <a:chOff x="675341" y="1882875"/>
              <a:chExt cx="762001" cy="762001"/>
            </a:xfrm>
          </p:grpSpPr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8F08E345-B19C-4E7E-844E-8F13675D4206}"/>
                  </a:ext>
                </a:extLst>
              </p:cNvPr>
              <p:cNvSpPr/>
              <p:nvPr/>
            </p:nvSpPr>
            <p:spPr>
              <a:xfrm>
                <a:off x="675341" y="1882875"/>
                <a:ext cx="762001" cy="762001"/>
              </a:xfrm>
              <a:prstGeom prst="ellipse">
                <a:avLst/>
              </a:prstGeom>
              <a:solidFill>
                <a:srgbClr val="F4D07E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200"/>
                </a:pPr>
                <a:endParaRPr sz="1600"/>
              </a:p>
            </p:txBody>
          </p:sp>
          <p:pic>
            <p:nvPicPr>
              <p:cNvPr id="10" name="Image" descr="Image">
                <a:extLst>
                  <a:ext uri="{FF2B5EF4-FFF2-40B4-BE49-F238E27FC236}">
                    <a16:creationId xmlns:a16="http://schemas.microsoft.com/office/drawing/2014/main" id="{0F3FDACB-0A5E-40F8-8DD1-5111D8772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5841" y="2130261"/>
                <a:ext cx="381001" cy="30533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C9B37591-23E8-ED14-D650-12AC6180D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grpSp>
        <p:nvGrpSpPr>
          <p:cNvPr id="22" name="群組 21">
            <a:extLst>
              <a:ext uri="{FF2B5EF4-FFF2-40B4-BE49-F238E27FC236}">
                <a16:creationId xmlns:a16="http://schemas.microsoft.com/office/drawing/2014/main" id="{0544F115-D34C-9886-9BA0-75A29BF0EA0A}"/>
              </a:ext>
            </a:extLst>
          </p:cNvPr>
          <p:cNvGrpSpPr/>
          <p:nvPr/>
        </p:nvGrpSpPr>
        <p:grpSpPr>
          <a:xfrm>
            <a:off x="643964" y="2639111"/>
            <a:ext cx="3126173" cy="762001"/>
            <a:chOff x="675341" y="1882875"/>
            <a:chExt cx="3126173" cy="762001"/>
          </a:xfrm>
        </p:grpSpPr>
        <p:sp>
          <p:nvSpPr>
            <p:cNvPr id="23" name="Feature title 2">
              <a:extLst>
                <a:ext uri="{FF2B5EF4-FFF2-40B4-BE49-F238E27FC236}">
                  <a16:creationId xmlns:a16="http://schemas.microsoft.com/office/drawing/2014/main" id="{355A8354-4844-F977-2FD0-27EAC8C3B0A6}"/>
                </a:ext>
              </a:extLst>
            </p:cNvPr>
            <p:cNvSpPr txBox="1"/>
            <p:nvPr/>
          </p:nvSpPr>
          <p:spPr>
            <a:xfrm>
              <a:off x="1627842" y="2095695"/>
              <a:ext cx="2173672" cy="3744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anchor="ctr">
              <a:spAutoFit/>
            </a:bodyPr>
            <a:lstStyle>
              <a:lvl1pPr algn="l">
                <a:defRPr sz="4200">
                  <a:solidFill>
                    <a:srgbClr val="32323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altLang="zh-TW" sz="2100" dirty="0"/>
                <a:t>Pattern Discovery</a:t>
              </a:r>
              <a:endParaRPr lang="en-US" altLang="ja-JP" sz="2100" dirty="0"/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C66F8DF1-8830-2106-95ED-249D3C09DBAB}"/>
                </a:ext>
              </a:extLst>
            </p:cNvPr>
            <p:cNvGrpSpPr/>
            <p:nvPr/>
          </p:nvGrpSpPr>
          <p:grpSpPr>
            <a:xfrm>
              <a:off x="675341" y="1882875"/>
              <a:ext cx="762001" cy="762001"/>
              <a:chOff x="675341" y="1882875"/>
              <a:chExt cx="762001" cy="762001"/>
            </a:xfrm>
          </p:grpSpPr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40D7219B-25EB-9B41-FE6F-FB05713EE98E}"/>
                  </a:ext>
                </a:extLst>
              </p:cNvPr>
              <p:cNvSpPr/>
              <p:nvPr/>
            </p:nvSpPr>
            <p:spPr>
              <a:xfrm>
                <a:off x="675341" y="1882875"/>
                <a:ext cx="762001" cy="762001"/>
              </a:xfrm>
              <a:prstGeom prst="ellipse">
                <a:avLst/>
              </a:prstGeom>
              <a:solidFill>
                <a:srgbClr val="F4D07E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200"/>
                </a:pPr>
                <a:endParaRPr sz="1600"/>
              </a:p>
            </p:txBody>
          </p:sp>
          <p:pic>
            <p:nvPicPr>
              <p:cNvPr id="26" name="Image" descr="Image">
                <a:extLst>
                  <a:ext uri="{FF2B5EF4-FFF2-40B4-BE49-F238E27FC236}">
                    <a16:creationId xmlns:a16="http://schemas.microsoft.com/office/drawing/2014/main" id="{33378AE1-72B9-D89B-C95E-D229014C92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5841" y="2130261"/>
                <a:ext cx="381001" cy="30533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2F45E41-DBD4-B6B5-B519-99787FEB31DA}"/>
              </a:ext>
            </a:extLst>
          </p:cNvPr>
          <p:cNvGrpSpPr/>
          <p:nvPr/>
        </p:nvGrpSpPr>
        <p:grpSpPr>
          <a:xfrm>
            <a:off x="669364" y="3594033"/>
            <a:ext cx="2779924" cy="762001"/>
            <a:chOff x="675341" y="1882875"/>
            <a:chExt cx="2779924" cy="762001"/>
          </a:xfrm>
        </p:grpSpPr>
        <p:sp>
          <p:nvSpPr>
            <p:cNvPr id="28" name="Feature title 2">
              <a:extLst>
                <a:ext uri="{FF2B5EF4-FFF2-40B4-BE49-F238E27FC236}">
                  <a16:creationId xmlns:a16="http://schemas.microsoft.com/office/drawing/2014/main" id="{A4325D82-0A4F-D210-6D5E-C7C05D0E7558}"/>
                </a:ext>
              </a:extLst>
            </p:cNvPr>
            <p:cNvSpPr txBox="1"/>
            <p:nvPr/>
          </p:nvSpPr>
          <p:spPr>
            <a:xfrm>
              <a:off x="1627842" y="2095695"/>
              <a:ext cx="1827423" cy="3744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anchor="ctr">
              <a:spAutoFit/>
            </a:bodyPr>
            <a:lstStyle>
              <a:lvl1pPr algn="l">
                <a:defRPr sz="4200">
                  <a:solidFill>
                    <a:srgbClr val="32323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sz="2100" dirty="0"/>
                <a:t>Proposed Rule</a:t>
              </a:r>
              <a:endParaRPr sz="2100" dirty="0"/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840E9583-1EC9-2C1E-B4AF-07D57B2AF25F}"/>
                </a:ext>
              </a:extLst>
            </p:cNvPr>
            <p:cNvGrpSpPr/>
            <p:nvPr/>
          </p:nvGrpSpPr>
          <p:grpSpPr>
            <a:xfrm>
              <a:off x="675341" y="1882875"/>
              <a:ext cx="762001" cy="762001"/>
              <a:chOff x="675341" y="1882875"/>
              <a:chExt cx="762001" cy="762001"/>
            </a:xfrm>
          </p:grpSpPr>
          <p:sp>
            <p:nvSpPr>
              <p:cNvPr id="30" name="Circle">
                <a:extLst>
                  <a:ext uri="{FF2B5EF4-FFF2-40B4-BE49-F238E27FC236}">
                    <a16:creationId xmlns:a16="http://schemas.microsoft.com/office/drawing/2014/main" id="{DEFC82D0-3626-E6F2-AC9D-05AB1B5E521F}"/>
                  </a:ext>
                </a:extLst>
              </p:cNvPr>
              <p:cNvSpPr/>
              <p:nvPr/>
            </p:nvSpPr>
            <p:spPr>
              <a:xfrm>
                <a:off x="675341" y="1882875"/>
                <a:ext cx="762001" cy="762001"/>
              </a:xfrm>
              <a:prstGeom prst="ellipse">
                <a:avLst/>
              </a:prstGeom>
              <a:solidFill>
                <a:srgbClr val="F4D07E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200"/>
                </a:pPr>
                <a:endParaRPr sz="1600"/>
              </a:p>
            </p:txBody>
          </p:sp>
          <p:pic>
            <p:nvPicPr>
              <p:cNvPr id="31" name="Image" descr="Image">
                <a:extLst>
                  <a:ext uri="{FF2B5EF4-FFF2-40B4-BE49-F238E27FC236}">
                    <a16:creationId xmlns:a16="http://schemas.microsoft.com/office/drawing/2014/main" id="{04FCB53A-218F-9A54-DE7E-F5A90083F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5841" y="2130261"/>
                <a:ext cx="381001" cy="30533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D1746DF-D290-5B6C-9E02-9320028645B3}"/>
              </a:ext>
            </a:extLst>
          </p:cNvPr>
          <p:cNvGrpSpPr/>
          <p:nvPr/>
        </p:nvGrpSpPr>
        <p:grpSpPr>
          <a:xfrm>
            <a:off x="643964" y="5556109"/>
            <a:ext cx="4035076" cy="762001"/>
            <a:chOff x="675341" y="1882875"/>
            <a:chExt cx="4035076" cy="762001"/>
          </a:xfrm>
        </p:grpSpPr>
        <p:sp>
          <p:nvSpPr>
            <p:cNvPr id="33" name="Feature title 2">
              <a:extLst>
                <a:ext uri="{FF2B5EF4-FFF2-40B4-BE49-F238E27FC236}">
                  <a16:creationId xmlns:a16="http://schemas.microsoft.com/office/drawing/2014/main" id="{C9BE8A27-8493-C366-D003-FFB2A65FE297}"/>
                </a:ext>
              </a:extLst>
            </p:cNvPr>
            <p:cNvSpPr txBox="1"/>
            <p:nvPr/>
          </p:nvSpPr>
          <p:spPr>
            <a:xfrm>
              <a:off x="1627842" y="2095695"/>
              <a:ext cx="3082575" cy="3744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anchor="ctr">
              <a:spAutoFit/>
            </a:bodyPr>
            <a:lstStyle>
              <a:lvl1pPr algn="l">
                <a:defRPr sz="4200">
                  <a:solidFill>
                    <a:srgbClr val="32323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sz="2100" dirty="0"/>
                <a:t>Conclusions and remarks</a:t>
              </a:r>
              <a:endParaRPr sz="2100" dirty="0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88BE1F1A-B782-3F0A-2A53-9256697E3593}"/>
                </a:ext>
              </a:extLst>
            </p:cNvPr>
            <p:cNvGrpSpPr/>
            <p:nvPr/>
          </p:nvGrpSpPr>
          <p:grpSpPr>
            <a:xfrm>
              <a:off x="675341" y="1882875"/>
              <a:ext cx="762001" cy="762001"/>
              <a:chOff x="675341" y="1882875"/>
              <a:chExt cx="762001" cy="762001"/>
            </a:xfrm>
          </p:grpSpPr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D6AB96A0-AF66-081E-EF30-EE10073DA8EB}"/>
                  </a:ext>
                </a:extLst>
              </p:cNvPr>
              <p:cNvSpPr/>
              <p:nvPr/>
            </p:nvSpPr>
            <p:spPr>
              <a:xfrm>
                <a:off x="675341" y="1882875"/>
                <a:ext cx="762001" cy="762001"/>
              </a:xfrm>
              <a:prstGeom prst="ellipse">
                <a:avLst/>
              </a:prstGeom>
              <a:solidFill>
                <a:srgbClr val="F4D07E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200"/>
                </a:pPr>
                <a:endParaRPr sz="1600"/>
              </a:p>
            </p:txBody>
          </p:sp>
          <p:pic>
            <p:nvPicPr>
              <p:cNvPr id="36" name="Image" descr="Image">
                <a:extLst>
                  <a:ext uri="{FF2B5EF4-FFF2-40B4-BE49-F238E27FC236}">
                    <a16:creationId xmlns:a16="http://schemas.microsoft.com/office/drawing/2014/main" id="{80D27EDF-25C9-B084-9916-6C6D6B11D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5841" y="2130261"/>
                <a:ext cx="381001" cy="30533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625838BA-F9AD-7DD7-BD84-27CF087AE7A5}"/>
              </a:ext>
            </a:extLst>
          </p:cNvPr>
          <p:cNvGrpSpPr/>
          <p:nvPr/>
        </p:nvGrpSpPr>
        <p:grpSpPr>
          <a:xfrm>
            <a:off x="642667" y="4548955"/>
            <a:ext cx="3286225" cy="762001"/>
            <a:chOff x="675341" y="1882875"/>
            <a:chExt cx="3260825" cy="762001"/>
          </a:xfrm>
        </p:grpSpPr>
        <p:sp>
          <p:nvSpPr>
            <p:cNvPr id="38" name="Feature title 2">
              <a:extLst>
                <a:ext uri="{FF2B5EF4-FFF2-40B4-BE49-F238E27FC236}">
                  <a16:creationId xmlns:a16="http://schemas.microsoft.com/office/drawing/2014/main" id="{776FA991-5D9A-7E73-B202-A96DB2B60D5A}"/>
                </a:ext>
              </a:extLst>
            </p:cNvPr>
            <p:cNvSpPr txBox="1"/>
            <p:nvPr/>
          </p:nvSpPr>
          <p:spPr>
            <a:xfrm>
              <a:off x="1627842" y="2095695"/>
              <a:ext cx="2308324" cy="3744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anchor="ctr">
              <a:spAutoFit/>
            </a:bodyPr>
            <a:lstStyle>
              <a:lvl1pPr algn="l">
                <a:defRPr sz="4200">
                  <a:solidFill>
                    <a:srgbClr val="32323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sz="2100" dirty="0"/>
                <a:t>Metrics and results</a:t>
              </a:r>
              <a:endParaRPr sz="2100" dirty="0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3E5ACC3D-8D95-9C8B-B2DE-73D1215674FA}"/>
                </a:ext>
              </a:extLst>
            </p:cNvPr>
            <p:cNvGrpSpPr/>
            <p:nvPr/>
          </p:nvGrpSpPr>
          <p:grpSpPr>
            <a:xfrm>
              <a:off x="675341" y="1882875"/>
              <a:ext cx="762001" cy="762001"/>
              <a:chOff x="675341" y="1882875"/>
              <a:chExt cx="762001" cy="762001"/>
            </a:xfrm>
          </p:grpSpPr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05FF1C92-8F9D-CEF8-0C34-54EE9E1AFB05}"/>
                  </a:ext>
                </a:extLst>
              </p:cNvPr>
              <p:cNvSpPr/>
              <p:nvPr/>
            </p:nvSpPr>
            <p:spPr>
              <a:xfrm>
                <a:off x="675341" y="1882875"/>
                <a:ext cx="762001" cy="762001"/>
              </a:xfrm>
              <a:prstGeom prst="ellipse">
                <a:avLst/>
              </a:prstGeom>
              <a:solidFill>
                <a:srgbClr val="F4D07E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200"/>
                </a:pPr>
                <a:endParaRPr sz="1600"/>
              </a:p>
            </p:txBody>
          </p:sp>
          <p:pic>
            <p:nvPicPr>
              <p:cNvPr id="41" name="Image" descr="Image">
                <a:extLst>
                  <a:ext uri="{FF2B5EF4-FFF2-40B4-BE49-F238E27FC236}">
                    <a16:creationId xmlns:a16="http://schemas.microsoft.com/office/drawing/2014/main" id="{DD788AAE-04A8-BEAF-B871-14456307E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5841" y="2130261"/>
                <a:ext cx="381001" cy="30533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9128251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847911" y="774945"/>
            <a:ext cx="1814343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Overview</a:t>
            </a:r>
            <a:endParaRPr lang="en-US" altLang="ja-JP" sz="320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27B26FF-0257-496F-8AF1-604951F4C881}"/>
              </a:ext>
            </a:extLst>
          </p:cNvPr>
          <p:cNvGrpSpPr/>
          <p:nvPr/>
        </p:nvGrpSpPr>
        <p:grpSpPr>
          <a:xfrm>
            <a:off x="643964" y="2096043"/>
            <a:ext cx="407895" cy="455249"/>
            <a:chOff x="999564" y="2458280"/>
            <a:chExt cx="762001" cy="762001"/>
          </a:xfrm>
        </p:grpSpPr>
        <p:sp>
          <p:nvSpPr>
            <p:cNvPr id="53" name="Circle">
              <a:extLst>
                <a:ext uri="{FF2B5EF4-FFF2-40B4-BE49-F238E27FC236}">
                  <a16:creationId xmlns:a16="http://schemas.microsoft.com/office/drawing/2014/main" id="{B26573DC-8A5E-4A7D-8EB7-22E2A285C222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54" name="Image" descr="Image">
              <a:extLst>
                <a:ext uri="{FF2B5EF4-FFF2-40B4-BE49-F238E27FC236}">
                  <a16:creationId xmlns:a16="http://schemas.microsoft.com/office/drawing/2014/main" id="{1477A2FF-0716-4F03-9330-12592D6E2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7B613DB-01AC-4509-8582-71DA2DE64EE4}"/>
              </a:ext>
            </a:extLst>
          </p:cNvPr>
          <p:cNvSpPr txBox="1"/>
          <p:nvPr/>
        </p:nvSpPr>
        <p:spPr>
          <a:xfrm>
            <a:off x="1072255" y="2139002"/>
            <a:ext cx="968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With a total of 13239 data points, there were 2191 flagged data points ~4/27, with the rest unflagged</a:t>
            </a:r>
            <a:endParaRPr lang="zh-TW" altLang="en-US" sz="18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2B48152-2D29-9403-E750-C86AFB023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43" y="2881394"/>
            <a:ext cx="5247514" cy="3376308"/>
          </a:xfrm>
          <a:prstGeom prst="rect">
            <a:avLst/>
          </a:prstGeom>
        </p:spPr>
      </p:pic>
      <p:sp>
        <p:nvSpPr>
          <p:cNvPr id="25" name="Write your subtitle in this line">
            <a:extLst>
              <a:ext uri="{FF2B5EF4-FFF2-40B4-BE49-F238E27FC236}">
                <a16:creationId xmlns:a16="http://schemas.microsoft.com/office/drawing/2014/main" id="{C345942A-C19A-EA11-3DA3-023B76B5BC5C}"/>
              </a:ext>
            </a:extLst>
          </p:cNvPr>
          <p:cNvSpPr txBox="1">
            <a:spLocks/>
          </p:cNvSpPr>
          <p:nvPr/>
        </p:nvSpPr>
        <p:spPr>
          <a:xfrm>
            <a:off x="921088" y="1156523"/>
            <a:ext cx="151719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38833449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834824" y="780117"/>
            <a:ext cx="1814343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Overview</a:t>
            </a:r>
            <a:endParaRPr lang="en-US" altLang="ja-JP" sz="320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0F6F5BD-AF70-F310-9585-B970877DE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99" y="1495476"/>
            <a:ext cx="8884001" cy="4576784"/>
          </a:xfrm>
          <a:prstGeom prst="rect">
            <a:avLst/>
          </a:prstGeom>
        </p:spPr>
      </p:pic>
      <p:sp>
        <p:nvSpPr>
          <p:cNvPr id="16" name="Write your subtitle in this line">
            <a:extLst>
              <a:ext uri="{FF2B5EF4-FFF2-40B4-BE49-F238E27FC236}">
                <a16:creationId xmlns:a16="http://schemas.microsoft.com/office/drawing/2014/main" id="{BA51CAE1-7995-7C54-9FD5-7095FD82B2D7}"/>
              </a:ext>
            </a:extLst>
          </p:cNvPr>
          <p:cNvSpPr txBox="1">
            <a:spLocks/>
          </p:cNvSpPr>
          <p:nvPr/>
        </p:nvSpPr>
        <p:spPr>
          <a:xfrm>
            <a:off x="921088" y="1165776"/>
            <a:ext cx="151719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21806266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921088" y="717138"/>
            <a:ext cx="1814343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Overview</a:t>
            </a:r>
            <a:endParaRPr lang="en-US" altLang="ja-JP" sz="320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sp>
        <p:nvSpPr>
          <p:cNvPr id="23" name="Lorem ipsum dolor sit amet, consectetur adipiscing elit.">
            <a:extLst>
              <a:ext uri="{FF2B5EF4-FFF2-40B4-BE49-F238E27FC236}">
                <a16:creationId xmlns:a16="http://schemas.microsoft.com/office/drawing/2014/main" id="{1C0D5784-B1C5-1601-EC24-E9D5D1F6669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102485" y="3161234"/>
            <a:ext cx="9987029" cy="535531"/>
          </a:xfrm>
          <a:prstGeom prst="rect">
            <a:avLst/>
          </a:prstGeom>
        </p:spPr>
        <p:txBody>
          <a:bodyPr/>
          <a:lstStyle/>
          <a:p>
            <a:r>
              <a:rPr lang="en-US" altLang="ja-JP" sz="3200" dirty="0"/>
              <a:t>Discovering "why this happened” and “how to</a:t>
            </a:r>
            <a:r>
              <a:rPr lang="zh-TW" altLang="en-US" sz="3200" dirty="0"/>
              <a:t> </a:t>
            </a:r>
            <a:r>
              <a:rPr lang="en-US" altLang="zh-TW" sz="3200" dirty="0"/>
              <a:t>prevent it</a:t>
            </a:r>
            <a:r>
              <a:rPr lang="en-US" altLang="ja-JP" sz="3200" dirty="0"/>
              <a:t>”</a:t>
            </a:r>
            <a:endParaRPr lang="zh-TW" altLang="en-US" sz="3200" dirty="0"/>
          </a:p>
        </p:txBody>
      </p:sp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2" y="1131474"/>
            <a:ext cx="416849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The Goal: answering the questions</a:t>
            </a:r>
          </a:p>
        </p:txBody>
      </p:sp>
    </p:spTree>
    <p:extLst>
      <p:ext uri="{BB962C8B-B14F-4D97-AF65-F5344CB8AC3E}">
        <p14:creationId xmlns:p14="http://schemas.microsoft.com/office/powerpoint/2010/main" val="231495398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921088" y="717138"/>
            <a:ext cx="1814343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Overview</a:t>
            </a:r>
            <a:endParaRPr lang="en-US" altLang="ja-JP" sz="320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2" y="1131474"/>
            <a:ext cx="529855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The Goal: answering the questions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BCF6C88-939A-5358-8363-843A8D65861D}"/>
              </a:ext>
            </a:extLst>
          </p:cNvPr>
          <p:cNvGrpSpPr/>
          <p:nvPr/>
        </p:nvGrpSpPr>
        <p:grpSpPr>
          <a:xfrm>
            <a:off x="643964" y="2391401"/>
            <a:ext cx="407895" cy="455249"/>
            <a:chOff x="999564" y="2458280"/>
            <a:chExt cx="762001" cy="762001"/>
          </a:xfrm>
        </p:grpSpPr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C6312B15-BBEB-6F38-AA6B-0EA0F963A935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BD479E34-A711-AF4F-0667-883E864BA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AE1EE6-0F4E-6C4C-2AA6-ED77591FE53B}"/>
              </a:ext>
            </a:extLst>
          </p:cNvPr>
          <p:cNvSpPr txBox="1"/>
          <p:nvPr/>
        </p:nvSpPr>
        <p:spPr>
          <a:xfrm>
            <a:off x="1072255" y="2434360"/>
            <a:ext cx="312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What is the suspicious pattern?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3B67AB3-2007-2497-14A6-4EC46B332957}"/>
              </a:ext>
            </a:extLst>
          </p:cNvPr>
          <p:cNvGrpSpPr/>
          <p:nvPr/>
        </p:nvGrpSpPr>
        <p:grpSpPr>
          <a:xfrm>
            <a:off x="643964" y="3006521"/>
            <a:ext cx="407895" cy="455249"/>
            <a:chOff x="999564" y="2458280"/>
            <a:chExt cx="762001" cy="762001"/>
          </a:xfrm>
        </p:grpSpPr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A0666581-B46B-08C6-785D-A8F2BE9D1891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15" name="Image" descr="Image">
              <a:extLst>
                <a:ext uri="{FF2B5EF4-FFF2-40B4-BE49-F238E27FC236}">
                  <a16:creationId xmlns:a16="http://schemas.microsoft.com/office/drawing/2014/main" id="{B8357213-D4DD-D957-8723-ED0B0BCEA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114665D-C1BA-2451-0E1D-C7F494151EF4}"/>
              </a:ext>
            </a:extLst>
          </p:cNvPr>
          <p:cNvSpPr txBox="1"/>
          <p:nvPr/>
        </p:nvSpPr>
        <p:spPr>
          <a:xfrm>
            <a:off x="1072255" y="3049480"/>
            <a:ext cx="480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effectLst/>
                <a:highlight>
                  <a:srgbClr val="FFFFFF"/>
                </a:highlight>
                <a:ea typeface="Lato Light" panose="020F0502020204030203" pitchFamily="34" charset="0"/>
                <a:cs typeface="Lato Light" panose="020F0502020204030203" pitchFamily="34" charset="0"/>
              </a:rPr>
              <a:t>F</a:t>
            </a:r>
            <a:r>
              <a:rPr lang="zh-TW" altLang="zh-TW" sz="1800" dirty="0">
                <a:effectLst/>
                <a:highlight>
                  <a:srgbClr val="FFFFFF"/>
                </a:highlight>
                <a:ea typeface="Lato Light" panose="020F0502020204030203" pitchFamily="34" charset="0"/>
                <a:cs typeface="Lato Light" panose="020F0502020204030203" pitchFamily="34" charset="0"/>
              </a:rPr>
              <a:t>lag the payments that look suspicious from 4/28</a:t>
            </a:r>
            <a:endParaRPr lang="en-US" altLang="zh-TW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0F2BA81-AC54-89AE-AB66-D621AD3FEFB7}"/>
              </a:ext>
            </a:extLst>
          </p:cNvPr>
          <p:cNvGrpSpPr/>
          <p:nvPr/>
        </p:nvGrpSpPr>
        <p:grpSpPr>
          <a:xfrm>
            <a:off x="643964" y="3621641"/>
            <a:ext cx="407895" cy="455249"/>
            <a:chOff x="999564" y="2458280"/>
            <a:chExt cx="762001" cy="762001"/>
          </a:xfrm>
        </p:grpSpPr>
        <p:sp>
          <p:nvSpPr>
            <p:cNvPr id="18" name="Circle">
              <a:extLst>
                <a:ext uri="{FF2B5EF4-FFF2-40B4-BE49-F238E27FC236}">
                  <a16:creationId xmlns:a16="http://schemas.microsoft.com/office/drawing/2014/main" id="{01E11ED7-4254-F727-6911-DFB1632E0290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20" name="Image" descr="Image">
              <a:extLst>
                <a:ext uri="{FF2B5EF4-FFF2-40B4-BE49-F238E27FC236}">
                  <a16:creationId xmlns:a16="http://schemas.microsoft.com/office/drawing/2014/main" id="{EF30627F-6F52-CDE8-2CAB-1879FCD10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1BEB302-093A-77A4-CFEE-5F5F1AB20870}"/>
              </a:ext>
            </a:extLst>
          </p:cNvPr>
          <p:cNvSpPr txBox="1"/>
          <p:nvPr/>
        </p:nvSpPr>
        <p:spPr>
          <a:xfrm>
            <a:off x="1072255" y="366460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effectLst/>
                <a:highlight>
                  <a:srgbClr val="FFFFFF"/>
                </a:highlight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  <a:r>
              <a:rPr lang="zh-TW" altLang="zh-TW" sz="1800" dirty="0">
                <a:effectLst/>
                <a:highlight>
                  <a:srgbClr val="FFFFFF"/>
                </a:highlight>
                <a:ea typeface="Lato Light" panose="020F0502020204030203" pitchFamily="34" charset="0"/>
                <a:cs typeface="Lato Light" panose="020F0502020204030203" pitchFamily="34" charset="0"/>
              </a:rPr>
              <a:t>ropose some rules to block the suspicious payments	</a:t>
            </a:r>
            <a:endParaRPr lang="en-US" altLang="zh-TW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B6551A-B5FC-1DC0-EF84-3080455A124D}"/>
              </a:ext>
            </a:extLst>
          </p:cNvPr>
          <p:cNvGrpSpPr/>
          <p:nvPr/>
        </p:nvGrpSpPr>
        <p:grpSpPr>
          <a:xfrm>
            <a:off x="643964" y="4322678"/>
            <a:ext cx="407895" cy="455249"/>
            <a:chOff x="999564" y="2458280"/>
            <a:chExt cx="762001" cy="762001"/>
          </a:xfrm>
        </p:grpSpPr>
        <p:sp>
          <p:nvSpPr>
            <p:cNvPr id="24" name="Circle">
              <a:extLst>
                <a:ext uri="{FF2B5EF4-FFF2-40B4-BE49-F238E27FC236}">
                  <a16:creationId xmlns:a16="http://schemas.microsoft.com/office/drawing/2014/main" id="{ED9A3FD1-8704-1EAA-4A57-331DFA90B504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25" name="Image" descr="Image">
              <a:extLst>
                <a:ext uri="{FF2B5EF4-FFF2-40B4-BE49-F238E27FC236}">
                  <a16:creationId xmlns:a16="http://schemas.microsoft.com/office/drawing/2014/main" id="{4D06F9AB-7BCD-A611-3983-C1FA59350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C8995A9-82DA-2E81-267F-CD1D0244A470}"/>
              </a:ext>
            </a:extLst>
          </p:cNvPr>
          <p:cNvSpPr txBox="1"/>
          <p:nvPr/>
        </p:nvSpPr>
        <p:spPr>
          <a:xfrm>
            <a:off x="1072255" y="4365637"/>
            <a:ext cx="393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1800" dirty="0">
                <a:effectLst/>
                <a:highlight>
                  <a:srgbClr val="FFFFFF"/>
                </a:highlight>
                <a:ea typeface="Lato Light" panose="020F0502020204030203" pitchFamily="34" charset="0"/>
                <a:cs typeface="Lato Light" panose="020F0502020204030203" pitchFamily="34" charset="0"/>
              </a:rPr>
              <a:t>What additional data points could help?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50739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921088" y="717138"/>
            <a:ext cx="3184333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/>
              <a:t>Pattern Discovery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2" y="1131474"/>
            <a:ext cx="450492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Key Findings from data flagged as fraud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891D8A5-39A9-1D0F-65BA-BC43119283BE}"/>
              </a:ext>
            </a:extLst>
          </p:cNvPr>
          <p:cNvGrpSpPr/>
          <p:nvPr/>
        </p:nvGrpSpPr>
        <p:grpSpPr>
          <a:xfrm>
            <a:off x="643964" y="2391401"/>
            <a:ext cx="407895" cy="455249"/>
            <a:chOff x="999564" y="2458280"/>
            <a:chExt cx="762001" cy="762001"/>
          </a:xfrm>
        </p:grpSpPr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E935D479-3F13-7004-A264-8AC6E5C18D85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14" name="Image" descr="Image">
              <a:extLst>
                <a:ext uri="{FF2B5EF4-FFF2-40B4-BE49-F238E27FC236}">
                  <a16:creationId xmlns:a16="http://schemas.microsoft.com/office/drawing/2014/main" id="{591FB36C-8302-4DC7-3117-D2483C1E4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E3F1E83-B2F6-2B54-7F9E-536812707463}"/>
              </a:ext>
            </a:extLst>
          </p:cNvPr>
          <p:cNvSpPr txBox="1"/>
          <p:nvPr/>
        </p:nvSpPr>
        <p:spPr>
          <a:xfrm>
            <a:off x="1072255" y="2434360"/>
            <a:ext cx="365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All fraud happened in the blues store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522C3D9-ACF1-7A95-9519-44DDB882303B}"/>
              </a:ext>
            </a:extLst>
          </p:cNvPr>
          <p:cNvGrpSpPr/>
          <p:nvPr/>
        </p:nvGrpSpPr>
        <p:grpSpPr>
          <a:xfrm>
            <a:off x="643964" y="3006521"/>
            <a:ext cx="407895" cy="455249"/>
            <a:chOff x="999564" y="2458280"/>
            <a:chExt cx="762001" cy="762001"/>
          </a:xfrm>
        </p:grpSpPr>
        <p:sp>
          <p:nvSpPr>
            <p:cNvPr id="20" name="Circle">
              <a:extLst>
                <a:ext uri="{FF2B5EF4-FFF2-40B4-BE49-F238E27FC236}">
                  <a16:creationId xmlns:a16="http://schemas.microsoft.com/office/drawing/2014/main" id="{B443A021-4A3F-40BD-0435-79D6F77A7E0C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21" name="Image" descr="Image">
              <a:extLst>
                <a:ext uri="{FF2B5EF4-FFF2-40B4-BE49-F238E27FC236}">
                  <a16:creationId xmlns:a16="http://schemas.microsoft.com/office/drawing/2014/main" id="{9FE8C8FC-9382-B11A-5D74-D759B89CF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052587-6357-0AC2-C1DB-831BB6FFF6AA}"/>
              </a:ext>
            </a:extLst>
          </p:cNvPr>
          <p:cNvSpPr txBox="1"/>
          <p:nvPr/>
        </p:nvSpPr>
        <p:spPr>
          <a:xfrm>
            <a:off x="1072255" y="3049480"/>
            <a:ext cx="106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All fraud had payment time happening just before or right after account creation(in less than 2 minutes) -&gt; 0 </a:t>
            </a:r>
            <a:r>
              <a:rPr lang="en-US" altLang="zh-TW" dirty="0" err="1"/>
              <a:t>ltv</a:t>
            </a:r>
            <a:endParaRPr lang="en-US" altLang="zh-TW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CD597128-4C9F-8B75-EFCE-68B35495AB27}"/>
              </a:ext>
            </a:extLst>
          </p:cNvPr>
          <p:cNvGrpSpPr/>
          <p:nvPr/>
        </p:nvGrpSpPr>
        <p:grpSpPr>
          <a:xfrm>
            <a:off x="643964" y="3621641"/>
            <a:ext cx="407895" cy="455249"/>
            <a:chOff x="999564" y="2458280"/>
            <a:chExt cx="762001" cy="762001"/>
          </a:xfrm>
        </p:grpSpPr>
        <p:sp>
          <p:nvSpPr>
            <p:cNvPr id="25" name="Circle">
              <a:extLst>
                <a:ext uri="{FF2B5EF4-FFF2-40B4-BE49-F238E27FC236}">
                  <a16:creationId xmlns:a16="http://schemas.microsoft.com/office/drawing/2014/main" id="{08E05FDB-A968-75A9-6157-BC97E2E8C362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26" name="Image" descr="Image">
              <a:extLst>
                <a:ext uri="{FF2B5EF4-FFF2-40B4-BE49-F238E27FC236}">
                  <a16:creationId xmlns:a16="http://schemas.microsoft.com/office/drawing/2014/main" id="{B613A0F1-C9D1-AE05-4575-BB9B2D61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E981D98-E64D-56E4-C4FC-4CC6AC9F6746}"/>
              </a:ext>
            </a:extLst>
          </p:cNvPr>
          <p:cNvSpPr txBox="1"/>
          <p:nvPr/>
        </p:nvSpPr>
        <p:spPr>
          <a:xfrm>
            <a:off x="1072255" y="3664600"/>
            <a:ext cx="107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There are three kinds of email domain used, of which includes “gomen-da.com”, a disposable temporary domain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A313C7A-F1EA-B274-5067-FB04BCBC7048}"/>
              </a:ext>
            </a:extLst>
          </p:cNvPr>
          <p:cNvGrpSpPr/>
          <p:nvPr/>
        </p:nvGrpSpPr>
        <p:grpSpPr>
          <a:xfrm>
            <a:off x="643964" y="4322678"/>
            <a:ext cx="407895" cy="455249"/>
            <a:chOff x="999564" y="2458280"/>
            <a:chExt cx="762001" cy="762001"/>
          </a:xfrm>
        </p:grpSpPr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AC677FA0-A39B-9CFD-918D-441FFF4EA578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31" name="Image" descr="Image">
              <a:extLst>
                <a:ext uri="{FF2B5EF4-FFF2-40B4-BE49-F238E27FC236}">
                  <a16:creationId xmlns:a16="http://schemas.microsoft.com/office/drawing/2014/main" id="{37DD685A-1417-ABFC-8413-4B21D0E2D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C9178DB-3A52-9386-AEFB-EFC147C43A0D}"/>
              </a:ext>
            </a:extLst>
          </p:cNvPr>
          <p:cNvSpPr txBox="1"/>
          <p:nvPr/>
        </p:nvSpPr>
        <p:spPr>
          <a:xfrm>
            <a:off x="1072255" y="4365637"/>
            <a:ext cx="566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All the transactions happened in new stores (0 days of age)</a:t>
            </a: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B50D8872-E583-7ED1-1F1A-480F0FC901A0}"/>
              </a:ext>
            </a:extLst>
          </p:cNvPr>
          <p:cNvGrpSpPr/>
          <p:nvPr/>
        </p:nvGrpSpPr>
        <p:grpSpPr>
          <a:xfrm>
            <a:off x="643964" y="4937798"/>
            <a:ext cx="407895" cy="455249"/>
            <a:chOff x="999564" y="2458280"/>
            <a:chExt cx="762001" cy="762001"/>
          </a:xfrm>
        </p:grpSpPr>
        <p:sp>
          <p:nvSpPr>
            <p:cNvPr id="34" name="Circle">
              <a:extLst>
                <a:ext uri="{FF2B5EF4-FFF2-40B4-BE49-F238E27FC236}">
                  <a16:creationId xmlns:a16="http://schemas.microsoft.com/office/drawing/2014/main" id="{27B23C33-0B7F-8CC1-5EE8-8D5D3C082C98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35" name="Image" descr="Image">
              <a:extLst>
                <a:ext uri="{FF2B5EF4-FFF2-40B4-BE49-F238E27FC236}">
                  <a16:creationId xmlns:a16="http://schemas.microsoft.com/office/drawing/2014/main" id="{F88C234E-0996-3CF8-72C2-AA15E0CF0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5DDF06F-EF79-7BF9-47EA-51A07EC90B93}"/>
              </a:ext>
            </a:extLst>
          </p:cNvPr>
          <p:cNvSpPr txBox="1"/>
          <p:nvPr/>
        </p:nvSpPr>
        <p:spPr>
          <a:xfrm>
            <a:off x="1072255" y="4980757"/>
            <a:ext cx="1028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 relatively low percentage (less than 1/3 ) of the users had same phone numbers for </a:t>
            </a:r>
            <a:r>
              <a:rPr lang="en-US" altLang="zh-TW" dirty="0" err="1"/>
              <a:t>Paidy</a:t>
            </a:r>
            <a:r>
              <a:rPr lang="en-US" altLang="zh-TW" dirty="0"/>
              <a:t> and marketplace</a:t>
            </a:r>
          </a:p>
        </p:txBody>
      </p:sp>
    </p:spTree>
    <p:extLst>
      <p:ext uri="{BB962C8B-B14F-4D97-AF65-F5344CB8AC3E}">
        <p14:creationId xmlns:p14="http://schemas.microsoft.com/office/powerpoint/2010/main" val="14520249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921088" y="717138"/>
            <a:ext cx="2646687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/>
              <a:t>Proposed Rule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2" y="1131474"/>
            <a:ext cx="450492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alpha val="60000"/>
                </a:srgbClr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37" name="Lorem ipsum dolor sit amet, consectetur adipiscing elit.">
            <a:extLst>
              <a:ext uri="{FF2B5EF4-FFF2-40B4-BE49-F238E27FC236}">
                <a16:creationId xmlns:a16="http://schemas.microsoft.com/office/drawing/2014/main" id="{E6A5E180-E216-D89F-C377-E855210D0628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623365" y="2939635"/>
            <a:ext cx="8945269" cy="978729"/>
          </a:xfrm>
          <a:prstGeom prst="rect">
            <a:avLst/>
          </a:prstGeom>
        </p:spPr>
        <p:txBody>
          <a:bodyPr/>
          <a:lstStyle/>
          <a:p>
            <a:r>
              <a:rPr lang="en-US" altLang="ja-JP" sz="3200" dirty="0"/>
              <a:t>"if the user account is created within 3 minutes </a:t>
            </a:r>
          </a:p>
          <a:p>
            <a:r>
              <a:rPr lang="en-US" altLang="ja-JP" sz="3200" dirty="0"/>
              <a:t>after the payment/transaction, identify it as fraud"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039520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921088" y="717138"/>
            <a:ext cx="2646687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/>
              <a:t>Proposed Rule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2" y="1131474"/>
            <a:ext cx="450492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Reasoning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3B67C79-453C-E34F-6A52-66A46F079435}"/>
              </a:ext>
            </a:extLst>
          </p:cNvPr>
          <p:cNvGrpSpPr/>
          <p:nvPr/>
        </p:nvGrpSpPr>
        <p:grpSpPr>
          <a:xfrm>
            <a:off x="643964" y="1800260"/>
            <a:ext cx="407895" cy="455249"/>
            <a:chOff x="999564" y="2458280"/>
            <a:chExt cx="762001" cy="762001"/>
          </a:xfrm>
        </p:grpSpPr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0E8B9EF8-5157-F996-D86E-9765F39FC653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14" name="Image" descr="Image">
              <a:extLst>
                <a:ext uri="{FF2B5EF4-FFF2-40B4-BE49-F238E27FC236}">
                  <a16:creationId xmlns:a16="http://schemas.microsoft.com/office/drawing/2014/main" id="{4205FAB8-F189-E757-3167-60C838DF0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3CB580-4B89-2FE1-3A38-3D11A2045BFC}"/>
              </a:ext>
            </a:extLst>
          </p:cNvPr>
          <p:cNvSpPr txBox="1"/>
          <p:nvPr/>
        </p:nvSpPr>
        <p:spPr>
          <a:xfrm>
            <a:off x="1072255" y="1843219"/>
            <a:ext cx="627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 clear distribution difference between fraud and non-fraud data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A05EDB6-5BA4-7046-71B8-C99A4A4CE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65" y="2801179"/>
            <a:ext cx="4850793" cy="3339682"/>
          </a:xfrm>
          <a:prstGeom prst="rect">
            <a:avLst/>
          </a:prstGeom>
        </p:spPr>
      </p:pic>
      <p:pic>
        <p:nvPicPr>
          <p:cNvPr id="16" name="圖片 15" descr="一張含有 廣場 的圖片&#10;&#10;自動產生的描述">
            <a:extLst>
              <a:ext uri="{FF2B5EF4-FFF2-40B4-BE49-F238E27FC236}">
                <a16:creationId xmlns:a16="http://schemas.microsoft.com/office/drawing/2014/main" id="{BF13853D-F1B7-8D3E-11D6-CD994C63D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4" y="2801179"/>
            <a:ext cx="5015873" cy="3339682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A471D3D6-B786-FC57-0E16-6285BA77CEA3}"/>
              </a:ext>
            </a:extLst>
          </p:cNvPr>
          <p:cNvSpPr/>
          <p:nvPr/>
        </p:nvSpPr>
        <p:spPr>
          <a:xfrm>
            <a:off x="5123108" y="5396417"/>
            <a:ext cx="760107" cy="6420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2F0B911-62CA-006C-02CE-4ED0AA196F50}"/>
              </a:ext>
            </a:extLst>
          </p:cNvPr>
          <p:cNvSpPr/>
          <p:nvPr/>
        </p:nvSpPr>
        <p:spPr>
          <a:xfrm>
            <a:off x="6552343" y="5393542"/>
            <a:ext cx="760107" cy="6420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4715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425</Words>
  <Application>Microsoft Office PowerPoint</Application>
  <PresentationFormat>寬螢幕</PresentationFormat>
  <Paragraphs>57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 奕儒</dc:creator>
  <cp:lastModifiedBy>Chen, Yi-Ju</cp:lastModifiedBy>
  <cp:revision>34</cp:revision>
  <dcterms:created xsi:type="dcterms:W3CDTF">2020-11-19T22:29:15Z</dcterms:created>
  <dcterms:modified xsi:type="dcterms:W3CDTF">2022-06-30T22:52:17Z</dcterms:modified>
</cp:coreProperties>
</file>