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7" r:id="rId7"/>
    <p:sldId id="283" r:id="rId8"/>
    <p:sldId id="288" r:id="rId9"/>
    <p:sldId id="279" r:id="rId10"/>
    <p:sldId id="284" r:id="rId11"/>
    <p:sldId id="285"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7"/>
            <p14:sldId id="283"/>
            <p14:sldId id="288"/>
            <p14:sldId id="279"/>
            <p14:sldId id="284"/>
            <p14:sldId id="285"/>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77" d="100"/>
          <a:sy n="77" d="100"/>
        </p:scale>
        <p:origin x="68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1/8/2020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ing.oreilly.com/library/view/the-devops-handbook/978145719138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rPr>
              <a:t>The Two-Pizza Team Rule</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a:t>
            </a:r>
            <a:r>
              <a:rPr lang="en-US" sz="2400" dirty="0" smtClean="0">
                <a:solidFill>
                  <a:schemeClr val="bg1"/>
                </a:solidFill>
                <a:latin typeface="+mj-lt"/>
              </a:rPr>
              <a:t>Intro</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11130436" cy="3978275"/>
          </a:xfrm>
        </p:spPr>
        <p:txBody>
          <a:bodyPr>
            <a:normAutofit/>
          </a:bodyPr>
          <a:lstStyle/>
          <a:p>
            <a:pPr>
              <a:lnSpc>
                <a:spcPct val="100000"/>
              </a:lnSpc>
              <a:spcBef>
                <a:spcPts val="0"/>
              </a:spcBef>
              <a:spcAft>
                <a:spcPts val="0"/>
              </a:spcAft>
            </a:pPr>
            <a:r>
              <a:rPr lang="en-US" dirty="0"/>
              <a:t>Willis, J., Debois, P., Humble, J., &amp; Kim, G. (2016, October). The DevOps Handbook [EPUB]. Retrieved </a:t>
            </a:r>
          </a:p>
          <a:p>
            <a:pPr>
              <a:lnSpc>
                <a:spcPct val="100000"/>
              </a:lnSpc>
              <a:spcBef>
                <a:spcPts val="0"/>
              </a:spcBef>
              <a:spcAft>
                <a:spcPts val="0"/>
              </a:spcAft>
            </a:pPr>
            <a:r>
              <a:rPr lang="en-US" dirty="0"/>
              <a:t>     from </a:t>
            </a:r>
            <a:r>
              <a:rPr lang="en-US" u="sng" dirty="0">
                <a:hlinkClick r:id="rId3"/>
              </a:rPr>
              <a:t>https://learning.oreilly.com/library/view/the-devops-handbook/9781457191381/</a:t>
            </a:r>
            <a:endParaRPr lang="en-US" dirty="0"/>
          </a:p>
          <a:p>
            <a:pPr>
              <a:lnSpc>
                <a:spcPct val="100000"/>
              </a:lnSpc>
              <a:spcBef>
                <a:spcPts val="0"/>
              </a:spcBef>
              <a:spcAft>
                <a:spcPts val="0"/>
              </a:spcAft>
            </a:pPr>
            <a:r>
              <a:rPr lang="en-US" dirty="0"/>
              <a:t> </a:t>
            </a:r>
            <a:endParaRPr lang="en-US" dirty="0" smtClean="0"/>
          </a:p>
          <a:p>
            <a:pPr>
              <a:lnSpc>
                <a:spcPct val="100000"/>
              </a:lnSpc>
              <a:spcBef>
                <a:spcPts val="0"/>
              </a:spcBef>
              <a:spcAft>
                <a:spcPts val="0"/>
              </a:spcAft>
            </a:pPr>
            <a:r>
              <a:rPr lang="en-US" dirty="0" err="1"/>
              <a:t>Bressi</a:t>
            </a:r>
            <a:r>
              <a:rPr lang="en-US" dirty="0"/>
              <a:t>, P. (</a:t>
            </a:r>
            <a:r>
              <a:rPr lang="en-US" dirty="0" err="1"/>
              <a:t>n.d.</a:t>
            </a:r>
            <a:r>
              <a:rPr lang="en-US" dirty="0"/>
              <a:t>). Discover ideas about Amazon [Photograph]. Retrieved from </a:t>
            </a:r>
          </a:p>
          <a:p>
            <a:pPr>
              <a:lnSpc>
                <a:spcPct val="100000"/>
              </a:lnSpc>
              <a:spcBef>
                <a:spcPts val="0"/>
              </a:spcBef>
              <a:spcAft>
                <a:spcPts val="0"/>
              </a:spcAft>
            </a:pPr>
            <a:r>
              <a:rPr lang="en-US" dirty="0"/>
              <a:t>     https://www.pinterest.com/pin/56013589100139310/ </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r>
              <a:rPr lang="en-US" dirty="0" err="1"/>
              <a:t>Saurel</a:t>
            </a:r>
            <a:r>
              <a:rPr lang="en-US" dirty="0"/>
              <a:t>, S. (2019, August 6). This is the famous "two pizza rule" [Photograph]. Retrieved from </a:t>
            </a:r>
          </a:p>
          <a:p>
            <a:pPr>
              <a:lnSpc>
                <a:spcPct val="100000"/>
              </a:lnSpc>
              <a:spcBef>
                <a:spcPts val="0"/>
              </a:spcBef>
              <a:spcAft>
                <a:spcPts val="0"/>
              </a:spcAft>
            </a:pPr>
            <a:r>
              <a:rPr lang="en-US" dirty="0"/>
              <a:t>     https://www.quora.com/What-is-the-two-pizza-rule-for-managers-popularized-by-Jeff-Bezos </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sz="1100"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smtClean="0">
                <a:latin typeface="Segoe UI Light" panose="020B0502040204020203" pitchFamily="34" charset="0"/>
                <a:cs typeface="Segoe UI Light" panose="020B0502040204020203" pitchFamily="34" charset="0"/>
              </a:rPr>
              <a:t>The Two-Pizza Team Rule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0979831" cy="38715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lvl="0">
              <a:spcAft>
                <a:spcPts val="600"/>
              </a:spcAft>
              <a:buFontTx/>
              <a:buChar char="-"/>
              <a:defRPr/>
            </a:pPr>
            <a:endParaRPr lang="en-US" sz="2800" dirty="0">
              <a:latin typeface="Segoe UI" panose="020B0502040204020203" pitchFamily="34" charset="0"/>
              <a:cs typeface="Segoe UI" panose="020B0502040204020203" pitchFamily="34" charset="0"/>
            </a:endParaRPr>
          </a:p>
          <a:p>
            <a:pPr marL="0" lvl="0" indent="0">
              <a:spcAft>
                <a:spcPts val="600"/>
              </a:spcAft>
              <a:buNone/>
              <a:defRPr/>
            </a:pPr>
            <a:r>
              <a:rPr lang="en-US" sz="2800" dirty="0" smtClean="0">
                <a:latin typeface="Segoe UI" panose="020B0502040204020203" pitchFamily="34" charset="0"/>
                <a:cs typeface="Segoe UI" panose="020B0502040204020203" pitchFamily="34" charset="0"/>
              </a:rPr>
              <a:t>What is the Two-Pizza Team Rule?</a:t>
            </a:r>
          </a:p>
          <a:p>
            <a:pPr marL="0" lvl="0" indent="0">
              <a:spcAft>
                <a:spcPts val="600"/>
              </a:spcAft>
              <a:buNone/>
              <a:defRPr/>
            </a:pPr>
            <a:endParaRPr lang="en-US" sz="2800" dirty="0" smtClean="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smtClean="0">
                <a:latin typeface="Segoe UI" panose="020B0502040204020203" pitchFamily="34" charset="0"/>
                <a:cs typeface="Segoe UI" panose="020B0502040204020203" pitchFamily="34" charset="0"/>
              </a:rPr>
              <a:t>In order to understand this we must ask what is Conway’s Law?</a:t>
            </a: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a:latin typeface="Segoe UI" panose="020B0502040204020203" pitchFamily="34" charset="0"/>
                <a:cs typeface="Segoe UI" panose="020B0502040204020203" pitchFamily="34" charset="0"/>
              </a:rPr>
              <a:t>Conway’s Law helps us design our team boundaries in the context of desired communication patterns, but it also encourages us to keep our team sizes small, reducing the amount of inter-team communication and encouraging us to keep the scope of each team’s domain small and bounded.</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t>The Two-Pizza Team Rule</a:t>
            </a:r>
          </a:p>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-Keeping teams small is the goal for maintaining improved communication</a:t>
            </a:r>
          </a:p>
          <a:p>
            <a:pPr marL="0" lvl="0" indent="0">
              <a:lnSpc>
                <a:spcPct val="100000"/>
              </a:lnSpc>
              <a:spcAft>
                <a:spcPts val="600"/>
              </a:spcAft>
              <a:buNone/>
              <a:defRPr/>
            </a:pPr>
            <a:r>
              <a:rPr lang="en-US" sz="2800" dirty="0">
                <a:latin typeface="Segoe UI" panose="020B0502040204020203" pitchFamily="34" charset="0"/>
                <a:cs typeface="Segoe UI" panose="020B0502040204020203" pitchFamily="34" charset="0"/>
              </a:rPr>
              <a:t>-  Amazon used the two-pizza rule to keep team sizes small—a team only as large as can be fed with two pizzas—usually about five to ten people.</a:t>
            </a:r>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73" y="1455491"/>
            <a:ext cx="3317966" cy="49769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983" y="2060880"/>
            <a:ext cx="5520418" cy="3397180"/>
          </a:xfrm>
          <a:prstGeom prst="rect">
            <a:avLst/>
          </a:prstGeom>
        </p:spPr>
      </p:pic>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11001346"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t>The Two-Pizza Team Rule has </a:t>
            </a:r>
            <a:r>
              <a:rPr lang="en-US" sz="2800" b="1" dirty="0" smtClean="0"/>
              <a:t>four</a:t>
            </a:r>
            <a:r>
              <a:rPr lang="en-US" sz="2800" dirty="0" smtClean="0"/>
              <a:t> important effects:</a:t>
            </a:r>
          </a:p>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It ensures the team has a clear, shared understanding of the system </a:t>
            </a:r>
            <a:r>
              <a:rPr lang="en-US" sz="2800" dirty="0">
                <a:latin typeface="Segoe UI" panose="020B0502040204020203" pitchFamily="34" charset="0"/>
                <a:cs typeface="Segoe UI" panose="020B0502040204020203" pitchFamily="34" charset="0"/>
              </a:rPr>
              <a:t>they</a:t>
            </a:r>
            <a:r>
              <a:rPr lang="en-US" sz="2800" dirty="0">
                <a:latin typeface="Segoe UI" panose="020B0502040204020203" pitchFamily="34" charset="0"/>
                <a:cs typeface="Segoe UI" panose="020B0502040204020203" pitchFamily="34" charset="0"/>
              </a:rPr>
              <a:t> are working on. As teams get larger, the amount of communication required for everybody to know what’s going on scales in a combinatorial fashion.</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sz="2800" dirty="0">
              <a:latin typeface="Segoe UI" panose="020B0502040204020203" pitchFamily="34" charset="0"/>
              <a:cs typeface="Segoe UI" panose="020B0502040204020203" pitchFamily="34" charset="0"/>
            </a:endParaRPr>
          </a:p>
          <a:p>
            <a:pPr>
              <a:spcAft>
                <a:spcPts val="2000"/>
              </a:spcAft>
              <a:buFontTx/>
              <a:buChar char="-"/>
            </a:pPr>
            <a:endParaRPr lang="en-US" dirty="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 </a:t>
            </a:r>
          </a:p>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7" name="Rectangle 6"/>
          <p:cNvSpPr/>
          <p:nvPr/>
        </p:nvSpPr>
        <p:spPr>
          <a:xfrm>
            <a:off x="679269" y="1455491"/>
            <a:ext cx="10920548" cy="2831544"/>
          </a:xfrm>
          <a:prstGeom prst="rect">
            <a:avLst/>
          </a:prstGeom>
        </p:spPr>
        <p:txBody>
          <a:bodyPr wrap="square">
            <a:spAutoFit/>
          </a:bodyPr>
          <a:lstStyle/>
          <a:p>
            <a:pPr lvl="0">
              <a:spcAft>
                <a:spcPts val="600"/>
              </a:spcAft>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Important effects cont’d:</a:t>
            </a:r>
            <a:endParaRPr lang="en-US" sz="2800" dirty="0">
              <a:solidFill>
                <a:schemeClr val="tx1">
                  <a:lumMod val="75000"/>
                  <a:lumOff val="25000"/>
                </a:schemeClr>
              </a:solidFill>
              <a:latin typeface="Segoe UI" panose="020B0502040204020203" pitchFamily="34" charset="0"/>
              <a:cs typeface="Segoe UI" panose="020B0502040204020203" pitchFamily="34" charset="0"/>
            </a:endParaRPr>
          </a:p>
          <a:p>
            <a:pPr lvl="0">
              <a:spcAft>
                <a:spcPts val="600"/>
              </a:spcAft>
              <a:defRPr/>
            </a:pPr>
            <a:endParaRPr lang="en-US" sz="2800" dirty="0">
              <a:solidFill>
                <a:schemeClr val="tx1">
                  <a:lumMod val="75000"/>
                  <a:lumOff val="25000"/>
                </a:schemeClr>
              </a:solidFill>
              <a:latin typeface="Segoe UI" panose="020B0502040204020203" pitchFamily="34" charset="0"/>
              <a:cs typeface="Segoe UI" panose="020B0502040204020203" pitchFamily="34" charset="0"/>
            </a:endParaRPr>
          </a:p>
          <a:p>
            <a:pPr lvl="0">
              <a:spcAft>
                <a:spcPts val="600"/>
              </a:spcAft>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2</a:t>
            </a:r>
            <a:r>
              <a:rPr lang="en-US" sz="2800" dirty="0">
                <a:solidFill>
                  <a:schemeClr val="tx1">
                    <a:lumMod val="75000"/>
                    <a:lumOff val="25000"/>
                  </a:schemeClr>
                </a:solidFill>
                <a:latin typeface="Segoe UI" panose="020B0502040204020203" pitchFamily="34" charset="0"/>
                <a:cs typeface="Segoe UI" panose="020B0502040204020203" pitchFamily="34" charset="0"/>
              </a:rPr>
              <a:t>) It limits the growth rate of the product or service being worked on. By limiting the size of the team, we limit the rate at which their system can evolve. This also helps to ensure the team maintains a shared understanding of the system.</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8" y="1455491"/>
            <a:ext cx="10990589"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t>Important effects cont’d</a:t>
            </a:r>
          </a:p>
          <a:p>
            <a:pPr marL="0" lvl="0" indent="0">
              <a:lnSpc>
                <a:spcPct val="100000"/>
              </a:lnSpc>
              <a:spcAft>
                <a:spcPts val="600"/>
              </a:spcAft>
              <a:buNone/>
              <a:defRPr/>
            </a:pPr>
            <a:endParaRPr lang="en-US" sz="2800" dirty="0"/>
          </a:p>
          <a:p>
            <a:pPr marL="0" lvl="0" indent="0">
              <a:lnSpc>
                <a:spcPct val="100000"/>
              </a:lnSpc>
              <a:spcAft>
                <a:spcPts val="600"/>
              </a:spcAft>
              <a:buNone/>
              <a:defRPr/>
            </a:pPr>
            <a:r>
              <a:rPr lang="en-US" sz="2800" dirty="0"/>
              <a:t>3) It decentralizes power and enables autonomy. Each two-pizza team (2PT) is as autonomous as possible. The team’s lead, working with the executive team, decides on the key business metric that the team is responsible for, known as the fitness function, which becomes the overall evaluation criteria for the team’s experiments. The team is then able to act autonomously to maximize that metric. </a:t>
            </a:r>
            <a:endParaRPr lang="en-US" sz="2800" dirty="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Important effects cont’d</a:t>
            </a:r>
          </a:p>
          <a:p>
            <a:pPr lvl="0">
              <a:lnSpc>
                <a:spcPct val="100000"/>
              </a:lnSpc>
              <a:spcAft>
                <a:spcPts val="600"/>
              </a:spcAft>
              <a:buFontTx/>
              <a:buChar char="-"/>
              <a:defRPr/>
            </a:pP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a:latin typeface="Segoe UI" panose="020B0502040204020203" pitchFamily="34" charset="0"/>
                <a:cs typeface="Segoe UI" panose="020B0502040204020203" pitchFamily="34" charset="0"/>
              </a:rPr>
              <a:t>4) </a:t>
            </a:r>
            <a:r>
              <a:rPr lang="en-US" sz="2800" dirty="0" smtClean="0">
                <a:latin typeface="Segoe UI" panose="020B0502040204020203" pitchFamily="34" charset="0"/>
                <a:cs typeface="Segoe UI" panose="020B0502040204020203" pitchFamily="34" charset="0"/>
              </a:rPr>
              <a:t>Leading </a:t>
            </a:r>
            <a:r>
              <a:rPr lang="en-US" sz="2800" dirty="0">
                <a:latin typeface="Segoe UI" panose="020B0502040204020203" pitchFamily="34" charset="0"/>
                <a:cs typeface="Segoe UI" panose="020B0502040204020203" pitchFamily="34" charset="0"/>
              </a:rPr>
              <a:t>a 2PT is a way for employees to gain some leadership experience in an environment where failure does not have catastrophic consequences. An essential element of Amazon’s strategy was the link between the organizational structure of a 2PT and the architectural approach of a service-oriented architecture. </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040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The Two-Pizza Team Rule</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Small teams are fast and usually do not get bogged down with administrative work</a:t>
            </a: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Each group assigned to a particular business is completely responsible for </a:t>
            </a:r>
            <a:r>
              <a:rPr lang="en-US" sz="2800" dirty="0" smtClean="0">
                <a:latin typeface="Segoe UI" panose="020B0502040204020203" pitchFamily="34" charset="0"/>
                <a:cs typeface="Segoe UI" panose="020B0502040204020203" pitchFamily="34" charset="0"/>
              </a:rPr>
              <a:t>it</a:t>
            </a: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The team scopes the fix, designs it, builds it, implements it and monitors its ongoing </a:t>
            </a:r>
            <a:r>
              <a:rPr lang="en-US" sz="2800" dirty="0" smtClean="0">
                <a:latin typeface="Segoe UI" panose="020B0502040204020203" pitchFamily="34" charset="0"/>
                <a:cs typeface="Segoe UI" panose="020B0502040204020203" pitchFamily="34" charset="0"/>
              </a:rPr>
              <a:t>use</a:t>
            </a:r>
          </a:p>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Technology </a:t>
            </a:r>
            <a:r>
              <a:rPr lang="en-US" sz="2800" dirty="0">
                <a:latin typeface="Segoe UI" panose="020B0502040204020203" pitchFamily="34" charset="0"/>
                <a:cs typeface="Segoe UI" panose="020B0502040204020203" pitchFamily="34" charset="0"/>
              </a:rPr>
              <a:t>programmers and architects get direct feedback from the business people who use their code or applications—in regular meetings and informal conversations</a:t>
            </a: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505</Words>
  <Application>Microsoft Office PowerPoint</Application>
  <PresentationFormat>Widescreen</PresentationFormat>
  <Paragraphs>52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The Two-Pizza Team Rule</vt:lpstr>
      <vt:lpstr>The Two-Pizza Team Rule</vt:lpstr>
      <vt:lpstr>The Two-Pizza Team Rule</vt:lpstr>
      <vt:lpstr>The Two-Pizza Team Rule</vt:lpstr>
      <vt:lpstr>The Two-Pizza Team Rule</vt:lpstr>
      <vt:lpstr>The Two-Pizza Team Rule</vt:lpstr>
      <vt:lpstr>The Two-Pizza Team Rule</vt:lpstr>
      <vt:lpstr>The Two-Pizza Team Rule</vt:lpstr>
      <vt:lpstr>The Two-Pizza Team Rule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2020-01-08T12:17:53Z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