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7" r:id="rId8"/>
    <p:sldId id="288" r:id="rId9"/>
    <p:sldId id="279" r:id="rId10"/>
    <p:sldId id="286" r:id="rId11"/>
    <p:sldId id="284" r:id="rId12"/>
    <p:sldId id="28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7"/>
            <p14:sldId id="288"/>
            <p14:sldId id="279"/>
            <p14:sldId id="286"/>
            <p14:sldId id="284"/>
            <p14:sldId id="28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120" y="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JSON APIs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Intro to </a:t>
            </a:r>
            <a:r>
              <a:rPr lang="en-US" sz="2400" smtClean="0">
                <a:solidFill>
                  <a:schemeClr val="bg1"/>
                </a:solidFill>
                <a:latin typeface="+mj-lt"/>
              </a:rPr>
              <a:t>JSON APIs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jsonapi</a:t>
            </a:r>
            <a:r>
              <a:rPr lang="en-US" sz="1100" dirty="0"/>
              <a:t>. (2013, May 3). A SPECIFICATION FOR BUILDING APIS IN JSON. Retrieved November 5, 2013, from </a:t>
            </a:r>
            <a:r>
              <a:rPr lang="en-US" sz="1100" dirty="0" err="1"/>
              <a:t>jsonapi</a:t>
            </a:r>
            <a:r>
              <a:rPr lang="en-US" sz="11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website: https://jsonapi.org/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Prakash</a:t>
            </a:r>
            <a:r>
              <a:rPr lang="en-US" sz="1100" dirty="0"/>
              <a:t>, N. (2017, October 6). An overview of JSON API: A text-based data exchange format. Retrieved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November 5, 2019, from </a:t>
            </a:r>
            <a:r>
              <a:rPr lang="en-US" sz="1100" dirty="0" err="1"/>
              <a:t>valuebound</a:t>
            </a:r>
            <a:r>
              <a:rPr lang="en-US" sz="1100" dirty="0"/>
              <a:t> website: https://www.valuebound.com/resources/blog/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overview-of-</a:t>
            </a:r>
            <a:r>
              <a:rPr lang="en-US" sz="1100" dirty="0" err="1"/>
              <a:t>json</a:t>
            </a:r>
            <a:r>
              <a:rPr lang="en-US" sz="1100" dirty="0"/>
              <a:t>-</a:t>
            </a:r>
            <a:r>
              <a:rPr lang="en-US" sz="1100" dirty="0" err="1"/>
              <a:t>api</a:t>
            </a:r>
            <a:r>
              <a:rPr lang="en-US" sz="11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Monus</a:t>
            </a:r>
            <a:r>
              <a:rPr lang="en-US" sz="1100" dirty="0"/>
              <a:t>, A. (2018, August 2). SOAP vs REST vs JSON comparison [2019]. Retrieved November 5,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raygun</a:t>
            </a:r>
            <a:r>
              <a:rPr lang="en-US" sz="1100" dirty="0"/>
              <a:t> website: https://raygun.com/blog/soap-vs-rest-vs-json/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STRASSNER</a:t>
            </a:r>
            <a:r>
              <a:rPr lang="en-US" sz="1100" dirty="0"/>
              <a:t>, T. (</a:t>
            </a:r>
            <a:r>
              <a:rPr lang="en-US" sz="1100" dirty="0" err="1"/>
              <a:t>n.d.</a:t>
            </a:r>
            <a:r>
              <a:rPr lang="en-US" sz="1100" dirty="0"/>
              <a:t>). XML vs JSON. Retrieved November 5, 2019, from cs.tufts.edu website: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https://www.cs.tufts.edu/comp/150IDS/final_papers/tstras01.1/FinalReport/FinalReport.html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RapidAPI</a:t>
            </a:r>
            <a:r>
              <a:rPr lang="en-US" sz="1100" dirty="0" smtClean="0"/>
              <a:t> </a:t>
            </a:r>
            <a:r>
              <a:rPr lang="en-US" sz="1100" dirty="0"/>
              <a:t>Staff. (2019, February 13). SOAP vs REST (vs JSON). Retrieved November 5,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rapidapi</a:t>
            </a:r>
            <a:r>
              <a:rPr lang="en-US" sz="1100" dirty="0"/>
              <a:t> website: https://rapidapi.com/blog/soap-vs-rest-api/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Atlassian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JSON requests and responses. Retrieved November 5, 2019, from </a:t>
            </a:r>
            <a:r>
              <a:rPr lang="en-US" sz="1100" dirty="0" err="1"/>
              <a:t>Atlassian</a:t>
            </a:r>
            <a:r>
              <a:rPr lang="en-US" sz="1100" dirty="0"/>
              <a:t> website: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https://developer.atlassian.com/server/crowd/json-requests-and-responses/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ezeelive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JSON – its advantages and disadvantages. Retrieved November 5,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ezeelive</a:t>
            </a:r>
            <a:r>
              <a:rPr lang="en-US" sz="1100" dirty="0"/>
              <a:t> website: https://ezeelive.com/json-advantages-disadvantages/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40" y="1272987"/>
            <a:ext cx="4625789" cy="173467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JSON API?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746697" cy="487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600" b="1" dirty="0"/>
              <a:t>JSON</a:t>
            </a:r>
            <a:r>
              <a:rPr lang="en-US" sz="1600" dirty="0"/>
              <a:t> or JavaScript Object Notation is an encoding scheme that is designed to eliminate the need for an ad-hoc code for each application to communicate with servers that communicate in a defined way</a:t>
            </a:r>
            <a:r>
              <a:rPr lang="en-US" sz="1600" dirty="0"/>
              <a:t> </a:t>
            </a:r>
            <a:endParaRPr lang="en-US" sz="1600" dirty="0" smtClean="0"/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600" dirty="0" smtClean="0"/>
              <a:t>JSON </a:t>
            </a:r>
            <a:r>
              <a:rPr lang="en-US" sz="1600" dirty="0"/>
              <a:t>is an independent component, which can be used by any framework or </a:t>
            </a:r>
            <a:r>
              <a:rPr lang="en-US" sz="1600" dirty="0" smtClean="0"/>
              <a:t>technology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600" dirty="0"/>
              <a:t>JSON API module exposes an implementation for data stores and data structures, such as entity types, bundles, and </a:t>
            </a:r>
            <a:r>
              <a:rPr lang="en-US" sz="1600" dirty="0" smtClean="0"/>
              <a:t>fields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600" dirty="0"/>
              <a:t>JSON:API has been properly registered with the IANA. Its media type designation is </a:t>
            </a:r>
            <a:r>
              <a:rPr lang="en-US" sz="1600" dirty="0" smtClean="0"/>
              <a:t>application/</a:t>
            </a:r>
            <a:r>
              <a:rPr lang="en-US" sz="1600" dirty="0" err="1" smtClean="0"/>
              <a:t>vnd.api+json</a:t>
            </a:r>
            <a:endParaRPr lang="en-US" sz="1600" dirty="0" smtClean="0"/>
          </a:p>
          <a:p>
            <a:pPr lvl="1">
              <a:spcAft>
                <a:spcPts val="600"/>
              </a:spcAft>
              <a:buFontTx/>
              <a:buChar char="-"/>
              <a:defRPr/>
            </a:pPr>
            <a:r>
              <a:rPr lang="en-US" sz="1600" dirty="0" smtClean="0"/>
              <a:t>IANA (</a:t>
            </a:r>
            <a:r>
              <a:rPr lang="en-US" sz="1600" dirty="0"/>
              <a:t>Internet Assignment Numbers </a:t>
            </a:r>
            <a:r>
              <a:rPr lang="en-US" sz="1600" dirty="0" smtClean="0"/>
              <a:t>Authority)</a:t>
            </a:r>
          </a:p>
          <a:p>
            <a:pPr>
              <a:spcAft>
                <a:spcPts val="600"/>
              </a:spcAft>
              <a:buFontTx/>
              <a:buChar char="-"/>
              <a:defRPr/>
            </a:pPr>
            <a:r>
              <a:rPr lang="en-US" sz="1600" dirty="0"/>
              <a:t>JSON:API </a:t>
            </a:r>
            <a:r>
              <a:rPr lang="en-US" sz="1600" dirty="0" smtClean="0"/>
              <a:t>has a </a:t>
            </a:r>
            <a:r>
              <a:rPr lang="en-US" sz="1600" dirty="0"/>
              <a:t>collection of extensions that APIs can use to provide clients with information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API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55491"/>
            <a:ext cx="11051677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/>
              <a:t> JSON is completely language-agnostic, so it can be used with any programming </a:t>
            </a:r>
            <a:r>
              <a:rPr lang="en-US" sz="1600" dirty="0" smtClean="0"/>
              <a:t>language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smtClean="0"/>
              <a:t>SOAP is XML based only which can cause heavy transfer of data flow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smtClean="0"/>
              <a:t>JSON is light weight allowing more data transference at faster rates than XML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/>
              <a:t>JSON files consist of collections of name/value pairs and ordered lists of values that are universal data structures used by most programming </a:t>
            </a:r>
            <a:r>
              <a:rPr lang="en-US" sz="1600" dirty="0" smtClean="0"/>
              <a:t>languages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/>
              <a:t>JSON API has no official standard because it is an architectural </a:t>
            </a:r>
            <a:r>
              <a:rPr lang="en-US" sz="1600" dirty="0" smtClean="0"/>
              <a:t>style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smtClean="0"/>
              <a:t>JSON API makes use of HTTP verbs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API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4857705" cy="497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b="1" dirty="0" smtClean="0"/>
              <a:t>SOAP vs JSON API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JSON is a more lightweight and less verbose format, and it’s easier to read and write as </a:t>
            </a:r>
            <a:r>
              <a:rPr lang="en-US" dirty="0" smtClean="0"/>
              <a:t>well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XML still has advantages that allow for placement of metadata into tags’ forms attributes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SOAP </a:t>
            </a:r>
            <a:r>
              <a:rPr lang="en-US" dirty="0" smtClean="0"/>
              <a:t>(Simple </a:t>
            </a:r>
            <a:r>
              <a:rPr lang="en-US" dirty="0"/>
              <a:t>Object Access </a:t>
            </a:r>
            <a:r>
              <a:rPr lang="en-US" dirty="0" smtClean="0"/>
              <a:t>Protocol) 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can work with any application layer protocol, such as HTTP, SMTP, TCP, or </a:t>
            </a:r>
            <a:r>
              <a:rPr lang="en-US" dirty="0" smtClean="0"/>
              <a:t>UDP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Security, authorization, and error-handling are built into the protocol</a:t>
            </a:r>
            <a:endParaRPr lang="en-US" dirty="0" smtClean="0"/>
          </a:p>
          <a:p>
            <a:pPr>
              <a:spcAft>
                <a:spcPts val="2000"/>
              </a:spcAft>
              <a:buFontTx/>
              <a:buChar char="-"/>
            </a:pPr>
            <a:endParaRPr lang="en-US" b="1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56" y="1387368"/>
            <a:ext cx="3051941" cy="2855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629" y="1387368"/>
            <a:ext cx="2725509" cy="28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API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455491"/>
            <a:ext cx="10956382" cy="476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sz="1400" b="1" dirty="0"/>
              <a:t>SOAP vs JSON </a:t>
            </a:r>
            <a:r>
              <a:rPr lang="en-US" sz="1400" b="1" dirty="0" smtClean="0"/>
              <a:t>API cont’d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SOAP follows a formal and standardized approach that specifies how to encode XML files returned by the </a:t>
            </a:r>
            <a:r>
              <a:rPr lang="en-US" dirty="0" smtClean="0"/>
              <a:t>API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400" dirty="0" smtClean="0"/>
              <a:t>SOAP messages consist of 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Envelope (required)</a:t>
            </a:r>
            <a:r>
              <a:rPr lang="en-US" dirty="0"/>
              <a:t> – This is the starting and ending tags of the message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Header (optional)</a:t>
            </a:r>
            <a:r>
              <a:rPr lang="en-US" dirty="0"/>
              <a:t> – It contains the optional attributes of the message. It allows you to extend a SOAP message in a modular and decentralized way.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Body (required)</a:t>
            </a:r>
            <a:r>
              <a:rPr lang="en-US" dirty="0"/>
              <a:t> – It contains the XML data that the server transmits to the receiver.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Fault (optional)</a:t>
            </a:r>
            <a:r>
              <a:rPr lang="en-US" dirty="0"/>
              <a:t> – It carries information about errors occurring during processing the message.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JSON and REST play together very nicely, which means formatting data has never been more accessible</a:t>
            </a:r>
            <a:endParaRPr lang="en-US" sz="1400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spcAft>
                <a:spcPts val="20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API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sz="1600" b="1" dirty="0"/>
              <a:t>Headers and request &amp; response body</a:t>
            </a:r>
          </a:p>
          <a:p>
            <a:pPr>
              <a:spcAft>
                <a:spcPts val="0"/>
              </a:spcAft>
              <a:buFontTx/>
              <a:buChar char="-"/>
            </a:pPr>
            <a:r>
              <a:rPr lang="en-US" sz="1400" dirty="0"/>
              <a:t>To make a request with JSON, the appropriate HTTP headers </a:t>
            </a:r>
            <a:r>
              <a:rPr lang="en-US" sz="1400" dirty="0" smtClean="0"/>
              <a:t>are</a:t>
            </a:r>
          </a:p>
          <a:p>
            <a:pPr lvl="1">
              <a:spcAft>
                <a:spcPts val="0"/>
              </a:spcAft>
              <a:buFontTx/>
              <a:buChar char="-"/>
            </a:pPr>
            <a:r>
              <a:rPr lang="en-US" sz="1400" dirty="0"/>
              <a:t>Content-Type: application/</a:t>
            </a:r>
            <a:r>
              <a:rPr lang="en-US" sz="1400" dirty="0" err="1"/>
              <a:t>json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Accept: </a:t>
            </a:r>
            <a:r>
              <a:rPr lang="en-US" sz="1400" dirty="0" smtClean="0"/>
              <a:t>application/</a:t>
            </a:r>
            <a:r>
              <a:rPr lang="en-US" sz="1400" dirty="0" err="1" smtClean="0"/>
              <a:t>json</a:t>
            </a:r>
            <a:endParaRPr lang="en-US" sz="1400" dirty="0" smtClean="0"/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To create a request, an action verb of some sort must be used against a URL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When sending data, a JSON object can be created and </a:t>
            </a:r>
            <a:r>
              <a:rPr lang="en-US" sz="1400" dirty="0" err="1" smtClean="0"/>
              <a:t>POSTed</a:t>
            </a:r>
            <a:r>
              <a:rPr lang="en-US" sz="1400" dirty="0" smtClean="0"/>
              <a:t> to an API call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That data can then be parsed and stored in the database by chosen language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The payload must contain valid JSON if it will work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Much like a request body, the response body can also store representations of objects in JSON format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The client code can then parse through the JSON response object and manipulate the code accordingly</a:t>
            </a:r>
          </a:p>
          <a:p>
            <a:pPr>
              <a:spcAft>
                <a:spcPts val="20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API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78" y="1455491"/>
            <a:ext cx="10634237" cy="1734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33" y="3556869"/>
            <a:ext cx="4886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API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04730"/>
            <a:ext cx="11121147" cy="534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sz="1800" b="1" dirty="0" smtClean="0"/>
              <a:t>Advantages of JSON API: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smtClean="0"/>
              <a:t>Reduces </a:t>
            </a:r>
            <a:r>
              <a:rPr lang="en-US" sz="1600" dirty="0"/>
              <a:t>both the number of requests and the amount of data transmitted between clients and </a:t>
            </a:r>
            <a:r>
              <a:rPr lang="en-US" sz="1600" dirty="0" smtClean="0"/>
              <a:t>servers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/>
              <a:t>E</a:t>
            </a:r>
            <a:r>
              <a:rPr lang="en-US" sz="1600" dirty="0" smtClean="0"/>
              <a:t>nabling </a:t>
            </a:r>
            <a:r>
              <a:rPr lang="en-US" sz="1600" dirty="0"/>
              <a:t>the JSON API module, </a:t>
            </a:r>
            <a:r>
              <a:rPr lang="en-US" sz="1600" dirty="0" smtClean="0"/>
              <a:t>allows for immediate gain of </a:t>
            </a:r>
            <a:r>
              <a:rPr lang="en-US" sz="1600" dirty="0"/>
              <a:t>a full REST </a:t>
            </a:r>
            <a:r>
              <a:rPr lang="en-US" sz="1600" dirty="0" smtClean="0"/>
              <a:t>API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/>
              <a:t>JSON API inspects entity type and bundle to provide URLs to access each one of them using the standard HTTP methods, GET, POST, PATCH, and </a:t>
            </a:r>
            <a:r>
              <a:rPr lang="en-US" sz="1600" dirty="0" smtClean="0"/>
              <a:t>DELETE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/>
              <a:t>Unlike core REST module, JSON API is Zero </a:t>
            </a:r>
            <a:r>
              <a:rPr lang="en-US" sz="1600" dirty="0" smtClean="0"/>
              <a:t>configuration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smtClean="0"/>
              <a:t>Controls </a:t>
            </a:r>
            <a:r>
              <a:rPr lang="en-US" sz="1600" dirty="0"/>
              <a:t>which HTTP methods should be used, what HTTP response codes should be returned under specific request, the format of the response body, and the link between </a:t>
            </a:r>
            <a:r>
              <a:rPr lang="en-US" sz="1600" dirty="0" smtClean="0"/>
              <a:t>resources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smtClean="0"/>
              <a:t>JSON allows for schema support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6" y="1375977"/>
            <a:ext cx="11047941" cy="5183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1600" b="1" dirty="0" smtClean="0"/>
              <a:t>Disadvantages of JSON API:</a:t>
            </a:r>
            <a:endParaRPr lang="en-US" sz="1600" b="1" dirty="0"/>
          </a:p>
          <a:p>
            <a:pPr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1400" dirty="0" smtClean="0"/>
              <a:t>JSON </a:t>
            </a:r>
            <a:r>
              <a:rPr lang="en-US" sz="1400" dirty="0"/>
              <a:t>has no error handling for JSON </a:t>
            </a:r>
            <a:r>
              <a:rPr lang="en-US" sz="1400" dirty="0" smtClean="0"/>
              <a:t>calls</a:t>
            </a:r>
          </a:p>
          <a:p>
            <a:pPr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1400" dirty="0"/>
              <a:t>If no insert happens, JSON will fail silently</a:t>
            </a:r>
          </a:p>
          <a:p>
            <a:pPr lvl="1"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1400" dirty="0"/>
              <a:t>The request can not be canceled or restarted</a:t>
            </a:r>
          </a:p>
          <a:p>
            <a:pPr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1400" dirty="0"/>
              <a:t>JSON can be quite dangerous if used with untrusted services or untrusted browsers</a:t>
            </a:r>
          </a:p>
          <a:p>
            <a:pPr lvl="1"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1400" dirty="0"/>
              <a:t> JSON service returns a JSON response wrapped in a function call, which will be executed by the browser</a:t>
            </a:r>
          </a:p>
          <a:p>
            <a:pPr lvl="1"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1400" dirty="0"/>
              <a:t>if it will be used with untrusted browser it can be hacked</a:t>
            </a:r>
            <a:endParaRPr lang="en-US" sz="1400" dirty="0"/>
          </a:p>
          <a:p>
            <a:pPr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1400" dirty="0"/>
              <a:t>JSON only has limited supported tools which we can use during JSON development</a:t>
            </a:r>
            <a:endParaRPr lang="en-US" sz="1400" dirty="0"/>
          </a:p>
          <a:p>
            <a:pPr>
              <a:lnSpc>
                <a:spcPts val="1100"/>
              </a:lnSpc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Widescreen</PresentationFormat>
  <Paragraphs>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JSON APIs</vt:lpstr>
      <vt:lpstr>What is JSON API?</vt:lpstr>
      <vt:lpstr>JSON API Cont’d</vt:lpstr>
      <vt:lpstr>JSON API Cont’d</vt:lpstr>
      <vt:lpstr>JSON API Cont’d</vt:lpstr>
      <vt:lpstr>JSON API Cont’d</vt:lpstr>
      <vt:lpstr>JSON API Cont’d</vt:lpstr>
      <vt:lpstr>JSON API Cont’d</vt:lpstr>
      <vt:lpstr>SOAP Cont’d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2019-11-05T12:13:07Z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