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1" r:id="rId6"/>
    <p:sldId id="287" r:id="rId7"/>
    <p:sldId id="279" r:id="rId8"/>
    <p:sldId id="283" r:id="rId9"/>
    <p:sldId id="284" r:id="rId10"/>
    <p:sldId id="285" r:id="rId11"/>
    <p:sldId id="286" r:id="rId12"/>
    <p:sldId id="288" r:id="rId13"/>
    <p:sldId id="28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87"/>
            <p14:sldId id="279"/>
            <p14:sldId id="283"/>
            <p14:sldId id="284"/>
            <p14:sldId id="285"/>
            <p14:sldId id="286"/>
            <p14:sldId id="288"/>
          </p14:sldIdLst>
        </p14:section>
        <p14:section name="Learn More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82" autoAdjust="0"/>
    <p:restoredTop sz="94241" autoAdjust="0"/>
  </p:normalViewPr>
  <p:slideViewPr>
    <p:cSldViewPr snapToGrid="0">
      <p:cViewPr varScale="1">
        <p:scale>
          <a:sx n="111" d="100"/>
          <a:sy n="111" d="100"/>
        </p:scale>
        <p:origin x="546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aseline="0" dirty="0"/>
              <a:t>Slide Show mode, select the arrows to visit links.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Pager Rotation Duties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An 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Intro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1" y="2614427"/>
            <a:ext cx="11130436" cy="39782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Willis, J., Debois, P., Humble, J., &amp; Kim, G. (2016, October). The DevOps Handbook [EPUB]. Retrieved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from https://learning.oreilly.com/library/view/the-devops-handbook/9781457191381/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Au, V. (2014, February 10). [Pager Duty]. Retrieved from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https://</a:t>
            </a:r>
            <a:r>
              <a:rPr lang="en-US" dirty="0" smtClean="0"/>
              <a:t>iqm7l1pa7bn3d42rc278rat5-wpengine.netdna-ssl.com/assets/blog/PagerDuty_On_call_schedule_alert_routing.png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7832680" cy="64008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Pager Rotation Duties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7"/>
            <a:ext cx="10979831" cy="5019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600"/>
              </a:spcAft>
              <a:buFontTx/>
              <a:buChar char="-"/>
              <a:defRPr/>
            </a:pPr>
            <a:endParaRPr lang="en-US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What 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are pager rotation duties?</a:t>
            </a:r>
            <a:endParaRPr lang="en-US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- Duties consist of everyone in a value stream sharing the downstream responsibilities of handling operational incidents </a:t>
            </a:r>
            <a:r>
              <a:rPr lang="en-US" sz="2800" dirty="0"/>
              <a:t>(Willis, Debois, Humble, &amp; Kim, 2016</a:t>
            </a:r>
            <a:r>
              <a:rPr lang="en-US" sz="2800" dirty="0" smtClean="0"/>
              <a:t>).</a:t>
            </a:r>
            <a:endParaRPr lang="en-US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This happens by putting developers, development managers, and architects on pager rotation </a:t>
            </a:r>
            <a:r>
              <a:rPr lang="en-US" sz="2800" dirty="0"/>
              <a:t>(Willis, Debois, Humble, &amp; Kim, 2016</a:t>
            </a:r>
            <a:r>
              <a:rPr lang="en-US" sz="2800" dirty="0" smtClean="0"/>
              <a:t>).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Pager Rotation Duties</a:t>
            </a:r>
            <a:endParaRPr lang="en-US" dirty="0"/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11069546" cy="460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What causes a need for pager rotation?</a:t>
            </a:r>
          </a:p>
          <a:p>
            <a:pPr marL="0" lv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-There is no such thing as a perfect deployment, in any complex service there wil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 still be unexpected problems such as </a:t>
            </a:r>
            <a:r>
              <a:rPr lang="en-US" sz="2800" dirty="0"/>
              <a:t>(Willis, Debois, Humble, &amp; Kim, 2016)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FontTx/>
              <a:buChar char="-"/>
              <a:defRPr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Incidents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FontTx/>
              <a:buChar char="-"/>
              <a:defRPr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Outages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FontTx/>
              <a:buChar char="-"/>
              <a:defRPr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Network issues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FontTx/>
              <a:buChar char="-"/>
              <a:defRPr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Code issues</a:t>
            </a:r>
            <a:endParaRPr lang="en-US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78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Pager Rotation Duties</a:t>
            </a:r>
            <a:endParaRPr lang="en-US" dirty="0"/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9374748" cy="460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000"/>
              </a:spcAft>
              <a:buFontTx/>
              <a:buChar char="-"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2000"/>
              </a:spcAft>
              <a:buFontTx/>
              <a:buChar char="-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2000"/>
              </a:spcAft>
              <a:buNone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Aft>
                <a:spcPts val="2000"/>
              </a:spcAft>
              <a:buFontTx/>
              <a:buChar char="-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9269" y="1455491"/>
            <a:ext cx="10920548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Aft>
                <a:spcPts val="600"/>
              </a:spcAft>
              <a:buFontTx/>
              <a:buChar char="-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issues remain unfixed, they can cause recurring problems and suffering for Ops engineers downstream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(Willis, Debois, Humble, &amp; Kim, 2016)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0" indent="-457200">
              <a:spcAft>
                <a:spcPts val="600"/>
              </a:spcAft>
              <a:buFontTx/>
              <a:buChar char="-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Sometimes the problems are not made visible to the upstream engineers responsible for creating the problem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(Willis, Debois, Humble, &amp; Kim, 2016)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0" indent="-457200">
              <a:spcAft>
                <a:spcPts val="600"/>
              </a:spcAft>
              <a:buFontTx/>
              <a:buChar char="-"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Even if the problem results in a defect being assigned to the feature team, it may be prioritized below the delivery of new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features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(Willis, Debois, Humble, &amp; Kim, 2016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Pager Rotation Duties</a:t>
            </a:r>
            <a:endParaRPr lang="en-US" dirty="0"/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9374748" cy="460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651" y="1308519"/>
            <a:ext cx="8119254" cy="52233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65434" y="1785668"/>
            <a:ext cx="127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(Au, 2014)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40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Pager Rotation Duties</a:t>
            </a:r>
            <a:endParaRPr lang="en-US" dirty="0"/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8" y="1455491"/>
            <a:ext cx="10990589" cy="46079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sz="2800" dirty="0"/>
              <a:t>The problem may keep recurring for weeks, months, or even years, causing continual chaos and disruption in Operations (Willis, Debois, Humble, &amp; Kim, 2016).</a:t>
            </a:r>
          </a:p>
          <a:p>
            <a:pPr marL="0" lv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sz="2800" dirty="0"/>
              <a:t>Upstream work centers can locally optimize for themselves but actually degrade performance for the entire value stream (Willis, Debois, Humble, &amp; Kim, 2016</a:t>
            </a:r>
            <a:r>
              <a:rPr lang="en-US" sz="2800" dirty="0" smtClean="0"/>
              <a:t>).</a:t>
            </a:r>
            <a:endParaRPr lang="en-US" sz="2800" dirty="0" smtClean="0"/>
          </a:p>
          <a:p>
            <a:pPr marL="0" lv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sz="2800" dirty="0" smtClean="0"/>
              <a:t>- Use of pager rotation duties ensures that Operations doesn’t struggle and are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(Willis, Debois, Humble, &amp; Kim, 2016)</a:t>
            </a:r>
            <a:r>
              <a:rPr lang="en-US" sz="2800" dirty="0" smtClean="0"/>
              <a:t>:</a:t>
            </a:r>
          </a:p>
          <a:p>
            <a:pPr marL="0" lv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sz="2800" dirty="0"/>
              <a:t>	</a:t>
            </a:r>
            <a:r>
              <a:rPr lang="en-US" sz="2800" dirty="0" smtClean="0"/>
              <a:t>1) no longer isolated</a:t>
            </a:r>
          </a:p>
          <a:p>
            <a:pPr marL="0" lv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sz="2800" dirty="0"/>
              <a:t>	</a:t>
            </a:r>
            <a:r>
              <a:rPr lang="en-US" sz="2800" dirty="0" smtClean="0"/>
              <a:t>2) no longer alone with code-related production issues</a:t>
            </a:r>
          </a:p>
          <a:p>
            <a:pPr marL="0" lv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sz="2800" dirty="0"/>
              <a:t>	</a:t>
            </a:r>
            <a:r>
              <a:rPr lang="en-US" sz="2800" dirty="0" smtClean="0"/>
              <a:t>3) has everyone help find proper balance with fixes and dev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70274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Pager Rotation Duties</a:t>
            </a:r>
            <a:endParaRPr lang="en-US" dirty="0"/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9374748" cy="460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Aft>
                <a:spcPts val="600"/>
              </a:spcAft>
              <a:buFontTx/>
              <a:buChar char="-"/>
              <a:defRPr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Pager rotation duties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help Development management see that business goals are not achieved b/c features have been marked as done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(Willis, Debois, Humble, &amp; Kim, 2016)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lvl="0">
              <a:lnSpc>
                <a:spcPct val="100000"/>
              </a:lnSpc>
              <a:spcAft>
                <a:spcPts val="600"/>
              </a:spcAft>
              <a:buFontTx/>
              <a:buChar char="-"/>
              <a:defRPr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ct val="100000"/>
              </a:lnSpc>
              <a:spcAft>
                <a:spcPts val="600"/>
              </a:spcAft>
              <a:buFontTx/>
              <a:buChar char="-"/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Instead, the feature is only done when it is performing as designed in production, without causing excessive escalations or unplanned work for either Development or 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Operations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(Willis, Debois, Humble, &amp; Kim, 2016)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40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Pager Rotation Duties</a:t>
            </a:r>
            <a:endParaRPr lang="en-US" dirty="0"/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9374748" cy="460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Aft>
                <a:spcPts val="600"/>
              </a:spcAft>
              <a:buFontTx/>
              <a:buChar char="-"/>
              <a:defRPr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Pager rotation duties are applicable for market-oriented teams, responsible for both developing a feature and running it in prod, as well as for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functionality-oriented teams. (Willis, Debois, Humble, &amp; Kim, 2016)</a:t>
            </a:r>
            <a:endParaRPr lang="en-US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ct val="100000"/>
              </a:lnSpc>
              <a:spcAft>
                <a:spcPts val="600"/>
              </a:spcAft>
              <a:buFontTx/>
              <a:buChar char="-"/>
              <a:defRPr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It is much more common that people no longer have on-call teams, rather have individuals that are reachable if they have knowledge of production code and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environments (Willis, Debois, Humble, &amp; 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Kim, 2016).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2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Pager Rotation Duties</a:t>
            </a:r>
            <a:endParaRPr lang="en-US" dirty="0"/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11001346" cy="460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Aft>
                <a:spcPts val="600"/>
              </a:spcAft>
              <a:buFontTx/>
              <a:buChar char="-"/>
              <a:defRPr/>
            </a:pPr>
            <a:r>
              <a:rPr lang="en-US" sz="2800" dirty="0" smtClean="0"/>
              <a:t>Developers get feedback on how their applications perform in production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(Willis, Debois, Humble, &amp; Kim, 2016)</a:t>
            </a:r>
            <a:r>
              <a:rPr lang="en-US" sz="2800" dirty="0" smtClean="0"/>
              <a:t>: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FontTx/>
              <a:buChar char="-"/>
              <a:defRPr/>
            </a:pPr>
            <a:r>
              <a:rPr lang="en-US" sz="2800" dirty="0" smtClean="0"/>
              <a:t>Fixes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FontTx/>
              <a:buChar char="-"/>
              <a:defRPr/>
            </a:pPr>
            <a:r>
              <a:rPr lang="en-US" sz="2800" dirty="0" smtClean="0"/>
              <a:t>Breaks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Tx/>
              <a:buChar char="-"/>
              <a:defRPr/>
            </a:pPr>
            <a:r>
              <a:rPr lang="en-US" sz="2800" dirty="0" smtClean="0"/>
              <a:t>Developers become closer to the customer and a buy-in is created that everyone in the value stream benefits from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(Willis, Debois, Humble, &amp; Kim, 2016)</a:t>
            </a:r>
            <a:r>
              <a:rPr lang="en-US" sz="2800" dirty="0" smtClean="0"/>
              <a:t>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62532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elcome to Powerpoint 2016_CLR_v2" id="{CAB9082A-965C-42BE-8170-C940D3319B60}" vid="{82B84162-888A-4FD2-BEC9-B29B6DB2C7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2016</Template>
  <TotalTime>0</TotalTime>
  <Words>632</Words>
  <Application>Microsoft Office PowerPoint</Application>
  <PresentationFormat>Widescreen</PresentationFormat>
  <Paragraphs>53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Segoe UI</vt:lpstr>
      <vt:lpstr>Segoe UI Light</vt:lpstr>
      <vt:lpstr>WelcomeDoc</vt:lpstr>
      <vt:lpstr>Pager Rotation Duties</vt:lpstr>
      <vt:lpstr>Pager Rotation Duties</vt:lpstr>
      <vt:lpstr>Pager Rotation Duties</vt:lpstr>
      <vt:lpstr>Pager Rotation Duties</vt:lpstr>
      <vt:lpstr>Pager Rotation Duties</vt:lpstr>
      <vt:lpstr>Pager Rotation Duties</vt:lpstr>
      <vt:lpstr>Pager Rotation Duties</vt:lpstr>
      <vt:lpstr>Pager Rotation Duties</vt:lpstr>
      <vt:lpstr>Pager Rotation Duties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2019-10-15T20:25:54Z</dcterms:created>
  <dcterms:modified xsi:type="dcterms:W3CDTF">2020-01-28T12:46:48Z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