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7" r:id="rId8"/>
    <p:sldId id="288" r:id="rId9"/>
    <p:sldId id="279" r:id="rId10"/>
    <p:sldId id="284" r:id="rId11"/>
    <p:sldId id="285"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7"/>
            <p14:sldId id="288"/>
            <p14:sldId id="279"/>
            <p14:sldId id="284"/>
            <p14:sldId id="285"/>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5" d="100"/>
          <a:sy n="115" d="100"/>
        </p:scale>
        <p:origin x="43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hakray.com/advantages-of-rest-ap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rPr>
              <a:t>RESTful APIs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Intro to </a:t>
            </a:r>
            <a:r>
              <a:rPr lang="en-US" sz="2400" dirty="0" smtClean="0">
                <a:solidFill>
                  <a:schemeClr val="bg1"/>
                </a:solidFill>
                <a:latin typeface="+mj-lt"/>
              </a:rPr>
              <a:t>Representational State Transfer Application Programming Interfaces</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9442648" cy="3978275"/>
          </a:xfrm>
        </p:spPr>
        <p:txBody>
          <a:bodyPr>
            <a:normAutofit/>
          </a:bodyPr>
          <a:lstStyle/>
          <a:p>
            <a:pPr>
              <a:lnSpc>
                <a:spcPct val="100000"/>
              </a:lnSpc>
              <a:spcBef>
                <a:spcPts val="0"/>
              </a:spcBef>
              <a:spcAft>
                <a:spcPts val="0"/>
              </a:spcAft>
            </a:pPr>
            <a:r>
              <a:rPr lang="en-US" sz="1100" dirty="0" smtClean="0"/>
              <a:t>Richardson</a:t>
            </a:r>
            <a:r>
              <a:rPr lang="en-US" sz="1100" dirty="0"/>
              <a:t>, L., &amp; Amundsen, M. (2013). RESTful Web APIs. Sebastopol, CA: O'REILLY</a:t>
            </a:r>
            <a:r>
              <a:rPr lang="en-US" sz="1100" dirty="0" smtClean="0"/>
              <a:t>.</a:t>
            </a:r>
          </a:p>
          <a:p>
            <a:pPr>
              <a:lnSpc>
                <a:spcPct val="100000"/>
              </a:lnSpc>
              <a:spcBef>
                <a:spcPts val="0"/>
              </a:spcBef>
              <a:spcAft>
                <a:spcPts val="0"/>
              </a:spcAft>
            </a:pPr>
            <a:endParaRPr lang="en-US" sz="1100" dirty="0" smtClean="0"/>
          </a:p>
          <a:p>
            <a:pPr>
              <a:lnSpc>
                <a:spcPct val="100000"/>
              </a:lnSpc>
              <a:spcBef>
                <a:spcPts val="0"/>
              </a:spcBef>
              <a:spcAft>
                <a:spcPts val="0"/>
              </a:spcAft>
            </a:pPr>
            <a:r>
              <a:rPr lang="en-US" sz="1100" dirty="0"/>
              <a:t>Guru99. (</a:t>
            </a:r>
            <a:r>
              <a:rPr lang="en-US" sz="1100" dirty="0" err="1"/>
              <a:t>n.d.</a:t>
            </a:r>
            <a:r>
              <a:rPr lang="en-US" sz="1100" dirty="0"/>
              <a:t>). SOAP Vs. REST: Difference between Web API Services. Retrieved October 22, 2019, from </a:t>
            </a:r>
          </a:p>
          <a:p>
            <a:pPr>
              <a:lnSpc>
                <a:spcPct val="100000"/>
              </a:lnSpc>
              <a:spcBef>
                <a:spcPts val="0"/>
              </a:spcBef>
              <a:spcAft>
                <a:spcPts val="0"/>
              </a:spcAft>
            </a:pPr>
            <a:r>
              <a:rPr lang="en-US" sz="1100" dirty="0"/>
              <a:t>     Guru99 website: https://www.guru99.com/comparison-between-web-services.html </a:t>
            </a:r>
            <a:endParaRPr lang="en-US" sz="1100" dirty="0" smtClean="0"/>
          </a:p>
          <a:p>
            <a:pPr>
              <a:lnSpc>
                <a:spcPct val="100000"/>
              </a:lnSpc>
              <a:spcBef>
                <a:spcPts val="0"/>
              </a:spcBef>
              <a:spcAft>
                <a:spcPts val="0"/>
              </a:spcAft>
            </a:pPr>
            <a:endParaRPr lang="en-US" sz="1100" dirty="0" smtClean="0"/>
          </a:p>
          <a:p>
            <a:pPr>
              <a:lnSpc>
                <a:spcPct val="100000"/>
              </a:lnSpc>
              <a:spcBef>
                <a:spcPts val="0"/>
              </a:spcBef>
              <a:spcAft>
                <a:spcPts val="0"/>
              </a:spcAft>
            </a:pPr>
            <a:r>
              <a:rPr lang="en-US" sz="1100" dirty="0" err="1"/>
              <a:t>chakray</a:t>
            </a:r>
            <a:r>
              <a:rPr lang="en-US" sz="1100" dirty="0"/>
              <a:t>. (2017, February 9). REST API? Retrieved October 22, 2019, from </a:t>
            </a:r>
            <a:r>
              <a:rPr lang="en-US" sz="1100" dirty="0" err="1"/>
              <a:t>chakray</a:t>
            </a:r>
            <a:r>
              <a:rPr lang="en-US" sz="1100" dirty="0"/>
              <a:t> website: </a:t>
            </a:r>
          </a:p>
          <a:p>
            <a:pPr>
              <a:lnSpc>
                <a:spcPct val="100000"/>
              </a:lnSpc>
              <a:spcBef>
                <a:spcPts val="0"/>
              </a:spcBef>
              <a:spcAft>
                <a:spcPts val="0"/>
              </a:spcAft>
            </a:pPr>
            <a:r>
              <a:rPr lang="en-US" sz="1100" dirty="0"/>
              <a:t>     </a:t>
            </a:r>
            <a:r>
              <a:rPr lang="en-US" sz="1100" dirty="0">
                <a:hlinkClick r:id="rId3"/>
              </a:rPr>
              <a:t>https://www.chakray.com/advantages-of-rest-api</a:t>
            </a:r>
            <a:r>
              <a:rPr lang="en-US" sz="1100" dirty="0" smtClean="0">
                <a:hlinkClick r:id="rId3"/>
              </a:rPr>
              <a:t>/</a:t>
            </a:r>
            <a:endParaRPr lang="en-US" sz="1100" dirty="0" smtClean="0"/>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mulesoft</a:t>
            </a:r>
            <a:r>
              <a:rPr lang="en-US" sz="1100" dirty="0"/>
              <a:t>. (</a:t>
            </a:r>
            <a:r>
              <a:rPr lang="en-US" sz="1100" dirty="0" err="1"/>
              <a:t>n.d.</a:t>
            </a:r>
            <a:r>
              <a:rPr lang="en-US" sz="1100" dirty="0"/>
              <a:t>). What is a RESTful API? Retrieved October 22, 2019, from </a:t>
            </a:r>
            <a:r>
              <a:rPr lang="en-US" sz="1100" dirty="0" err="1"/>
              <a:t>mulesoft</a:t>
            </a:r>
            <a:r>
              <a:rPr lang="en-US" sz="1100" dirty="0"/>
              <a:t> website: </a:t>
            </a:r>
          </a:p>
          <a:p>
            <a:pPr>
              <a:lnSpc>
                <a:spcPct val="100000"/>
              </a:lnSpc>
              <a:spcBef>
                <a:spcPts val="0"/>
              </a:spcBef>
              <a:spcAft>
                <a:spcPts val="0"/>
              </a:spcAft>
            </a:pPr>
            <a:r>
              <a:rPr lang="en-US" sz="1100" dirty="0"/>
              <a:t>     https://www.mulesoft.com/resources/api/restful-api </a:t>
            </a:r>
            <a:endParaRPr lang="en-US" sz="1100" dirty="0"/>
          </a:p>
          <a:p>
            <a:pPr>
              <a:lnSpc>
                <a:spcPct val="100000"/>
              </a:lnSpc>
              <a:spcBef>
                <a:spcPts val="0"/>
              </a:spcBef>
              <a:spcAft>
                <a:spcPts val="0"/>
              </a:spcAft>
            </a:pPr>
            <a:endParaRPr lang="en-US" sz="1100" dirty="0" smtClean="0"/>
          </a:p>
          <a:p>
            <a:pPr>
              <a:lnSpc>
                <a:spcPct val="100000"/>
              </a:lnSpc>
              <a:spcBef>
                <a:spcPts val="0"/>
              </a:spcBef>
              <a:spcAft>
                <a:spcPts val="0"/>
              </a:spcAft>
            </a:pPr>
            <a:r>
              <a:rPr lang="en-US" sz="1100" dirty="0" err="1"/>
              <a:t>restfulapi</a:t>
            </a:r>
            <a:r>
              <a:rPr lang="en-US" sz="1100" dirty="0"/>
              <a:t>. (</a:t>
            </a:r>
            <a:r>
              <a:rPr lang="en-US" sz="1100" dirty="0" err="1"/>
              <a:t>n.d.</a:t>
            </a:r>
            <a:r>
              <a:rPr lang="en-US" sz="1100" dirty="0"/>
              <a:t>). What is REST. Retrieved October 22, 2019, from </a:t>
            </a:r>
            <a:r>
              <a:rPr lang="en-US" sz="1100" dirty="0" err="1"/>
              <a:t>restfulapi</a:t>
            </a:r>
            <a:r>
              <a:rPr lang="en-US" sz="1100" dirty="0"/>
              <a:t> website: </a:t>
            </a:r>
          </a:p>
          <a:p>
            <a:pPr>
              <a:lnSpc>
                <a:spcPct val="100000"/>
              </a:lnSpc>
              <a:spcBef>
                <a:spcPts val="0"/>
              </a:spcBef>
              <a:spcAft>
                <a:spcPts val="0"/>
              </a:spcAft>
            </a:pPr>
            <a:r>
              <a:rPr lang="en-US" sz="1100" dirty="0"/>
              <a:t>     https://restfulapi.net/</a:t>
            </a:r>
            <a:endParaRPr lang="en-US" sz="1100"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a:latin typeface="Segoe UI Light" panose="020B0502040204020203" pitchFamily="34" charset="0"/>
                <a:cs typeface="Segoe UI Light" panose="020B0502040204020203" pitchFamily="34" charset="0"/>
              </a:rPr>
              <a:t>What is </a:t>
            </a:r>
            <a:r>
              <a:rPr lang="en-US" dirty="0" smtClean="0">
                <a:latin typeface="Segoe UI Light" panose="020B0502040204020203" pitchFamily="34" charset="0"/>
                <a:cs typeface="Segoe UI Light" panose="020B0502040204020203" pitchFamily="34" charset="0"/>
              </a:rPr>
              <a:t>a RESTful API?</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7291176" cy="48760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dirty="0" smtClean="0">
                <a:latin typeface="Segoe UI" panose="020B0502040204020203" pitchFamily="34" charset="0"/>
                <a:cs typeface="Segoe UI" panose="020B0502040204020203" pitchFamily="34" charset="0"/>
              </a:rPr>
              <a:t>Last week we learned about resource state and application state</a:t>
            </a:r>
          </a:p>
          <a:p>
            <a:pPr lvl="1">
              <a:spcAft>
                <a:spcPts val="2000"/>
              </a:spcAft>
              <a:buFontTx/>
              <a:buChar char="-"/>
            </a:pPr>
            <a:r>
              <a:rPr lang="en-US" dirty="0"/>
              <a:t>Application state is kept on the client, but the server can manipulate it by sending representations that describe the possible state transitions </a:t>
            </a:r>
          </a:p>
          <a:p>
            <a:pPr lvl="1">
              <a:spcAft>
                <a:spcPts val="2000"/>
              </a:spcAft>
              <a:buFontTx/>
              <a:buChar char="-"/>
            </a:pPr>
            <a:r>
              <a:rPr lang="en-US" dirty="0"/>
              <a:t>Resource state is kept and recorded on the server, the client state does not know about resource state</a:t>
            </a:r>
          </a:p>
          <a:p>
            <a:pPr lvl="1">
              <a:spcAft>
                <a:spcPts val="2000"/>
              </a:spcAft>
              <a:buFontTx/>
              <a:buChar char="-"/>
            </a:pPr>
            <a:r>
              <a:rPr lang="en-US" dirty="0"/>
              <a:t>Resource state is affected when the page state has changed by having data </a:t>
            </a:r>
            <a:r>
              <a:rPr lang="en-US" dirty="0" err="1" smtClean="0"/>
              <a:t>POSTed</a:t>
            </a:r>
            <a:endParaRPr lang="en-US" dirty="0" smtClean="0"/>
          </a:p>
          <a:p>
            <a:pPr>
              <a:spcAft>
                <a:spcPts val="2000"/>
              </a:spcAft>
              <a:buFontTx/>
              <a:buChar char="-"/>
            </a:pPr>
            <a:r>
              <a:rPr lang="en-US" dirty="0"/>
              <a:t>Although a resource can be anything at all, a client can’t do whatever it wants to a resource.</a:t>
            </a:r>
          </a:p>
          <a:p>
            <a:pPr>
              <a:spcAft>
                <a:spcPts val="600"/>
              </a:spcAft>
              <a:buFontTx/>
              <a:buChar char="-"/>
              <a:defRPr/>
            </a:pPr>
            <a:r>
              <a:rPr lang="en-US" dirty="0"/>
              <a:t>In a RESTful system, clients and servers interact only by sending each other messages that follow a predefined protocol</a:t>
            </a:r>
            <a:r>
              <a:rPr lang="en-US" dirty="0" smtClean="0"/>
              <a:t>.</a:t>
            </a:r>
          </a:p>
          <a:p>
            <a:pPr>
              <a:spcAft>
                <a:spcPts val="600"/>
              </a:spcAft>
              <a:buFontTx/>
              <a:buChar char="-"/>
              <a:defRPr/>
            </a:pPr>
            <a:r>
              <a:rPr lang="en-US" dirty="0" smtClean="0">
                <a:latin typeface="Segoe UI" panose="020B0502040204020203" pitchFamily="34" charset="0"/>
                <a:cs typeface="Segoe UI" panose="020B0502040204020203" pitchFamily="34" charset="0"/>
              </a:rPr>
              <a:t>The protocol used is called HTTP</a:t>
            </a:r>
          </a:p>
          <a:p>
            <a:pPr>
              <a:spcAft>
                <a:spcPts val="600"/>
              </a:spcAft>
              <a:buFontTx/>
              <a:buChar char="-"/>
              <a:defRPr/>
            </a:pPr>
            <a:r>
              <a:rPr lang="en-US" dirty="0"/>
              <a:t>The HTTP standard defines eight different kinds of messages. These four are the most commonly used</a:t>
            </a:r>
            <a:endParaRPr lang="en-US"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698" y="1524708"/>
            <a:ext cx="3972836" cy="38785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a:t>A REST API should be entered </a:t>
            </a:r>
            <a:r>
              <a:rPr lang="en-US" dirty="0" smtClean="0"/>
              <a:t>with:</a:t>
            </a:r>
          </a:p>
          <a:p>
            <a:pPr lvl="1">
              <a:spcAft>
                <a:spcPts val="2000"/>
              </a:spcAft>
              <a:buFontTx/>
              <a:buChar char="-"/>
            </a:pPr>
            <a:r>
              <a:rPr lang="en-US" dirty="0" smtClean="0"/>
              <a:t>no </a:t>
            </a:r>
            <a:r>
              <a:rPr lang="en-US" dirty="0"/>
              <a:t>prior knowledge beyond the initial URI (bookmark) </a:t>
            </a:r>
            <a:endParaRPr lang="en-US" dirty="0" smtClean="0"/>
          </a:p>
          <a:p>
            <a:pPr lvl="1">
              <a:spcAft>
                <a:spcPts val="2000"/>
              </a:spcAft>
              <a:buFontTx/>
              <a:buChar char="-"/>
            </a:pPr>
            <a:r>
              <a:rPr lang="en-US" dirty="0" smtClean="0"/>
              <a:t>set </a:t>
            </a:r>
            <a:r>
              <a:rPr lang="en-US" dirty="0"/>
              <a:t>of standardized media types that are appropriate for the intended </a:t>
            </a:r>
            <a:r>
              <a:rPr lang="en-US" dirty="0" smtClean="0"/>
              <a:t>audience</a:t>
            </a:r>
          </a:p>
          <a:p>
            <a:pPr>
              <a:spcAft>
                <a:spcPts val="2000"/>
              </a:spcAft>
              <a:buFontTx/>
              <a:buChar char="-"/>
            </a:pPr>
            <a:r>
              <a:rPr lang="en-US" dirty="0" smtClean="0"/>
              <a:t>All </a:t>
            </a:r>
            <a:r>
              <a:rPr lang="en-US" dirty="0"/>
              <a:t>application state transitions must be driven by client selection of server-provided choices that </a:t>
            </a:r>
            <a:r>
              <a:rPr lang="en-US" dirty="0" smtClean="0"/>
              <a:t>are: </a:t>
            </a:r>
          </a:p>
          <a:p>
            <a:pPr lvl="1">
              <a:spcAft>
                <a:spcPts val="2000"/>
              </a:spcAft>
              <a:buFontTx/>
              <a:buChar char="-"/>
            </a:pPr>
            <a:r>
              <a:rPr lang="en-US" dirty="0" smtClean="0"/>
              <a:t>present </a:t>
            </a:r>
            <a:r>
              <a:rPr lang="en-US" dirty="0"/>
              <a:t>in the received </a:t>
            </a:r>
            <a:r>
              <a:rPr lang="en-US" dirty="0" smtClean="0"/>
              <a:t>representations</a:t>
            </a:r>
          </a:p>
          <a:p>
            <a:pPr lvl="1">
              <a:spcAft>
                <a:spcPts val="2000"/>
              </a:spcAft>
              <a:buFontTx/>
              <a:buChar char="-"/>
            </a:pPr>
            <a:r>
              <a:rPr lang="en-US" dirty="0" smtClean="0"/>
              <a:t>implied </a:t>
            </a:r>
            <a:r>
              <a:rPr lang="en-US" dirty="0"/>
              <a:t>by the user’s manipulation of those </a:t>
            </a:r>
            <a:r>
              <a:rPr lang="en-US" dirty="0" smtClean="0"/>
              <a:t>representations</a:t>
            </a:r>
          </a:p>
          <a:p>
            <a:pPr>
              <a:spcAft>
                <a:spcPts val="2000"/>
              </a:spcAft>
              <a:buFontTx/>
              <a:buChar char="-"/>
            </a:pPr>
            <a:r>
              <a:rPr lang="en-US" dirty="0"/>
              <a:t>The transitions may be determined (or limited by) the client’s knowledge of media types and resource communication mechanisms, both of which may be improved on-the-fly</a:t>
            </a:r>
            <a:endParaRPr lang="en-US" dirty="0"/>
          </a:p>
        </p:txBody>
      </p:sp>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RESTful APIs </a:t>
            </a:r>
            <a:r>
              <a:rPr lang="en-US" dirty="0"/>
              <a:t>Cont’d</a:t>
            </a:r>
          </a:p>
        </p:txBody>
      </p:sp>
      <p:sp>
        <p:nvSpPr>
          <p:cNvPr id="25" name="Content Placeholder 17"/>
          <p:cNvSpPr txBox="1">
            <a:spLocks/>
          </p:cNvSpPr>
          <p:nvPr/>
        </p:nvSpPr>
        <p:spPr>
          <a:xfrm>
            <a:off x="541609" y="1455491"/>
            <a:ext cx="9374748" cy="49711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smtClean="0"/>
              <a:t>GET -</a:t>
            </a:r>
            <a:r>
              <a:rPr lang="en-US" dirty="0" smtClean="0"/>
              <a:t> </a:t>
            </a:r>
            <a:r>
              <a:rPr lang="en-US" dirty="0"/>
              <a:t>Get a representation of this </a:t>
            </a:r>
            <a:r>
              <a:rPr lang="en-US" dirty="0" smtClean="0"/>
              <a:t>resource</a:t>
            </a:r>
            <a:endParaRPr lang="en-US" dirty="0"/>
          </a:p>
          <a:p>
            <a:pPr>
              <a:spcAft>
                <a:spcPts val="2000"/>
              </a:spcAft>
              <a:buFontTx/>
              <a:buChar char="-"/>
            </a:pPr>
            <a:r>
              <a:rPr lang="en-US" b="1" dirty="0" smtClean="0"/>
              <a:t>DELETE</a:t>
            </a:r>
            <a:r>
              <a:rPr lang="en-US" dirty="0" smtClean="0"/>
              <a:t> – Destroy this resource</a:t>
            </a:r>
          </a:p>
          <a:p>
            <a:pPr>
              <a:spcAft>
                <a:spcPts val="2000"/>
              </a:spcAft>
              <a:buFontTx/>
              <a:buChar char="-"/>
            </a:pPr>
            <a:r>
              <a:rPr lang="en-US" b="1" dirty="0" smtClean="0"/>
              <a:t>POST</a:t>
            </a:r>
            <a:r>
              <a:rPr lang="en-US" dirty="0" smtClean="0"/>
              <a:t> - </a:t>
            </a:r>
            <a:r>
              <a:rPr lang="en-US" dirty="0"/>
              <a:t>Create a new resource underneath this one, based on the given </a:t>
            </a:r>
            <a:r>
              <a:rPr lang="en-US" dirty="0" smtClean="0"/>
              <a:t>representation</a:t>
            </a:r>
          </a:p>
          <a:p>
            <a:pPr>
              <a:spcAft>
                <a:spcPts val="2000"/>
              </a:spcAft>
              <a:buFontTx/>
              <a:buChar char="-"/>
            </a:pPr>
            <a:r>
              <a:rPr lang="en-US" b="1" dirty="0"/>
              <a:t>PUT</a:t>
            </a:r>
            <a:r>
              <a:rPr lang="en-US" dirty="0"/>
              <a:t> - Replace this state of this resource with the one described in the given representation </a:t>
            </a:r>
            <a:endParaRPr lang="en-US" dirty="0" smtClean="0"/>
          </a:p>
          <a:p>
            <a:pPr>
              <a:spcAft>
                <a:spcPts val="2000"/>
              </a:spcAft>
              <a:buFontTx/>
              <a:buChar char="-"/>
            </a:pPr>
            <a:r>
              <a:rPr lang="en-US" b="1" dirty="0"/>
              <a:t>HEAD</a:t>
            </a:r>
            <a:r>
              <a:rPr lang="en-US" dirty="0"/>
              <a:t> </a:t>
            </a:r>
            <a:r>
              <a:rPr lang="en-US" dirty="0" smtClean="0"/>
              <a:t>- Get </a:t>
            </a:r>
            <a:r>
              <a:rPr lang="en-US" dirty="0"/>
              <a:t>the headers that would be sent along with a representation of this resource, but not the representation </a:t>
            </a:r>
            <a:r>
              <a:rPr lang="en-US" dirty="0" smtClean="0"/>
              <a:t>itself</a:t>
            </a:r>
          </a:p>
          <a:p>
            <a:pPr>
              <a:spcAft>
                <a:spcPts val="2000"/>
              </a:spcAft>
              <a:buFontTx/>
              <a:buChar char="-"/>
            </a:pPr>
            <a:r>
              <a:rPr lang="en-US" b="1" dirty="0"/>
              <a:t>OPTIONS</a:t>
            </a:r>
            <a:r>
              <a:rPr lang="en-US" dirty="0"/>
              <a:t> - Discover which HTTP methods this resource responds </a:t>
            </a:r>
            <a:r>
              <a:rPr lang="en-US" dirty="0" smtClean="0"/>
              <a:t>to</a:t>
            </a:r>
          </a:p>
          <a:p>
            <a:pPr>
              <a:spcAft>
                <a:spcPts val="2000"/>
              </a:spcAft>
              <a:buFontTx/>
              <a:buChar char="-"/>
            </a:pPr>
            <a:r>
              <a:rPr lang="en-US" b="1" dirty="0"/>
              <a:t>PATCH</a:t>
            </a:r>
            <a:r>
              <a:rPr lang="en-US" dirty="0"/>
              <a:t> - Modify part of the state of this resource based on the given representation. If some bit of resource state is not mentioned in the given representation, leave it alone. PATCH is like PUT, but allows for fine-grained changes to resource </a:t>
            </a:r>
            <a:r>
              <a:rPr lang="en-US" dirty="0" smtClean="0"/>
              <a:t>state</a:t>
            </a:r>
          </a:p>
          <a:p>
            <a:pPr>
              <a:spcAft>
                <a:spcPts val="2000"/>
              </a:spcAft>
              <a:buFontTx/>
              <a:buChar char="-"/>
            </a:pPr>
            <a:r>
              <a:rPr lang="en-US" b="1" dirty="0"/>
              <a:t>LINK-</a:t>
            </a:r>
            <a:r>
              <a:rPr lang="en-US" dirty="0"/>
              <a:t> Connect some other resource to this one</a:t>
            </a:r>
            <a:endParaRPr lang="en-US" b="1" dirty="0" smtClean="0"/>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457" y="1455491"/>
            <a:ext cx="8022566" cy="4607958"/>
          </a:xfrm>
          <a:prstGeom prst="rect">
            <a:avLst/>
          </a:prstGeom>
        </p:spPr>
      </p:pic>
      <p:sp>
        <p:nvSpPr>
          <p:cNvPr id="6" name="Content Placeholder 17"/>
          <p:cNvSpPr txBox="1">
            <a:spLocks/>
          </p:cNvSpPr>
          <p:nvPr/>
        </p:nvSpPr>
        <p:spPr>
          <a:xfrm>
            <a:off x="694009" y="1455491"/>
            <a:ext cx="2789024" cy="476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smtClean="0">
                <a:latin typeface="Segoe UI" panose="020B0502040204020203" pitchFamily="34" charset="0"/>
                <a:cs typeface="Segoe UI" panose="020B0502040204020203" pitchFamily="34" charset="0"/>
              </a:rPr>
              <a:t>Website communications</a:t>
            </a:r>
          </a:p>
          <a:p>
            <a:pPr lvl="1">
              <a:spcAft>
                <a:spcPts val="2000"/>
              </a:spcAft>
              <a:buFontTx/>
              <a:buChar char="-"/>
            </a:pPr>
            <a:r>
              <a:rPr lang="en-US" dirty="0" smtClean="0"/>
              <a:t>Issue a GET to the home page</a:t>
            </a:r>
          </a:p>
          <a:p>
            <a:pPr lvl="1">
              <a:spcAft>
                <a:spcPts val="2000"/>
              </a:spcAft>
              <a:buFontTx/>
              <a:buChar char="-"/>
            </a:pPr>
            <a:r>
              <a:rPr lang="en-US" dirty="0" smtClean="0"/>
              <a:t>Issue a GET to the messages list</a:t>
            </a:r>
          </a:p>
          <a:p>
            <a:pPr lvl="1">
              <a:spcAft>
                <a:spcPts val="2000"/>
              </a:spcAft>
              <a:buFontTx/>
              <a:buChar char="-"/>
            </a:pPr>
            <a:r>
              <a:rPr lang="en-US" dirty="0" smtClean="0"/>
              <a:t>The message list page state can be changed by</a:t>
            </a:r>
          </a:p>
          <a:p>
            <a:pPr lvl="2">
              <a:spcAft>
                <a:spcPts val="2000"/>
              </a:spcAft>
              <a:buFontTx/>
              <a:buChar char="-"/>
            </a:pPr>
            <a:r>
              <a:rPr lang="en-US" dirty="0" smtClean="0"/>
              <a:t>Inserting data</a:t>
            </a:r>
          </a:p>
          <a:p>
            <a:pPr lvl="2">
              <a:spcAft>
                <a:spcPts val="2000"/>
              </a:spcAft>
              <a:buFontTx/>
              <a:buChar char="-"/>
            </a:pPr>
            <a:r>
              <a:rPr lang="en-US" dirty="0" smtClean="0"/>
              <a:t>Updating data</a:t>
            </a:r>
          </a:p>
          <a:p>
            <a:pPr lvl="2">
              <a:spcAft>
                <a:spcPts val="2000"/>
              </a:spcAft>
              <a:buFontTx/>
              <a:buChar char="-"/>
            </a:pPr>
            <a:r>
              <a:rPr lang="en-US" dirty="0" smtClean="0"/>
              <a:t>Deleting data</a:t>
            </a:r>
            <a:endParaRPr lang="en-US" dirty="0"/>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smtClean="0">
                <a:latin typeface="Segoe UI" panose="020B0502040204020203" pitchFamily="34" charset="0"/>
                <a:cs typeface="Segoe UI" panose="020B0502040204020203" pitchFamily="34" charset="0"/>
              </a:rPr>
              <a:t>In terms of web services, there are not many options.  In fact I have only come across two:</a:t>
            </a:r>
          </a:p>
          <a:p>
            <a:pPr lvl="1">
              <a:spcAft>
                <a:spcPts val="2000"/>
              </a:spcAft>
              <a:buFontTx/>
              <a:buChar char="-"/>
            </a:pPr>
            <a:r>
              <a:rPr lang="en-US" dirty="0" smtClean="0">
                <a:latin typeface="Segoe UI" panose="020B0502040204020203" pitchFamily="34" charset="0"/>
                <a:cs typeface="Segoe UI" panose="020B0502040204020203" pitchFamily="34" charset="0"/>
              </a:rPr>
              <a:t>SOAP (Simple Object Access Protocol)</a:t>
            </a:r>
          </a:p>
          <a:p>
            <a:pPr lvl="2">
              <a:spcAft>
                <a:spcPts val="2000"/>
              </a:spcAft>
              <a:buFontTx/>
              <a:buChar char="-"/>
            </a:pPr>
            <a:r>
              <a:rPr lang="en-US" dirty="0"/>
              <a:t>SOAP is known as a transport-independent messaging protocol. SOAP is based on transferring XML data as SOAP Messages. Each message has something which is known as an XML document. Only the structure of the XML document follows a specific pattern, but not the content. The best part of Web services and SOAP is that its all sent via HTTP, which is the standard web protocol.</a:t>
            </a:r>
            <a:endParaRPr lang="en-US" dirty="0" smtClean="0">
              <a:latin typeface="Segoe UI" panose="020B0502040204020203" pitchFamily="34" charset="0"/>
              <a:cs typeface="Segoe UI" panose="020B0502040204020203" pitchFamily="34" charset="0"/>
            </a:endParaRPr>
          </a:p>
          <a:p>
            <a:pPr lvl="1">
              <a:spcAft>
                <a:spcPts val="2000"/>
              </a:spcAft>
              <a:buFontTx/>
              <a:buChar char="-"/>
            </a:pPr>
            <a:r>
              <a:rPr lang="en-US" dirty="0" smtClean="0">
                <a:latin typeface="Segoe UI" panose="020B0502040204020203" pitchFamily="34" charset="0"/>
                <a:cs typeface="Segoe UI" panose="020B0502040204020203" pitchFamily="34" charset="0"/>
              </a:rPr>
              <a:t>REST (</a:t>
            </a:r>
            <a:r>
              <a:rPr lang="en-US" dirty="0"/>
              <a:t>Representational State </a:t>
            </a:r>
            <a:r>
              <a:rPr lang="en-US" dirty="0" smtClean="0"/>
              <a:t>Transfer)</a:t>
            </a:r>
            <a:endParaRPr lang="en-US" dirty="0" smtClean="0">
              <a:latin typeface="Segoe UI" panose="020B0502040204020203" pitchFamily="34" charset="0"/>
              <a:cs typeface="Segoe UI" panose="020B0502040204020203" pitchFamily="34" charset="0"/>
            </a:endParaRPr>
          </a:p>
          <a:p>
            <a:pPr lvl="2">
              <a:spcAft>
                <a:spcPts val="2000"/>
              </a:spcAft>
              <a:buFontTx/>
              <a:buChar char="-"/>
            </a:pPr>
            <a:r>
              <a:rPr lang="en-US" dirty="0" smtClean="0"/>
              <a:t>Designed </a:t>
            </a:r>
            <a:r>
              <a:rPr lang="en-US" dirty="0"/>
              <a:t>specifically for working with components such as media components, files, or even objects on a particular hardware device. Any web service that is defined on the principles of REST can be called a </a:t>
            </a:r>
            <a:r>
              <a:rPr lang="en-US" dirty="0" err="1"/>
              <a:t>RestFul</a:t>
            </a:r>
            <a:r>
              <a:rPr lang="en-US" dirty="0"/>
              <a:t> web service. A Restful service would use the normal HTTP verbs of GET, POST, PUT and DELETE for working with the required components</a:t>
            </a:r>
            <a:r>
              <a:rPr lang="en-US" dirty="0" smtClean="0"/>
              <a:t>.</a:t>
            </a:r>
          </a:p>
          <a:p>
            <a:pPr>
              <a:spcAft>
                <a:spcPts val="2000"/>
              </a:spcAft>
              <a:buFontTx/>
              <a:buChar char="-"/>
            </a:pPr>
            <a:r>
              <a:rPr lang="en-US" dirty="0" smtClean="0"/>
              <a:t>Which one is right for you depends entirely on your application needs</a:t>
            </a:r>
            <a:endParaRPr 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8" y="1455490"/>
            <a:ext cx="11121147" cy="499518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smtClean="0"/>
              <a:t>Some advantages of using REST over SOAP are</a:t>
            </a:r>
          </a:p>
          <a:p>
            <a:pPr>
              <a:spcAft>
                <a:spcPts val="2000"/>
              </a:spcAft>
              <a:buFontTx/>
              <a:buChar char="-"/>
            </a:pPr>
            <a:r>
              <a:rPr lang="en-US" b="1" dirty="0" smtClean="0"/>
              <a:t>Client-Server</a:t>
            </a:r>
            <a:r>
              <a:rPr lang="en-US" dirty="0" smtClean="0"/>
              <a:t> - </a:t>
            </a:r>
            <a:r>
              <a:rPr lang="en-US" dirty="0"/>
              <a:t>This constraint operates on the concept that the client and the server should be separate from each other and allowed to evolve individually.</a:t>
            </a:r>
            <a:endParaRPr lang="en-US" dirty="0" smtClean="0"/>
          </a:p>
          <a:p>
            <a:pPr>
              <a:spcAft>
                <a:spcPts val="2000"/>
              </a:spcAft>
              <a:buFontTx/>
              <a:buChar char="-"/>
            </a:pPr>
            <a:r>
              <a:rPr lang="en-US" b="1" dirty="0"/>
              <a:t>Limited resources and bandwidth</a:t>
            </a:r>
            <a:r>
              <a:rPr lang="en-US" dirty="0"/>
              <a:t> – Since SOAP messages are heavier in content and consume a far greater bandwidth, REST should be used in instances where network bandwidth is a constraint</a:t>
            </a:r>
            <a:r>
              <a:rPr lang="en-US" dirty="0" smtClean="0"/>
              <a:t>. This low use of resources is beneficial to a low latency server.</a:t>
            </a:r>
          </a:p>
          <a:p>
            <a:pPr>
              <a:spcAft>
                <a:spcPts val="2000"/>
              </a:spcAft>
              <a:buFontTx/>
              <a:buChar char="-"/>
            </a:pPr>
            <a:r>
              <a:rPr lang="en-US" b="1" dirty="0"/>
              <a:t>Statelessness</a:t>
            </a:r>
            <a:r>
              <a:rPr lang="en-US" dirty="0"/>
              <a:t> – If there is no need to maintain a state of information from one request to another then REST should be </a:t>
            </a:r>
            <a:r>
              <a:rPr lang="en-US" dirty="0" smtClean="0"/>
              <a:t>used.</a:t>
            </a:r>
          </a:p>
          <a:p>
            <a:pPr>
              <a:spcAft>
                <a:spcPts val="2000"/>
              </a:spcAft>
              <a:buFontTx/>
              <a:buChar char="-"/>
            </a:pPr>
            <a:r>
              <a:rPr lang="en-US" b="1" dirty="0" smtClean="0"/>
              <a:t>Caching</a:t>
            </a:r>
            <a:r>
              <a:rPr lang="en-US" b="1" dirty="0"/>
              <a:t> </a:t>
            </a:r>
            <a:r>
              <a:rPr lang="en-US" dirty="0"/>
              <a:t>– If there is a need to cache a lot of requests then REST is the perfect solution. At times, clients could request for the same resource multiple times. This can increase the number of requests which are sent to the server. By implementing a cache, the most frequent queries results can be stored in an intermediate location. </a:t>
            </a:r>
            <a:endParaRPr lang="en-US" dirty="0" smtClean="0"/>
          </a:p>
          <a:p>
            <a:pPr>
              <a:spcAft>
                <a:spcPts val="2000"/>
              </a:spcAft>
              <a:buFontTx/>
              <a:buChar char="-"/>
            </a:pPr>
            <a:r>
              <a:rPr lang="en-US" b="1" dirty="0"/>
              <a:t>Ease of coding </a:t>
            </a:r>
            <a:r>
              <a:rPr lang="en-US" dirty="0"/>
              <a:t>– Coding REST Services and subsequent implementation is far easier than SOAP. So if a quick win solution is required for web services, then REST is the way to go</a:t>
            </a:r>
            <a:r>
              <a:rPr lang="en-US" dirty="0" smtClean="0"/>
              <a:t>.</a:t>
            </a:r>
          </a:p>
          <a:p>
            <a:pPr>
              <a:spcAft>
                <a:spcPts val="2000"/>
              </a:spcAft>
              <a:buFontTx/>
              <a:buChar char="-"/>
            </a:pPr>
            <a:r>
              <a:rPr lang="en-US" b="1" dirty="0"/>
              <a:t>Layered </a:t>
            </a:r>
            <a:r>
              <a:rPr lang="en-US" b="1" dirty="0" smtClean="0"/>
              <a:t>System</a:t>
            </a:r>
            <a:r>
              <a:rPr lang="en-US" dirty="0"/>
              <a:t> </a:t>
            </a:r>
            <a:r>
              <a:rPr lang="en-US" dirty="0" smtClean="0"/>
              <a:t>- REST </a:t>
            </a:r>
            <a:r>
              <a:rPr lang="en-US" dirty="0"/>
              <a:t>APIs have different layers of their architecture working together to build a hierarchy that helps create a more scalable and modular application.</a:t>
            </a:r>
            <a:endParaRPr lang="en-US" dirty="0" smtClean="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9" y="1455490"/>
            <a:ext cx="9374748" cy="487880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1100"/>
              </a:lnSpc>
              <a:spcBef>
                <a:spcPts val="1800"/>
              </a:spcBef>
              <a:spcAft>
                <a:spcPts val="1800"/>
              </a:spcAft>
              <a:buFontTx/>
              <a:buChar char="-"/>
            </a:pPr>
            <a:r>
              <a:rPr lang="en-US" sz="1100" dirty="0" smtClean="0"/>
              <a:t>Some disadvantages to REST are:</a:t>
            </a:r>
          </a:p>
          <a:p>
            <a:pPr>
              <a:lnSpc>
                <a:spcPts val="1100"/>
              </a:lnSpc>
              <a:spcBef>
                <a:spcPts val="1800"/>
              </a:spcBef>
              <a:spcAft>
                <a:spcPts val="1800"/>
              </a:spcAft>
              <a:buFontTx/>
              <a:buChar char="-"/>
            </a:pPr>
            <a:r>
              <a:rPr lang="en-US" sz="1100" b="1" dirty="0" smtClean="0"/>
              <a:t>Client/Server </a:t>
            </a:r>
            <a:r>
              <a:rPr lang="en-US" sz="1100" dirty="0" smtClean="0"/>
              <a:t>– This can be a double edged sword. Since the business logic is decoupled from the presentation, one can be changed without impacting the other, which can impose negligible latency</a:t>
            </a:r>
            <a:endParaRPr lang="en-US" sz="1100" b="1" dirty="0" smtClean="0"/>
          </a:p>
          <a:p>
            <a:pPr>
              <a:lnSpc>
                <a:spcPts val="1100"/>
              </a:lnSpc>
              <a:spcBef>
                <a:spcPts val="1800"/>
              </a:spcBef>
              <a:spcAft>
                <a:spcPts val="1800"/>
              </a:spcAft>
              <a:buFontTx/>
              <a:buChar char="-"/>
            </a:pPr>
            <a:r>
              <a:rPr lang="en-US" sz="1100" b="1" dirty="0" smtClean="0"/>
              <a:t>Asynchronous </a:t>
            </a:r>
            <a:r>
              <a:rPr lang="en-US" sz="1100" b="1" dirty="0"/>
              <a:t>processing and subsequent invocation</a:t>
            </a:r>
            <a:r>
              <a:rPr lang="en-US" sz="1100" dirty="0"/>
              <a:t> – if there is a requirement that the client needs a guaranteed level of reliability and security then the new SOAP standard of SOAP 1.2 provides a lot of additional features, especially when it comes to security</a:t>
            </a:r>
            <a:r>
              <a:rPr lang="en-US" sz="1100" dirty="0" smtClean="0"/>
              <a:t>. REST struggles to provide this.</a:t>
            </a:r>
          </a:p>
          <a:p>
            <a:pPr>
              <a:lnSpc>
                <a:spcPts val="1100"/>
              </a:lnSpc>
              <a:spcBef>
                <a:spcPts val="1800"/>
              </a:spcBef>
              <a:spcAft>
                <a:spcPts val="1800"/>
              </a:spcAft>
              <a:buFontTx/>
              <a:buChar char="-"/>
            </a:pPr>
            <a:r>
              <a:rPr lang="en-US" sz="1100" b="1" dirty="0"/>
              <a:t>Formal means of communication</a:t>
            </a:r>
            <a:r>
              <a:rPr lang="en-US" sz="1100" dirty="0"/>
              <a:t> – if both the client and server have an agreement on the exchange format then SOAP 1.2 gives the rigid specifications for this type of </a:t>
            </a:r>
            <a:r>
              <a:rPr lang="en-US" sz="1100" dirty="0" smtClean="0"/>
              <a:t>interaction</a:t>
            </a:r>
            <a:r>
              <a:rPr lang="en-US" sz="1100" dirty="0"/>
              <a:t> </a:t>
            </a:r>
            <a:r>
              <a:rPr lang="en-US" sz="1100" dirty="0" smtClean="0"/>
              <a:t>where REST does not have this definition.</a:t>
            </a:r>
          </a:p>
          <a:p>
            <a:pPr lvl="1">
              <a:lnSpc>
                <a:spcPts val="1100"/>
              </a:lnSpc>
              <a:spcBef>
                <a:spcPts val="1800"/>
              </a:spcBef>
              <a:spcAft>
                <a:spcPts val="1800"/>
              </a:spcAft>
              <a:buFontTx/>
              <a:buChar char="-"/>
            </a:pPr>
            <a:r>
              <a:rPr lang="en-US" sz="1100" dirty="0"/>
              <a:t>Reference files make it easier for clients &amp; developers to know what services they are </a:t>
            </a:r>
            <a:r>
              <a:rPr lang="en-US" sz="1100" dirty="0" smtClean="0"/>
              <a:t>consuming. SOAP offers the WSDL file.</a:t>
            </a:r>
          </a:p>
          <a:p>
            <a:pPr>
              <a:lnSpc>
                <a:spcPts val="1100"/>
              </a:lnSpc>
              <a:spcBef>
                <a:spcPts val="1800"/>
              </a:spcBef>
              <a:spcAft>
                <a:spcPts val="1800"/>
              </a:spcAft>
              <a:buFontTx/>
              <a:buChar char="-"/>
            </a:pPr>
            <a:r>
              <a:rPr lang="en-US" sz="1100" b="1" dirty="0" err="1" smtClean="0"/>
              <a:t>Stateful</a:t>
            </a:r>
            <a:r>
              <a:rPr lang="en-US" sz="1100" b="1" dirty="0" smtClean="0"/>
              <a:t> </a:t>
            </a:r>
            <a:r>
              <a:rPr lang="en-US" sz="1100" b="1" dirty="0"/>
              <a:t>operations – </a:t>
            </a:r>
            <a:r>
              <a:rPr lang="en-US" sz="1100" dirty="0"/>
              <a:t>if</a:t>
            </a:r>
            <a:r>
              <a:rPr lang="en-US" sz="1100" b="1" dirty="0"/>
              <a:t> </a:t>
            </a:r>
            <a:r>
              <a:rPr lang="en-US" sz="1100" dirty="0"/>
              <a:t>the application has a requirement that state needs to be maintained from one request to another, then the SOAP 1.2 standard provides the WS* structure to support such requirements</a:t>
            </a:r>
            <a:r>
              <a:rPr lang="en-US" sz="1100" dirty="0" smtClean="0"/>
              <a:t>.</a:t>
            </a:r>
          </a:p>
          <a:p>
            <a:pPr>
              <a:lnSpc>
                <a:spcPts val="1100"/>
              </a:lnSpc>
              <a:spcBef>
                <a:spcPts val="1800"/>
              </a:spcBef>
              <a:spcAft>
                <a:spcPts val="1800"/>
              </a:spcAft>
              <a:buFontTx/>
              <a:buChar char="-"/>
            </a:pPr>
            <a:r>
              <a:rPr lang="en-US" sz="1100" b="1" dirty="0"/>
              <a:t>Lack of Security </a:t>
            </a:r>
            <a:r>
              <a:rPr lang="en-US" sz="1100" dirty="0"/>
              <a:t>– REST does not impose any sort of security like SOAP. This is why REST is very appropriate for public available URL's, but when it comes down to confidential data being passed between the client and the server, REST is the worst mechanism to be used for web </a:t>
            </a:r>
            <a:r>
              <a:rPr lang="en-US" sz="1100" dirty="0" smtClean="0"/>
              <a:t>services</a:t>
            </a:r>
          </a:p>
        </p:txBody>
      </p:sp>
    </p:spTree>
    <p:extLst>
      <p:ext uri="{BB962C8B-B14F-4D97-AF65-F5344CB8AC3E}">
        <p14:creationId xmlns:p14="http://schemas.microsoft.com/office/powerpoint/2010/main" val="1060401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dirty="0" smtClean="0">
                <a:latin typeface="Segoe UI" panose="020B0502040204020203" pitchFamily="34" charset="0"/>
                <a:cs typeface="Segoe UI" panose="020B0502040204020203" pitchFamily="34" charset="0"/>
              </a:rPr>
              <a:t>What are the differences between a URI and URL</a:t>
            </a:r>
          </a:p>
          <a:p>
            <a:pPr lvl="1">
              <a:spcAft>
                <a:spcPts val="2000"/>
              </a:spcAft>
              <a:buFontTx/>
              <a:buChar char="-"/>
            </a:pPr>
            <a:r>
              <a:rPr lang="en-US" sz="1400" dirty="0" smtClean="0"/>
              <a:t>URI </a:t>
            </a:r>
            <a:r>
              <a:rPr lang="en-US" sz="1400" dirty="0"/>
              <a:t>stands for uniform resource </a:t>
            </a:r>
            <a:r>
              <a:rPr lang="en-US" sz="1400" b="1" dirty="0" smtClean="0"/>
              <a:t>identifier</a:t>
            </a:r>
          </a:p>
          <a:p>
            <a:pPr lvl="1">
              <a:spcAft>
                <a:spcPts val="2000"/>
              </a:spcAft>
              <a:buFontTx/>
              <a:buChar char="-"/>
            </a:pPr>
            <a:r>
              <a:rPr lang="en-US" sz="1400" dirty="0"/>
              <a:t>URL stands for uniform resource </a:t>
            </a:r>
            <a:r>
              <a:rPr lang="en-US" sz="1400" b="1" dirty="0" smtClean="0"/>
              <a:t>locator</a:t>
            </a:r>
          </a:p>
          <a:p>
            <a:pPr>
              <a:spcAft>
                <a:spcPts val="2000"/>
              </a:spcAft>
              <a:buFontTx/>
              <a:buChar char="-"/>
            </a:pPr>
            <a:r>
              <a:rPr lang="en-US" sz="1400" dirty="0" smtClean="0">
                <a:latin typeface="Segoe UI" panose="020B0502040204020203" pitchFamily="34" charset="0"/>
                <a:cs typeface="Segoe UI" panose="020B0502040204020203" pitchFamily="34" charset="0"/>
              </a:rPr>
              <a:t>Not all URIs are URLs. URIs </a:t>
            </a:r>
            <a:r>
              <a:rPr lang="en-US" sz="1400" b="1" dirty="0" smtClean="0">
                <a:latin typeface="Segoe UI" panose="020B0502040204020203" pitchFamily="34" charset="0"/>
                <a:cs typeface="Segoe UI" panose="020B0502040204020203" pitchFamily="34" charset="0"/>
              </a:rPr>
              <a:t>identify</a:t>
            </a:r>
            <a:r>
              <a:rPr lang="en-US" sz="1400" dirty="0" smtClean="0">
                <a:latin typeface="Segoe UI" panose="020B0502040204020203" pitchFamily="34" charset="0"/>
                <a:cs typeface="Segoe UI" panose="020B0502040204020203" pitchFamily="34" charset="0"/>
              </a:rPr>
              <a:t> the network location of a resource by defining a protocol for the web resource. The URL </a:t>
            </a:r>
            <a:r>
              <a:rPr lang="en-US" sz="1400" b="1" dirty="0" smtClean="0">
                <a:latin typeface="Segoe UI" panose="020B0502040204020203" pitchFamily="34" charset="0"/>
                <a:cs typeface="Segoe UI" panose="020B0502040204020203" pitchFamily="34" charset="0"/>
              </a:rPr>
              <a:t>defines</a:t>
            </a:r>
            <a:r>
              <a:rPr lang="en-US" sz="1400" dirty="0" smtClean="0">
                <a:latin typeface="Segoe UI" panose="020B0502040204020203" pitchFamily="34" charset="0"/>
                <a:cs typeface="Segoe UI" panose="020B0502040204020203" pitchFamily="34" charset="0"/>
              </a:rPr>
              <a:t> where the resource can be obtained.</a:t>
            </a:r>
          </a:p>
          <a:p>
            <a:pPr>
              <a:spcAft>
                <a:spcPts val="2000"/>
              </a:spcAft>
              <a:buFontTx/>
              <a:buChar char="-"/>
            </a:pPr>
            <a:r>
              <a:rPr lang="en-US" sz="1400" dirty="0" smtClean="0">
                <a:latin typeface="Segoe UI" panose="020B0502040204020203" pitchFamily="34" charset="0"/>
                <a:cs typeface="Segoe UI" panose="020B0502040204020203" pitchFamily="34" charset="0"/>
              </a:rPr>
              <a:t>Representations cannot be retrieved without a URL </a:t>
            </a:r>
          </a:p>
          <a:p>
            <a:pPr>
              <a:spcAft>
                <a:spcPts val="2000"/>
              </a:spcAft>
              <a:buFontTx/>
              <a:buChar char="-"/>
            </a:pPr>
            <a:r>
              <a:rPr lang="en-US" sz="1400" dirty="0"/>
              <a:t>A resource that’s not identified by a URL cannot fulfill many of the Fielding </a:t>
            </a:r>
            <a:r>
              <a:rPr lang="en-US" sz="1400" dirty="0" smtClean="0"/>
              <a:t>constraints</a:t>
            </a: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724</Words>
  <Application>Microsoft Office PowerPoint</Application>
  <PresentationFormat>Widescreen</PresentationFormat>
  <Paragraphs>83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RESTful APIs</vt:lpstr>
      <vt:lpstr>What is a RESTful API?</vt:lpstr>
      <vt:lpstr>RESTful APIs Cont’d</vt:lpstr>
      <vt:lpstr>RESTful APIs Cont’d</vt:lpstr>
      <vt:lpstr>RESTful APIs Cont’d</vt:lpstr>
      <vt:lpstr>RESTful APIs Cont’d</vt:lpstr>
      <vt:lpstr>RESTful APIs Cont’d</vt:lpstr>
      <vt:lpstr>RESTful APIs Cont’d</vt:lpstr>
      <vt:lpstr>RESTful APIs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2019-10-22T14:45:07Z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