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1" r:id="rId6"/>
    <p:sldId id="283" r:id="rId7"/>
    <p:sldId id="287" r:id="rId8"/>
    <p:sldId id="288" r:id="rId9"/>
    <p:sldId id="279" r:id="rId10"/>
    <p:sldId id="286" r:id="rId11"/>
    <p:sldId id="284" r:id="rId12"/>
    <p:sldId id="285"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3"/>
            <p14:sldId id="287"/>
            <p14:sldId id="288"/>
            <p14:sldId id="279"/>
            <p14:sldId id="286"/>
            <p14:sldId id="284"/>
            <p14:sldId id="285"/>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111" d="100"/>
          <a:sy n="111" d="100"/>
        </p:scale>
        <p:origin x="59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10/30/2019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10/30/2019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10/30/2019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soap/soap_envelope.ht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SOAP</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An Intro to Simple Open Access Protocol</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References</a:t>
            </a:r>
          </a:p>
        </p:txBody>
      </p:sp>
      <p:sp>
        <p:nvSpPr>
          <p:cNvPr id="5" name="Content Placeholder 4"/>
          <p:cNvSpPr>
            <a:spLocks noGrp="1"/>
          </p:cNvSpPr>
          <p:nvPr>
            <p:ph sz="half" idx="4294967295"/>
          </p:nvPr>
        </p:nvSpPr>
        <p:spPr>
          <a:xfrm>
            <a:off x="541611" y="2614427"/>
            <a:ext cx="9442648" cy="3978275"/>
          </a:xfrm>
        </p:spPr>
        <p:txBody>
          <a:bodyPr>
            <a:normAutofit/>
          </a:bodyPr>
          <a:lstStyle/>
          <a:p>
            <a:pPr>
              <a:lnSpc>
                <a:spcPct val="100000"/>
              </a:lnSpc>
              <a:spcBef>
                <a:spcPts val="0"/>
              </a:spcBef>
              <a:spcAft>
                <a:spcPts val="0"/>
              </a:spcAft>
            </a:pPr>
            <a:r>
              <a:rPr lang="en-US" sz="1100" dirty="0"/>
              <a:t>Scribner, K. (2002, March 12). Solutions for Web Designers and Builders [PDF]. Retrieved from </a:t>
            </a:r>
          </a:p>
          <a:p>
            <a:pPr>
              <a:lnSpc>
                <a:spcPct val="100000"/>
              </a:lnSpc>
              <a:spcBef>
                <a:spcPts val="0"/>
              </a:spcBef>
              <a:spcAft>
                <a:spcPts val="0"/>
              </a:spcAft>
            </a:pPr>
            <a:r>
              <a:rPr lang="en-US" sz="1100" dirty="0"/>
              <a:t>     https://content.bellevue.edu/cst/WEB/WEB420/Week%203/SOAP%20Article.pdf</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t>Albrecht, C. C. (2004, February). How CLEAN IS THE FUTURE OF SOAP? [PDF]. Retrieved from </a:t>
            </a:r>
          </a:p>
          <a:p>
            <a:pPr>
              <a:lnSpc>
                <a:spcPct val="100000"/>
              </a:lnSpc>
              <a:spcBef>
                <a:spcPts val="0"/>
              </a:spcBef>
              <a:spcAft>
                <a:spcPts val="0"/>
              </a:spcAft>
            </a:pPr>
            <a:r>
              <a:rPr lang="en-US" sz="1100" dirty="0"/>
              <a:t>     https://content.bellevue.edu/cst/WEB/WEB420/Week%203/How%20Clean%20is%20the%20Future%20of%20Soap.pdf </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err="1"/>
              <a:t>tutorialspoint</a:t>
            </a:r>
            <a:r>
              <a:rPr lang="en-US" sz="1100" dirty="0"/>
              <a:t>. (</a:t>
            </a:r>
            <a:r>
              <a:rPr lang="en-US" sz="1100" dirty="0" err="1"/>
              <a:t>n.d.</a:t>
            </a:r>
            <a:r>
              <a:rPr lang="en-US" sz="1100" dirty="0"/>
              <a:t>). SOAP - Envelope. Retrieved October 30, 2019, from </a:t>
            </a:r>
            <a:r>
              <a:rPr lang="en-US" sz="1100" dirty="0" err="1"/>
              <a:t>tutorialspoint</a:t>
            </a:r>
            <a:r>
              <a:rPr lang="en-US" sz="1100" dirty="0"/>
              <a:t> website: </a:t>
            </a:r>
          </a:p>
          <a:p>
            <a:pPr>
              <a:lnSpc>
                <a:spcPct val="100000"/>
              </a:lnSpc>
              <a:spcBef>
                <a:spcPts val="0"/>
              </a:spcBef>
              <a:spcAft>
                <a:spcPts val="0"/>
              </a:spcAft>
            </a:pPr>
            <a:r>
              <a:rPr lang="en-US" sz="1100" dirty="0"/>
              <a:t>     https://www.tutorialspoint.com/soap/soap_envelope.htm </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err="1"/>
              <a:t>tutorialspoint</a:t>
            </a:r>
            <a:r>
              <a:rPr lang="en-US" sz="1100" dirty="0"/>
              <a:t>. (</a:t>
            </a:r>
            <a:r>
              <a:rPr lang="en-US" sz="1100" dirty="0" err="1"/>
              <a:t>n.d.</a:t>
            </a:r>
            <a:r>
              <a:rPr lang="en-US" sz="1100" dirty="0"/>
              <a:t>). SOAP - Fault. Retrieved October 30, 2019, from </a:t>
            </a:r>
            <a:r>
              <a:rPr lang="en-US" sz="1100" dirty="0" err="1"/>
              <a:t>tutorialspoint</a:t>
            </a:r>
            <a:r>
              <a:rPr lang="en-US" sz="1100" dirty="0"/>
              <a:t> website: </a:t>
            </a:r>
          </a:p>
          <a:p>
            <a:pPr>
              <a:lnSpc>
                <a:spcPct val="100000"/>
              </a:lnSpc>
              <a:spcBef>
                <a:spcPts val="0"/>
              </a:spcBef>
              <a:spcAft>
                <a:spcPts val="0"/>
              </a:spcAft>
            </a:pPr>
            <a:r>
              <a:rPr lang="en-US" sz="1100" dirty="0"/>
              <a:t>     https://www.tutorialspoint.com/soap/soap_fault.htm </a:t>
            </a:r>
          </a:p>
          <a:p>
            <a:pPr>
              <a:lnSpc>
                <a:spcPct val="100000"/>
              </a:lnSpc>
              <a:spcBef>
                <a:spcPts val="0"/>
              </a:spcBef>
              <a:spcAft>
                <a:spcPts val="0"/>
              </a:spcAft>
            </a:pPr>
            <a:endParaRPr lang="en-US" sz="1100" dirty="0"/>
          </a:p>
          <a:p>
            <a:pPr>
              <a:lnSpc>
                <a:spcPct val="100000"/>
              </a:lnSpc>
              <a:spcBef>
                <a:spcPts val="0"/>
              </a:spcBef>
              <a:spcAft>
                <a:spcPts val="0"/>
              </a:spcAft>
            </a:pPr>
            <a:r>
              <a:rPr lang="en-US" sz="1100" dirty="0"/>
              <a:t>Pankaj. (</a:t>
            </a:r>
            <a:r>
              <a:rPr lang="en-US" sz="1100" dirty="0" err="1"/>
              <a:t>n.d.</a:t>
            </a:r>
            <a:r>
              <a:rPr lang="en-US" sz="1100" dirty="0"/>
              <a:t>). Web Services Interview Questions – SOAP, RESTful. Retrieved October 30, 2019, from </a:t>
            </a:r>
          </a:p>
          <a:p>
            <a:pPr>
              <a:lnSpc>
                <a:spcPct val="100000"/>
              </a:lnSpc>
              <a:spcBef>
                <a:spcPts val="0"/>
              </a:spcBef>
              <a:spcAft>
                <a:spcPts val="0"/>
              </a:spcAft>
            </a:pPr>
            <a:r>
              <a:rPr lang="en-US" sz="1100" dirty="0"/>
              <a:t>     </a:t>
            </a:r>
            <a:r>
              <a:rPr lang="en-US" sz="1100" dirty="0" err="1"/>
              <a:t>journaldev</a:t>
            </a:r>
            <a:r>
              <a:rPr lang="en-US" sz="1100" dirty="0"/>
              <a:t> website: https://www.journaldev.com/9193/web-services-interview-questions-soap-restful </a:t>
            </a:r>
          </a:p>
          <a:p>
            <a:pPr>
              <a:lnSpc>
                <a:spcPct val="100000"/>
              </a:lnSpc>
              <a:spcBef>
                <a:spcPts val="0"/>
              </a:spcBef>
              <a:spcAft>
                <a:spcPts val="0"/>
              </a:spcAft>
            </a:pPr>
            <a:endParaRPr lang="en-US" sz="1100" dirty="0">
              <a:hlinkClick r:id="rId3"/>
            </a:endParaRPr>
          </a:p>
          <a:p>
            <a:pPr>
              <a:lnSpc>
                <a:spcPct val="100000"/>
              </a:lnSpc>
              <a:spcBef>
                <a:spcPts val="0"/>
              </a:spcBef>
              <a:spcAft>
                <a:spcPts val="0"/>
              </a:spcAft>
            </a:pPr>
            <a:endParaRPr lang="en-US" sz="1100" dirty="0"/>
          </a:p>
          <a:p>
            <a:pPr>
              <a:lnSpc>
                <a:spcPct val="100000"/>
              </a:lnSpc>
              <a:spcBef>
                <a:spcPts val="0"/>
              </a:spcBef>
              <a:spcAft>
                <a:spcPts val="0"/>
              </a:spcAft>
            </a:pPr>
            <a:endParaRPr lang="en-US" sz="1100" dirty="0"/>
          </a:p>
          <a:p>
            <a:pPr>
              <a:lnSpc>
                <a:spcPct val="100000"/>
              </a:lnSpc>
              <a:spcBef>
                <a:spcPts val="0"/>
              </a:spcBef>
              <a:spcAft>
                <a:spcPts val="0"/>
              </a:spcAft>
            </a:pPr>
            <a:endParaRPr lang="en-US" sz="1100" dirty="0"/>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832680" cy="640080"/>
          </a:xfrm>
        </p:spPr>
        <p:txBody>
          <a:bodyPr>
            <a:noAutofit/>
          </a:bodyPr>
          <a:lstStyle/>
          <a:p>
            <a:r>
              <a:rPr lang="en-US" dirty="0">
                <a:latin typeface="Segoe UI Light" panose="020B0502040204020203" pitchFamily="34" charset="0"/>
                <a:cs typeface="Segoe UI Light" panose="020B0502040204020203" pitchFamily="34" charset="0"/>
              </a:rPr>
              <a:t>What is SOAP?</a:t>
            </a:r>
          </a:p>
        </p:txBody>
      </p:sp>
      <p:sp>
        <p:nvSpPr>
          <p:cNvPr id="38" name="Content Placeholder 17"/>
          <p:cNvSpPr txBox="1">
            <a:spLocks/>
          </p:cNvSpPr>
          <p:nvPr/>
        </p:nvSpPr>
        <p:spPr>
          <a:xfrm>
            <a:off x="541609" y="1524708"/>
            <a:ext cx="6760339" cy="487609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spcAft>
                <a:spcPts val="600"/>
              </a:spcAft>
              <a:buFontTx/>
              <a:buChar char="-"/>
              <a:defRPr/>
            </a:pPr>
            <a:r>
              <a:rPr lang="en-US" dirty="0"/>
              <a:t>SOAP is known as a transport-independent messaging protocol. SOAP is based on transferring XML data as SOAP Messages. Each message has something which is known as an XML document. Only the structure of the XML document follows a specific pattern, but not the content. The best part of Web services and SOAP is that its all sent via HTTP, which is the standard web protocol The protocol defines a messaging mechanism for encoding information into an XML wrapper</a:t>
            </a:r>
          </a:p>
          <a:p>
            <a:pPr>
              <a:spcAft>
                <a:spcPts val="2000"/>
              </a:spcAft>
              <a:buFontTx/>
              <a:buChar char="-"/>
            </a:pPr>
            <a:r>
              <a:rPr lang="en-US" dirty="0"/>
              <a:t> SOAP is a protocol or in other words is a definition of how web services talk to each other or talk to client applications that invoke them</a:t>
            </a:r>
          </a:p>
          <a:p>
            <a:pPr>
              <a:spcAft>
                <a:spcPts val="2000"/>
              </a:spcAft>
              <a:buFontTx/>
              <a:buChar char="-"/>
            </a:pPr>
            <a:r>
              <a:rPr lang="en-US" dirty="0"/>
              <a:t>SOAP was developed as an intermediate language so that applications built on various programming languages could talk easily to each other and avoid the extreme development effort</a:t>
            </a:r>
          </a:p>
          <a:p>
            <a:pPr>
              <a:spcAft>
                <a:spcPts val="2000"/>
              </a:spcAft>
              <a:buFontTx/>
              <a:buChar char="-"/>
            </a:pPr>
            <a:r>
              <a:rPr lang="en-US" dirty="0"/>
              <a:t>Using a SOAP or REST API service allows an application in any language to communicate directly with the broadcasted service in a language agnostic manner and retrieve data</a:t>
            </a:r>
          </a:p>
          <a:p>
            <a:pPr>
              <a:spcAft>
                <a:spcPts val="2000"/>
              </a:spcAft>
              <a:buFontTx/>
              <a:buChar char="-"/>
            </a:pPr>
            <a:r>
              <a:rPr lang="en-US" dirty="0"/>
              <a:t>SOAP sends data back and forth using XML</a:t>
            </a:r>
          </a:p>
        </p:txBody>
      </p:sp>
      <p:pic>
        <p:nvPicPr>
          <p:cNvPr id="4" name="Picture 3">
            <a:extLst>
              <a:ext uri="{FF2B5EF4-FFF2-40B4-BE49-F238E27FC236}">
                <a16:creationId xmlns:a16="http://schemas.microsoft.com/office/drawing/2014/main" id="{77A6EDCF-7F15-4E3D-AFEA-32E2D89A9631}"/>
              </a:ext>
            </a:extLst>
          </p:cNvPr>
          <p:cNvPicPr>
            <a:picLocks noChangeAspect="1"/>
          </p:cNvPicPr>
          <p:nvPr/>
        </p:nvPicPr>
        <p:blipFill>
          <a:blip r:embed="rId2"/>
          <a:stretch>
            <a:fillRect/>
          </a:stretch>
        </p:blipFill>
        <p:spPr>
          <a:xfrm>
            <a:off x="7429850" y="1456600"/>
            <a:ext cx="4220541" cy="394479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7634982"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b="1" dirty="0"/>
              <a:t>How envelopes work:</a:t>
            </a:r>
          </a:p>
          <a:p>
            <a:pPr>
              <a:spcAft>
                <a:spcPts val="2000"/>
              </a:spcAft>
              <a:buFontTx/>
              <a:buChar char="-"/>
            </a:pPr>
            <a:r>
              <a:rPr lang="en-US" dirty="0"/>
              <a:t>SOAP is powerful because of the use of HTTP protocol which almost never blocked within corporation firewalls</a:t>
            </a:r>
          </a:p>
          <a:p>
            <a:pPr>
              <a:spcAft>
                <a:spcPts val="2000"/>
              </a:spcAft>
              <a:buFontTx/>
              <a:buChar char="-"/>
            </a:pPr>
            <a:r>
              <a:rPr lang="en-US" dirty="0"/>
              <a:t>HTTP uses a header to denote the host system to where a packet is directed. There is a SOAP-specific HTTP </a:t>
            </a:r>
            <a:br>
              <a:rPr lang="en-US" dirty="0"/>
            </a:br>
            <a:r>
              <a:rPr lang="en-US" dirty="0"/>
              <a:t>header entry to facilitate automated picket routing within a SAOP processing architecture </a:t>
            </a:r>
          </a:p>
          <a:p>
            <a:pPr>
              <a:spcAft>
                <a:spcPts val="2000"/>
              </a:spcAft>
              <a:buFontTx/>
              <a:buChar char="-"/>
            </a:pPr>
            <a:r>
              <a:rPr lang="en-US" dirty="0"/>
              <a:t>The SOAP envelope is a mandatory part of SOAP message and every must contain exactly one body element</a:t>
            </a:r>
          </a:p>
          <a:p>
            <a:pPr>
              <a:spcAft>
                <a:spcPts val="2000"/>
              </a:spcAft>
              <a:buFontTx/>
              <a:buChar char="-"/>
            </a:pPr>
            <a:r>
              <a:rPr lang="en-US" dirty="0"/>
              <a:t>The SOAP envelope serves as a wrapper for the really important information (The envelope does not specify an address, but instead serves as a three-ring binder with groups of notes and information separated by tab sheets)</a:t>
            </a:r>
          </a:p>
          <a:p>
            <a:pPr>
              <a:spcAft>
                <a:spcPts val="2000"/>
              </a:spcAft>
              <a:buFontTx/>
              <a:buChar char="-"/>
            </a:pPr>
            <a:r>
              <a:rPr lang="en-US" dirty="0"/>
              <a:t>Tabbed sections are optional and consist of header, message body, and custom elements</a:t>
            </a:r>
          </a:p>
        </p:txBody>
      </p:sp>
      <p:pic>
        <p:nvPicPr>
          <p:cNvPr id="2" name="Picture 1">
            <a:extLst>
              <a:ext uri="{FF2B5EF4-FFF2-40B4-BE49-F238E27FC236}">
                <a16:creationId xmlns:a16="http://schemas.microsoft.com/office/drawing/2014/main" id="{E7CD487F-75A0-4331-8E31-C1A98ECD1F47}"/>
              </a:ext>
            </a:extLst>
          </p:cNvPr>
          <p:cNvPicPr>
            <a:picLocks noChangeAspect="1"/>
          </p:cNvPicPr>
          <p:nvPr/>
        </p:nvPicPr>
        <p:blipFill>
          <a:blip r:embed="rId2"/>
          <a:stretch>
            <a:fillRect/>
          </a:stretch>
        </p:blipFill>
        <p:spPr>
          <a:xfrm>
            <a:off x="8320919" y="1455491"/>
            <a:ext cx="3190875" cy="1562100"/>
          </a:xfrm>
          <a:prstGeom prst="rect">
            <a:avLst/>
          </a:prstGeom>
        </p:spPr>
      </p:pic>
    </p:spTree>
    <p:extLst>
      <p:ext uri="{BB962C8B-B14F-4D97-AF65-F5344CB8AC3E}">
        <p14:creationId xmlns:p14="http://schemas.microsoft.com/office/powerpoint/2010/main" val="2990407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9374748" cy="497118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b="1" dirty="0"/>
              <a:t>Headers in SOAP</a:t>
            </a:r>
          </a:p>
          <a:p>
            <a:pPr>
              <a:spcAft>
                <a:spcPts val="2000"/>
              </a:spcAft>
              <a:buFontTx/>
              <a:buChar char="-"/>
            </a:pPr>
            <a:r>
              <a:rPr lang="en-US" dirty="0"/>
              <a:t>A SOAP header contains management and control information, such as some sort of unique identifier</a:t>
            </a:r>
          </a:p>
          <a:p>
            <a:pPr>
              <a:spcAft>
                <a:spcPts val="2000"/>
              </a:spcAft>
              <a:buFontTx/>
              <a:buChar char="-"/>
            </a:pPr>
            <a:r>
              <a:rPr lang="en-US" dirty="0"/>
              <a:t>A SOAP header is not required, but if one exists, only one can exist, it must also exist before the SOAP body</a:t>
            </a:r>
          </a:p>
          <a:p>
            <a:pPr>
              <a:spcAft>
                <a:spcPts val="2000"/>
              </a:spcAft>
              <a:buFontTx/>
              <a:buChar char="-"/>
            </a:pPr>
            <a:r>
              <a:rPr lang="en-US" dirty="0"/>
              <a:t>The header is designed to contain meta-information</a:t>
            </a:r>
          </a:p>
          <a:p>
            <a:pPr>
              <a:spcAft>
                <a:spcPts val="2000"/>
              </a:spcAft>
              <a:buFontTx/>
              <a:buChar char="-"/>
            </a:pPr>
            <a:r>
              <a:rPr lang="en-US" b="1" dirty="0"/>
              <a:t>Body in SOAP</a:t>
            </a:r>
          </a:p>
          <a:p>
            <a:pPr>
              <a:spcAft>
                <a:spcPts val="2000"/>
              </a:spcAft>
              <a:buFontTx/>
              <a:buChar char="-"/>
            </a:pPr>
            <a:r>
              <a:rPr lang="en-US" dirty="0"/>
              <a:t>Every Envelope element must contain exactly one Body element</a:t>
            </a:r>
          </a:p>
          <a:p>
            <a:pPr>
              <a:spcAft>
                <a:spcPts val="2000"/>
              </a:spcAft>
              <a:buFontTx/>
              <a:buChar char="-"/>
            </a:pPr>
            <a:r>
              <a:rPr lang="en-US" dirty="0"/>
              <a:t>The SOAP body is where information to be conveyed is recorded</a:t>
            </a:r>
          </a:p>
          <a:p>
            <a:pPr>
              <a:spcAft>
                <a:spcPts val="2000"/>
              </a:spcAft>
              <a:buFontTx/>
              <a:buChar char="-"/>
            </a:pPr>
            <a:r>
              <a:rPr lang="en-US" dirty="0"/>
              <a:t>The body contains call and response information</a:t>
            </a:r>
          </a:p>
          <a:p>
            <a:pPr>
              <a:spcAft>
                <a:spcPts val="2000"/>
              </a:spcAft>
              <a:buFontTx/>
              <a:buChar char="-"/>
            </a:pPr>
            <a:endParaRPr lang="en-US" dirty="0"/>
          </a:p>
        </p:txBody>
      </p:sp>
    </p:spTree>
    <p:extLst>
      <p:ext uri="{BB962C8B-B14F-4D97-AF65-F5344CB8AC3E}">
        <p14:creationId xmlns:p14="http://schemas.microsoft.com/office/powerpoint/2010/main" val="131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endParaRPr lang="en-US" dirty="0">
              <a:latin typeface="Segoe UI" panose="020B0502040204020203" pitchFamily="34" charset="0"/>
              <a:cs typeface="Segoe UI" panose="020B0502040204020203" pitchFamily="34" charset="0"/>
            </a:endParaRPr>
          </a:p>
        </p:txBody>
      </p:sp>
      <p:sp>
        <p:nvSpPr>
          <p:cNvPr id="6" name="Content Placeholder 17"/>
          <p:cNvSpPr txBox="1">
            <a:spLocks/>
          </p:cNvSpPr>
          <p:nvPr/>
        </p:nvSpPr>
        <p:spPr>
          <a:xfrm>
            <a:off x="694009" y="1455491"/>
            <a:ext cx="10956382" cy="476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b="1" dirty="0">
                <a:latin typeface="Segoe UI" panose="020B0502040204020203" pitchFamily="34" charset="0"/>
                <a:cs typeface="Segoe UI" panose="020B0502040204020203" pitchFamily="34" charset="0"/>
              </a:rPr>
              <a:t>Faults:</a:t>
            </a:r>
            <a:r>
              <a:rPr lang="en-US" sz="1400" dirty="0">
                <a:latin typeface="Segoe UI" panose="020B0502040204020203" pitchFamily="34" charset="0"/>
                <a:cs typeface="Segoe UI" panose="020B0502040204020203" pitchFamily="34" charset="0"/>
              </a:rPr>
              <a:t> If an error occurs during processing, the response to a SOAP message is a SOAP fault element in the body of the message, and the fault is returned to the sender of the SOAP message</a:t>
            </a:r>
          </a:p>
          <a:p>
            <a:pPr>
              <a:spcAft>
                <a:spcPts val="2000"/>
              </a:spcAft>
              <a:buFontTx/>
              <a:buChar char="-"/>
            </a:pPr>
            <a:r>
              <a:rPr lang="en-US" sz="1400" dirty="0"/>
              <a:t>The SOAP fault mechanism returns specific information about the error, including a predefined code, a description, and the address of the SOAP processor that generated the fault</a:t>
            </a:r>
            <a:endParaRPr lang="en-US" sz="1600" dirty="0">
              <a:latin typeface="Segoe UI" panose="020B0502040204020203" pitchFamily="34" charset="0"/>
              <a:cs typeface="Segoe UI" panose="020B0502040204020203" pitchFamily="34" charset="0"/>
            </a:endParaRPr>
          </a:p>
          <a:p>
            <a:pPr>
              <a:spcAft>
                <a:spcPts val="2000"/>
              </a:spcAft>
              <a:buFontTx/>
              <a:buChar char="-"/>
            </a:pPr>
            <a:r>
              <a:rPr lang="en-US" sz="1400" b="1" dirty="0"/>
              <a:t>SOAP Fault Codes:</a:t>
            </a:r>
          </a:p>
          <a:p>
            <a:pPr lvl="1"/>
            <a:r>
              <a:rPr lang="en-US" sz="1400" b="1" dirty="0" err="1"/>
              <a:t>SOAP-ENV:VersionMismatch</a:t>
            </a:r>
            <a:r>
              <a:rPr lang="en-US" sz="1400" b="1" dirty="0"/>
              <a:t> - </a:t>
            </a:r>
            <a:r>
              <a:rPr lang="en-US" sz="1400" dirty="0"/>
              <a:t>Found an invalid namespace for the SOAP Envelope element.</a:t>
            </a:r>
          </a:p>
          <a:p>
            <a:pPr lvl="1"/>
            <a:r>
              <a:rPr lang="en-US" sz="1400" b="1" dirty="0" err="1"/>
              <a:t>SOAP-ENV:MustUnderstand</a:t>
            </a:r>
            <a:r>
              <a:rPr lang="en-US" sz="1400" b="1" dirty="0"/>
              <a:t> - </a:t>
            </a:r>
            <a:r>
              <a:rPr lang="en-US" sz="1400" dirty="0"/>
              <a:t>An immediate child element of the Header element, with the must understand attribute set to "1", was not understood.</a:t>
            </a:r>
          </a:p>
          <a:p>
            <a:pPr lvl="1"/>
            <a:r>
              <a:rPr lang="en-US" sz="1400" b="1" dirty="0" err="1"/>
              <a:t>SOAP-ENV:Client</a:t>
            </a:r>
            <a:r>
              <a:rPr lang="en-US" sz="1400" b="1" dirty="0"/>
              <a:t> - </a:t>
            </a:r>
            <a:r>
              <a:rPr lang="en-US" sz="1400" dirty="0"/>
              <a:t>The message was incorrectly formed or contained incorrect information.</a:t>
            </a:r>
          </a:p>
          <a:p>
            <a:pPr lvl="1"/>
            <a:r>
              <a:rPr lang="en-US" sz="1400" b="1" dirty="0" err="1"/>
              <a:t>SOAP-ENV:Server</a:t>
            </a:r>
            <a:r>
              <a:rPr lang="en-US" sz="1400" b="1" dirty="0"/>
              <a:t> - </a:t>
            </a:r>
            <a:r>
              <a:rPr lang="en-US" sz="1400" dirty="0"/>
              <a:t>There was a problem with the server, so the message could not proceed.</a:t>
            </a:r>
          </a:p>
          <a:p>
            <a:pPr lvl="1"/>
            <a:endParaRPr lang="en-US" dirty="0"/>
          </a:p>
          <a:p>
            <a:pPr lvl="1"/>
            <a:endParaRPr lang="en-US" dirty="0"/>
          </a:p>
          <a:p>
            <a:pPr lvl="1"/>
            <a:endParaRPr lang="en-US" dirty="0"/>
          </a:p>
          <a:p>
            <a:pPr lvl="1"/>
            <a:endParaRPr lang="en-US" dirty="0"/>
          </a:p>
          <a:p>
            <a:pPr lvl="1"/>
            <a:endParaRPr lang="en-US" dirty="0"/>
          </a:p>
          <a:p>
            <a:pPr lvl="1">
              <a:spcAft>
                <a:spcPts val="2000"/>
              </a:spcAft>
              <a:buFontTx/>
              <a:buChar char="-"/>
            </a:pPr>
            <a:endParaRPr lang="en-US" sz="1400" dirty="0"/>
          </a:p>
        </p:txBody>
      </p:sp>
    </p:spTree>
    <p:extLst>
      <p:ext uri="{BB962C8B-B14F-4D97-AF65-F5344CB8AC3E}">
        <p14:creationId xmlns:p14="http://schemas.microsoft.com/office/powerpoint/2010/main" val="2625325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dirty="0"/>
              <a:t>Web Services Description Language (WSDL) identifies the constituent pieces of a SOAP packet and describes how they’re arranged within the packet</a:t>
            </a:r>
          </a:p>
          <a:p>
            <a:pPr>
              <a:spcAft>
                <a:spcPts val="2000"/>
              </a:spcAft>
              <a:buFontTx/>
              <a:buChar char="-"/>
            </a:pPr>
            <a:r>
              <a:rPr lang="en-US" sz="1400" dirty="0"/>
              <a:t>WSDL information is processed algorithmically just like it’s counterpart</a:t>
            </a:r>
          </a:p>
          <a:p>
            <a:pPr>
              <a:spcAft>
                <a:spcPts val="2000"/>
              </a:spcAft>
              <a:buFontTx/>
              <a:buChar char="-"/>
            </a:pPr>
            <a:r>
              <a:rPr lang="en-US" sz="1400" dirty="0"/>
              <a:t>WSDL describes three other use models for the SOAP protocol</a:t>
            </a:r>
          </a:p>
          <a:p>
            <a:pPr lvl="1">
              <a:spcAft>
                <a:spcPts val="2000"/>
              </a:spcAft>
              <a:buFontTx/>
              <a:buChar char="-"/>
            </a:pPr>
            <a:r>
              <a:rPr lang="en-US" sz="1400" dirty="0"/>
              <a:t>One-way SOAP – the client sends information to a server without regard to a response</a:t>
            </a:r>
          </a:p>
          <a:p>
            <a:pPr lvl="1">
              <a:spcAft>
                <a:spcPts val="2000"/>
              </a:spcAft>
              <a:buFontTx/>
              <a:buChar char="-"/>
            </a:pPr>
            <a:r>
              <a:rPr lang="en-US" sz="1400" dirty="0"/>
              <a:t>Solicit-response – the server requests information from the client</a:t>
            </a:r>
          </a:p>
          <a:p>
            <a:pPr lvl="1">
              <a:spcAft>
                <a:spcPts val="2000"/>
              </a:spcAft>
              <a:buFontTx/>
              <a:buChar char="-"/>
            </a:pPr>
            <a:r>
              <a:rPr lang="en-US" sz="1400" dirty="0"/>
              <a:t>Notification – the server sends information to the client without regard to a response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9" y="1455491"/>
            <a:ext cx="9374748" cy="46079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b="1" dirty="0"/>
              <a:t>Configuration for SOAP</a:t>
            </a:r>
          </a:p>
          <a:p>
            <a:pPr>
              <a:spcAft>
                <a:spcPts val="2000"/>
              </a:spcAft>
              <a:buFontTx/>
              <a:buChar char="-"/>
            </a:pPr>
            <a:r>
              <a:rPr lang="en-US" sz="1400" dirty="0"/>
              <a:t>SOAP can be consumed by a number of different resources</a:t>
            </a:r>
          </a:p>
          <a:p>
            <a:pPr>
              <a:spcAft>
                <a:spcPts val="2000"/>
              </a:spcAft>
              <a:buFontTx/>
              <a:buChar char="-"/>
            </a:pPr>
            <a:r>
              <a:rPr lang="en-US" sz="1400" dirty="0"/>
              <a:t>In .NET, a web reference can be added to the WSDL file stating how the connection will communicate with the SOAP web service</a:t>
            </a:r>
          </a:p>
          <a:p>
            <a:pPr lvl="1">
              <a:spcAft>
                <a:spcPts val="2000"/>
              </a:spcAft>
              <a:buFontTx/>
              <a:buChar char="-"/>
            </a:pPr>
            <a:r>
              <a:rPr lang="en-US" sz="1400" dirty="0"/>
              <a:t>End points must be set up in the web configuration file for consuming the service</a:t>
            </a:r>
          </a:p>
          <a:p>
            <a:pPr>
              <a:spcAft>
                <a:spcPts val="2000"/>
              </a:spcAft>
              <a:buFontTx/>
              <a:buChar char="-"/>
            </a:pPr>
            <a:r>
              <a:rPr lang="en-US" sz="1400" dirty="0"/>
              <a:t>SOAP UI, makes it easy to create a project and add a reference to the WSDL file</a:t>
            </a:r>
          </a:p>
          <a:p>
            <a:pPr lvl="1">
              <a:spcAft>
                <a:spcPts val="2000"/>
              </a:spcAft>
              <a:buFontTx/>
              <a:buChar char="-"/>
            </a:pPr>
            <a:r>
              <a:rPr lang="en-US" sz="1400" dirty="0"/>
              <a:t>Upon consumption of the service, a request can be made where custom data parameters are input and a response is sent back</a:t>
            </a:r>
          </a:p>
        </p:txBody>
      </p:sp>
    </p:spTree>
    <p:extLst>
      <p:ext uri="{BB962C8B-B14F-4D97-AF65-F5344CB8AC3E}">
        <p14:creationId xmlns:p14="http://schemas.microsoft.com/office/powerpoint/2010/main" val="422822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41608" y="1404730"/>
            <a:ext cx="11121147" cy="53406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buFontTx/>
              <a:buChar char="-"/>
            </a:pPr>
            <a:r>
              <a:rPr lang="en-US" sz="1400" b="1" dirty="0"/>
              <a:t>Some advantages of using SOAP are:</a:t>
            </a:r>
          </a:p>
          <a:p>
            <a:pPr>
              <a:spcAft>
                <a:spcPts val="2000"/>
              </a:spcAft>
              <a:buFontTx/>
              <a:buChar char="-"/>
            </a:pPr>
            <a:r>
              <a:rPr lang="en-US" sz="1400" dirty="0"/>
              <a:t>SOAP is free and uses open tech such as XML</a:t>
            </a:r>
          </a:p>
          <a:p>
            <a:pPr>
              <a:spcAft>
                <a:spcPts val="2000"/>
              </a:spcAft>
              <a:buFontTx/>
              <a:buChar char="-"/>
            </a:pPr>
            <a:r>
              <a:rPr lang="en-US" sz="1400" dirty="0"/>
              <a:t>SOAP required no additional ports or access beyond standard web servers that exist in almost every organization</a:t>
            </a:r>
          </a:p>
          <a:p>
            <a:pPr>
              <a:spcAft>
                <a:spcPts val="2000"/>
              </a:spcAft>
              <a:buFontTx/>
              <a:buChar char="-"/>
            </a:pPr>
            <a:r>
              <a:rPr lang="en-US" sz="1400" dirty="0"/>
              <a:t>SOAP can tunnel through firewalls without any concessions from network security personnel</a:t>
            </a:r>
          </a:p>
          <a:p>
            <a:pPr>
              <a:spcAft>
                <a:spcPts val="2000"/>
              </a:spcAft>
              <a:buFontTx/>
              <a:buChar char="-"/>
            </a:pPr>
            <a:r>
              <a:rPr lang="en-US" sz="1400" dirty="0"/>
              <a:t>SOAP traffic is normally trusted because existing firewalls see it as web page requests rather than powerful application messages</a:t>
            </a:r>
          </a:p>
          <a:p>
            <a:pPr>
              <a:spcAft>
                <a:spcPts val="2000"/>
              </a:spcAft>
              <a:buFontTx/>
              <a:buChar char="-"/>
            </a:pPr>
            <a:r>
              <a:rPr lang="en-US" sz="1400" dirty="0"/>
              <a:t> SOAP can be implemented in any language and can be executed in any platform</a:t>
            </a:r>
          </a:p>
          <a:p>
            <a:pPr>
              <a:spcAft>
                <a:spcPts val="2000"/>
              </a:spcAft>
              <a:buFontTx/>
              <a:buChar char="-"/>
            </a:pPr>
            <a:r>
              <a:rPr lang="en-US" sz="1400" dirty="0"/>
              <a:t> SOAP uses HTTP protocol for transport due to which it becomes scalable</a:t>
            </a:r>
          </a:p>
          <a:p>
            <a:pPr>
              <a:spcAft>
                <a:spcPts val="2000"/>
              </a:spcAft>
              <a:buFontTx/>
              <a:buChar char="-"/>
            </a:pPr>
            <a:r>
              <a:rPr lang="en-US" sz="1400" dirty="0"/>
              <a:t>WSDL document </a:t>
            </a:r>
            <a:r>
              <a:rPr lang="en-US" sz="1600" dirty="0"/>
              <a:t>provides</a:t>
            </a:r>
            <a:r>
              <a:rPr lang="en-US" sz="1400" dirty="0"/>
              <a:t> contract and technical details of the web services for client applications without exposing the underlying implementation technologies</a:t>
            </a:r>
            <a:endParaRPr lang="en-US" sz="1600" dirty="0"/>
          </a:p>
        </p:txBody>
      </p:sp>
    </p:spTree>
    <p:extLst>
      <p:ext uri="{BB962C8B-B14F-4D97-AF65-F5344CB8AC3E}">
        <p14:creationId xmlns:p14="http://schemas.microsoft.com/office/powerpoint/2010/main" val="3702741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SOAP Cont’d</a:t>
            </a:r>
          </a:p>
        </p:txBody>
      </p:sp>
      <p:sp>
        <p:nvSpPr>
          <p:cNvPr id="25" name="Content Placeholder 17"/>
          <p:cNvSpPr txBox="1">
            <a:spLocks/>
          </p:cNvSpPr>
          <p:nvPr/>
        </p:nvSpPr>
        <p:spPr>
          <a:xfrm>
            <a:off x="521206" y="1375977"/>
            <a:ext cx="11047941" cy="5183849"/>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ts val="1100"/>
              </a:lnSpc>
              <a:spcBef>
                <a:spcPts val="1800"/>
              </a:spcBef>
              <a:spcAft>
                <a:spcPts val="1800"/>
              </a:spcAft>
              <a:buFontTx/>
              <a:buChar char="-"/>
            </a:pPr>
            <a:r>
              <a:rPr lang="en-US" sz="1400" b="1" dirty="0"/>
              <a:t>Some disadvantages of using SOAP are:</a:t>
            </a:r>
          </a:p>
          <a:p>
            <a:pPr>
              <a:lnSpc>
                <a:spcPts val="1100"/>
              </a:lnSpc>
              <a:spcBef>
                <a:spcPts val="1800"/>
              </a:spcBef>
              <a:spcAft>
                <a:spcPts val="1800"/>
              </a:spcAft>
              <a:buFontTx/>
              <a:buChar char="-"/>
            </a:pPr>
            <a:r>
              <a:rPr lang="en-US" sz="1400" dirty="0"/>
              <a:t>Each web service connection potentially opens the organization to security threats</a:t>
            </a:r>
          </a:p>
          <a:p>
            <a:pPr>
              <a:lnSpc>
                <a:spcPts val="1100"/>
              </a:lnSpc>
              <a:spcBef>
                <a:spcPts val="1800"/>
              </a:spcBef>
              <a:spcAft>
                <a:spcPts val="1800"/>
              </a:spcAft>
              <a:buFontTx/>
              <a:buChar char="-"/>
            </a:pPr>
            <a:r>
              <a:rPr lang="en-US" sz="1400" dirty="0"/>
              <a:t>Hackers can gain unauthorized access to internal systems</a:t>
            </a:r>
          </a:p>
          <a:p>
            <a:pPr>
              <a:lnSpc>
                <a:spcPts val="1100"/>
              </a:lnSpc>
              <a:spcBef>
                <a:spcPts val="1800"/>
              </a:spcBef>
              <a:spcAft>
                <a:spcPts val="1800"/>
              </a:spcAft>
              <a:buFontTx/>
              <a:buChar char="-"/>
            </a:pPr>
            <a:r>
              <a:rPr lang="en-US" sz="1400" dirty="0"/>
              <a:t>Firewalls may filter HTTP traffic to such a degree, that SOAP functionality would be rendered useless</a:t>
            </a:r>
          </a:p>
          <a:p>
            <a:pPr>
              <a:lnSpc>
                <a:spcPts val="1100"/>
              </a:lnSpc>
              <a:spcBef>
                <a:spcPts val="1800"/>
              </a:spcBef>
              <a:spcAft>
                <a:spcPts val="1800"/>
              </a:spcAft>
              <a:buFontTx/>
              <a:buChar char="-"/>
            </a:pPr>
            <a:r>
              <a:rPr lang="en-US" sz="1400" dirty="0"/>
              <a:t>SOAP uses the XML format which needs to be parsed and is lengthier too which makes SOAP slow</a:t>
            </a:r>
          </a:p>
          <a:p>
            <a:pPr>
              <a:lnSpc>
                <a:spcPts val="1100"/>
              </a:lnSpc>
              <a:spcBef>
                <a:spcPts val="1800"/>
              </a:spcBef>
              <a:spcAft>
                <a:spcPts val="1800"/>
              </a:spcAft>
              <a:buFontTx/>
              <a:buChar char="-"/>
            </a:pPr>
            <a:r>
              <a:rPr lang="en-US" sz="1400" dirty="0"/>
              <a:t>SOAP depends on WSDL and does not have any standardized mechanism for dynamic discovery of the services</a:t>
            </a:r>
          </a:p>
          <a:p>
            <a:pPr>
              <a:lnSpc>
                <a:spcPts val="1100"/>
              </a:lnSpc>
              <a:spcBef>
                <a:spcPts val="1800"/>
              </a:spcBef>
              <a:spcAft>
                <a:spcPts val="1800"/>
              </a:spcAft>
              <a:buFontTx/>
              <a:buChar char="-"/>
            </a:pPr>
            <a:r>
              <a:rPr lang="en-US" sz="1400" dirty="0"/>
              <a:t>Only XML can be used, JSON and other lightweight formats are not supported</a:t>
            </a:r>
          </a:p>
          <a:p>
            <a:pPr>
              <a:lnSpc>
                <a:spcPts val="1100"/>
              </a:lnSpc>
              <a:spcBef>
                <a:spcPts val="1800"/>
              </a:spcBef>
              <a:spcAft>
                <a:spcPts val="1800"/>
              </a:spcAft>
              <a:buFontTx/>
              <a:buChar char="-"/>
            </a:pPr>
            <a:r>
              <a:rPr lang="en-US" sz="1400" dirty="0"/>
              <a:t>SOAP is based on the contract, so there is a tight coupling between client and server applications</a:t>
            </a:r>
          </a:p>
          <a:p>
            <a:pPr>
              <a:lnSpc>
                <a:spcPts val="1100"/>
              </a:lnSpc>
              <a:spcBef>
                <a:spcPts val="1800"/>
              </a:spcBef>
              <a:spcAft>
                <a:spcPts val="1800"/>
              </a:spcAft>
              <a:buFontTx/>
              <a:buChar char="-"/>
            </a:pPr>
            <a:r>
              <a:rPr lang="en-US" sz="1400" dirty="0"/>
              <a:t>Anytime</a:t>
            </a:r>
            <a:r>
              <a:rPr lang="en-US" dirty="0"/>
              <a:t> </a:t>
            </a:r>
            <a:r>
              <a:rPr lang="en-US" sz="1400" dirty="0"/>
              <a:t>there is change in the server side contract, client stub classes need to be generated again</a:t>
            </a:r>
          </a:p>
          <a:p>
            <a:pPr>
              <a:lnSpc>
                <a:spcPts val="1100"/>
              </a:lnSpc>
              <a:spcBef>
                <a:spcPts val="1800"/>
              </a:spcBef>
              <a:spcAft>
                <a:spcPts val="1800"/>
              </a:spcAft>
              <a:buFontTx/>
              <a:buChar char="-"/>
            </a:pPr>
            <a:endParaRPr lang="en-US" sz="1400" dirty="0"/>
          </a:p>
          <a:p>
            <a:pPr>
              <a:lnSpc>
                <a:spcPts val="1100"/>
              </a:lnSpc>
              <a:spcBef>
                <a:spcPts val="1800"/>
              </a:spcBef>
              <a:spcAft>
                <a:spcPts val="1800"/>
              </a:spcAft>
              <a:buFontTx/>
              <a:buChar char="-"/>
            </a:pPr>
            <a:endParaRPr lang="en-US" sz="1400" dirty="0"/>
          </a:p>
          <a:p>
            <a:pPr>
              <a:lnSpc>
                <a:spcPts val="1100"/>
              </a:lnSpc>
              <a:spcBef>
                <a:spcPts val="1800"/>
              </a:spcBef>
              <a:spcAft>
                <a:spcPts val="1800"/>
              </a:spcAft>
              <a:buFontTx/>
              <a:buChar char="-"/>
            </a:pPr>
            <a:endParaRPr lang="en-US" sz="1400" dirty="0"/>
          </a:p>
        </p:txBody>
      </p:sp>
    </p:spTree>
    <p:extLst>
      <p:ext uri="{BB962C8B-B14F-4D97-AF65-F5344CB8AC3E}">
        <p14:creationId xmlns:p14="http://schemas.microsoft.com/office/powerpoint/2010/main" val="10604018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881</Words>
  <Application>Microsoft Office PowerPoint</Application>
  <PresentationFormat>Widescreen</PresentationFormat>
  <Paragraphs>90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WelcomeDoc</vt:lpstr>
      <vt:lpstr>SOAP</vt:lpstr>
      <vt:lpstr>What is SOAP?</vt:lpstr>
      <vt:lpstr>SOAP Cont’d</vt:lpstr>
      <vt:lpstr>SOAP Cont’d</vt:lpstr>
      <vt:lpstr>SOAP Cont’d</vt:lpstr>
      <vt:lpstr>SOAP Cont’d</vt:lpstr>
      <vt:lpstr>SOAP Cont’d</vt:lpstr>
      <vt:lpstr>SOAP Cont’d</vt:lpstr>
      <vt:lpstr>SOAP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2019-10-15T20:25:54Z</dcterms:created>
  <dcterms:modified xsi:type="dcterms:W3CDTF">2019-10-30T10:43:56Z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