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1" r:id="rId6"/>
    <p:sldId id="283" r:id="rId7"/>
    <p:sldId id="287" r:id="rId8"/>
    <p:sldId id="288" r:id="rId9"/>
    <p:sldId id="279" r:id="rId10"/>
    <p:sldId id="284" r:id="rId11"/>
    <p:sldId id="286" r:id="rId12"/>
    <p:sldId id="285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3"/>
            <p14:sldId id="287"/>
            <p14:sldId id="288"/>
            <p14:sldId id="279"/>
            <p14:sldId id="284"/>
            <p14:sldId id="286"/>
            <p14:sldId id="285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kelia.com/articles/5-major-benefits-microservice-architectur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Microservices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An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Intro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553419"/>
            <a:ext cx="9442648" cy="403928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err="1"/>
              <a:t>skelia</a:t>
            </a:r>
            <a:r>
              <a:rPr lang="en-US" sz="1100" dirty="0"/>
              <a:t>. (2018, March 2). 5 MAJOR BENEFITS OF MICROSERVICE ARCHITECTURE. Retrieved November 26, 2019,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 from </a:t>
            </a:r>
            <a:r>
              <a:rPr lang="en-US" sz="1100" dirty="0" err="1"/>
              <a:t>skelia</a:t>
            </a:r>
            <a:r>
              <a:rPr lang="en-US" sz="1100" dirty="0"/>
              <a:t> website: </a:t>
            </a:r>
            <a:r>
              <a:rPr lang="en-US" sz="1100" dirty="0">
                <a:hlinkClick r:id="rId3"/>
              </a:rPr>
              <a:t>https://skelia.com/articles/5-major-benefits-microservice-architecture</a:t>
            </a:r>
            <a:r>
              <a:rPr lang="en-US" sz="1100" dirty="0" smtClean="0">
                <a:hlinkClick r:id="rId3"/>
              </a:rPr>
              <a:t>/</a:t>
            </a:r>
            <a:endParaRPr lang="en-US" sz="11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</a:t>
            </a:r>
            <a:endParaRPr lang="en-US" sz="11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err="1" smtClean="0"/>
              <a:t>Wittmer</a:t>
            </a:r>
            <a:r>
              <a:rPr lang="en-US" sz="1100" dirty="0"/>
              <a:t>, P. (2019, July 4). Advantages and Disadvantages of Microservices. Retrieved November 26,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 2019, from </a:t>
            </a:r>
            <a:r>
              <a:rPr lang="en-US" sz="1100" dirty="0" err="1"/>
              <a:t>tiempodev</a:t>
            </a:r>
            <a:r>
              <a:rPr lang="en-US" sz="1100" dirty="0"/>
              <a:t> website: https://www.tiempodev.com/blog/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 disadvantages-of-a-</a:t>
            </a:r>
            <a:r>
              <a:rPr lang="en-US" sz="1100" dirty="0" err="1"/>
              <a:t>microservices</a:t>
            </a:r>
            <a:r>
              <a:rPr lang="en-US" sz="1100" dirty="0"/>
              <a:t>-architecture/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Torre, J. L. (2018, April 11). Microservices: The Good, the Bad, and the Ugly. Retrieved November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 26, 2019, from </a:t>
            </a:r>
            <a:r>
              <a:rPr lang="en-US" sz="1100" dirty="0" err="1"/>
              <a:t>dzone</a:t>
            </a:r>
            <a:r>
              <a:rPr lang="en-US" sz="1100" dirty="0"/>
              <a:t> website: https://dzone.com/articles/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 </a:t>
            </a:r>
            <a:r>
              <a:rPr lang="en-US" sz="1100" dirty="0" err="1"/>
              <a:t>microservices</a:t>
            </a:r>
            <a:r>
              <a:rPr lang="en-US" sz="1100" dirty="0"/>
              <a:t>-the-good-the-bad-and-the-ugly </a:t>
            </a:r>
            <a:endParaRPr lang="en-US" sz="11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Richardson, C. (2015, June 15). Building Microservices: Using an API Gateway. Retrieved November 26,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 2019, from </a:t>
            </a:r>
            <a:r>
              <a:rPr lang="en-US" sz="1100" dirty="0" err="1"/>
              <a:t>nginx</a:t>
            </a:r>
            <a:r>
              <a:rPr lang="en-US" sz="1100" dirty="0"/>
              <a:t> website: https://www.nginx.com/blog/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 building-</a:t>
            </a:r>
            <a:r>
              <a:rPr lang="en-US" sz="1100" dirty="0" err="1"/>
              <a:t>microservices</a:t>
            </a:r>
            <a:r>
              <a:rPr lang="en-US" sz="1100" dirty="0"/>
              <a:t>-using-an-</a:t>
            </a:r>
            <a:r>
              <a:rPr lang="en-US" sz="1100" dirty="0" err="1"/>
              <a:t>api</a:t>
            </a:r>
            <a:r>
              <a:rPr lang="en-US" sz="1100" dirty="0"/>
              <a:t>-gateway/ </a:t>
            </a:r>
            <a:endParaRPr lang="en-US" sz="11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U, D. (2015, August 8). What are </a:t>
            </a:r>
            <a:r>
              <a:rPr lang="en-US" sz="1100" dirty="0" err="1"/>
              <a:t>microservices</a:t>
            </a:r>
            <a:r>
              <a:rPr lang="en-US" sz="1100" dirty="0"/>
              <a:t>? [Video file]. Retrieved from https://youtu.be/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 PY9xSykods4 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832680" cy="64008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Microservices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6746697" cy="4876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sz="1600" b="1" dirty="0" smtClean="0"/>
              <a:t>What are </a:t>
            </a:r>
            <a:r>
              <a:rPr lang="en-US" sz="1600" b="1" dirty="0" smtClean="0"/>
              <a:t>Microservices</a:t>
            </a:r>
            <a:r>
              <a:rPr lang="en-US" sz="1600" b="1" dirty="0" smtClean="0"/>
              <a:t>?</a:t>
            </a:r>
          </a:p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dirty="0" smtClean="0"/>
              <a:t>A self contained process that provides a unique business capability</a:t>
            </a:r>
          </a:p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dirty="0" smtClean="0"/>
              <a:t>Different Microservices act as one larger system</a:t>
            </a:r>
          </a:p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dirty="0" smtClean="0"/>
              <a:t>In example:</a:t>
            </a:r>
          </a:p>
          <a:p>
            <a:pPr lvl="1">
              <a:spcAft>
                <a:spcPts val="600"/>
              </a:spcAft>
              <a:buFontTx/>
              <a:buChar char="-"/>
              <a:defRPr/>
            </a:pPr>
            <a:r>
              <a:rPr lang="en-US" dirty="0" smtClean="0"/>
              <a:t>An application may appear to be one large serve all function</a:t>
            </a:r>
          </a:p>
          <a:p>
            <a:pPr lvl="1">
              <a:spcAft>
                <a:spcPts val="600"/>
              </a:spcAft>
              <a:buFontTx/>
              <a:buChar char="-"/>
              <a:defRPr/>
            </a:pPr>
            <a:r>
              <a:rPr lang="en-US" dirty="0" smtClean="0"/>
              <a:t>But behind the scenes there may be many different services for</a:t>
            </a:r>
          </a:p>
          <a:p>
            <a:pPr lvl="2">
              <a:spcAft>
                <a:spcPts val="600"/>
              </a:spcAft>
              <a:buFontTx/>
              <a:buChar char="-"/>
              <a:defRPr/>
            </a:pPr>
            <a:r>
              <a:rPr lang="en-US" dirty="0" smtClean="0"/>
              <a:t>Employees</a:t>
            </a:r>
          </a:p>
          <a:p>
            <a:pPr lvl="2">
              <a:spcAft>
                <a:spcPts val="600"/>
              </a:spcAft>
              <a:buFontTx/>
              <a:buChar char="-"/>
              <a:defRPr/>
            </a:pPr>
            <a:r>
              <a:rPr lang="en-US" dirty="0" smtClean="0"/>
              <a:t>Orders</a:t>
            </a:r>
          </a:p>
          <a:p>
            <a:pPr lvl="2">
              <a:spcAft>
                <a:spcPts val="600"/>
              </a:spcAft>
              <a:buFontTx/>
              <a:buChar char="-"/>
              <a:defRPr/>
            </a:pPr>
            <a:r>
              <a:rPr lang="en-US" dirty="0" smtClean="0"/>
              <a:t>Processing</a:t>
            </a:r>
          </a:p>
          <a:p>
            <a:pPr lvl="2">
              <a:spcAft>
                <a:spcPts val="600"/>
              </a:spcAft>
              <a:buFontTx/>
              <a:buChar char="-"/>
              <a:defRPr/>
            </a:pPr>
            <a:r>
              <a:rPr lang="en-US" dirty="0" smtClean="0"/>
              <a:t>Work Orders</a:t>
            </a:r>
            <a:endParaRPr lang="en-US" dirty="0"/>
          </a:p>
          <a:p>
            <a:pPr>
              <a:spcAft>
                <a:spcPts val="600"/>
              </a:spcAft>
              <a:buFontTx/>
              <a:buChar char="-"/>
              <a:defRPr/>
            </a:pPr>
            <a:endParaRPr lang="en-US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4708"/>
            <a:ext cx="4934309" cy="370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Microservices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7273924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Tx/>
              <a:buChar char="-"/>
            </a:pPr>
            <a:r>
              <a:rPr lang="en-US" b="1" dirty="0"/>
              <a:t>What is </a:t>
            </a:r>
            <a:r>
              <a:rPr lang="en-US" b="1" dirty="0" smtClean="0"/>
              <a:t>an API gateway</a:t>
            </a:r>
            <a:r>
              <a:rPr lang="en-US" b="1" dirty="0" smtClean="0"/>
              <a:t>?</a:t>
            </a:r>
          </a:p>
          <a:p>
            <a:pPr fontAlgn="base">
              <a:buFontTx/>
              <a:buChar char="-"/>
            </a:pPr>
            <a:r>
              <a:rPr lang="en-US" dirty="0" smtClean="0"/>
              <a:t>An API gateway is a server that is the single entry point into the system</a:t>
            </a:r>
          </a:p>
          <a:p>
            <a:pPr fontAlgn="base">
              <a:buFontTx/>
              <a:buChar char="-"/>
            </a:pPr>
            <a:r>
              <a:rPr lang="en-US" dirty="0" smtClean="0"/>
              <a:t>The </a:t>
            </a:r>
            <a:r>
              <a:rPr lang="en-US" dirty="0"/>
              <a:t>API Gateway encapsulates the internal system architecture and provides an API that is tailored to each client</a:t>
            </a:r>
            <a:r>
              <a:rPr lang="en-US" dirty="0" smtClean="0"/>
              <a:t>.</a:t>
            </a:r>
          </a:p>
          <a:p>
            <a:pPr fontAlgn="base">
              <a:buFontTx/>
              <a:buChar char="-"/>
            </a:pPr>
            <a:r>
              <a:rPr lang="en-US" dirty="0" smtClean="0"/>
              <a:t>Has </a:t>
            </a:r>
            <a:r>
              <a:rPr lang="en-US" dirty="0"/>
              <a:t>responsibilities such as authentication, monitoring, load balancing, caching, request shaping and management, and static response handling</a:t>
            </a:r>
            <a:r>
              <a:rPr lang="en-US" dirty="0" smtClean="0"/>
              <a:t>.</a:t>
            </a:r>
          </a:p>
          <a:p>
            <a:pPr fontAlgn="base">
              <a:buFontTx/>
              <a:buChar char="-"/>
            </a:pPr>
            <a:r>
              <a:rPr lang="en-US" dirty="0"/>
              <a:t>API Gateway is responsible for request routing, composition, and protocol </a:t>
            </a:r>
            <a:r>
              <a:rPr lang="en-US" dirty="0" smtClean="0"/>
              <a:t>translation.</a:t>
            </a:r>
          </a:p>
          <a:p>
            <a:pPr fontAlgn="base">
              <a:buFontTx/>
              <a:buChar char="-"/>
            </a:pPr>
            <a:r>
              <a:rPr lang="en-US" dirty="0"/>
              <a:t>All requests from clients first go through the API </a:t>
            </a:r>
            <a:r>
              <a:rPr lang="en-US" dirty="0" smtClean="0"/>
              <a:t>Gateway, then are routed to </a:t>
            </a:r>
            <a:r>
              <a:rPr lang="en-US" dirty="0"/>
              <a:t>the appropriate </a:t>
            </a:r>
            <a:r>
              <a:rPr lang="en-US" dirty="0" smtClean="0"/>
              <a:t>micro service.</a:t>
            </a:r>
            <a:r>
              <a:rPr lang="en-US" dirty="0"/>
              <a:t>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040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Microservices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11060919" cy="4971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Tx/>
              <a:buChar char="-"/>
            </a:pPr>
            <a:r>
              <a:rPr lang="en-US" b="1" dirty="0" smtClean="0"/>
              <a:t>What are the </a:t>
            </a:r>
            <a:r>
              <a:rPr lang="en-US" b="1" dirty="0"/>
              <a:t>advantages of Microservices?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dirty="0"/>
              <a:t>Improved Productivity and </a:t>
            </a:r>
            <a:r>
              <a:rPr lang="en-US" dirty="0" smtClean="0"/>
              <a:t>Speed - </a:t>
            </a:r>
            <a:r>
              <a:rPr lang="en-US" dirty="0" err="1"/>
              <a:t>microservices</a:t>
            </a:r>
            <a:r>
              <a:rPr lang="en-US" dirty="0"/>
              <a:t> architecture tackles the problem of productivity and speed by decomposing applications into manageable services that are faster to develop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dirty="0"/>
              <a:t>Flexibility in Using Technologies and </a:t>
            </a:r>
            <a:r>
              <a:rPr lang="en-US" dirty="0" smtClean="0"/>
              <a:t>Scalability – having the ability to write each service in a different tech </a:t>
            </a:r>
            <a:r>
              <a:rPr lang="en-US" dirty="0"/>
              <a:t>simplifies the selection of the most appropriate tech stack for the specific needs of your service.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dirty="0"/>
              <a:t>Autonomous, Cross-functional </a:t>
            </a:r>
            <a:r>
              <a:rPr lang="en-US" dirty="0" smtClean="0"/>
              <a:t>Teams -</a:t>
            </a:r>
            <a:r>
              <a:rPr lang="en-US" dirty="0"/>
              <a:t> </a:t>
            </a:r>
            <a:r>
              <a:rPr lang="en-US" dirty="0" smtClean="0"/>
              <a:t>carrying </a:t>
            </a:r>
            <a:r>
              <a:rPr lang="en-US" dirty="0"/>
              <a:t>out the development of a massive monolith system can be complicated and messy if you’re working with divisions around the globe or extended teams.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dirty="0"/>
              <a:t>Easier to Build and Maintain </a:t>
            </a:r>
            <a:r>
              <a:rPr lang="en-US" dirty="0" smtClean="0"/>
              <a:t>Apps - </a:t>
            </a:r>
            <a:r>
              <a:rPr lang="en-US" dirty="0"/>
              <a:t>Applications become easier to build and maintain when they’re split into a set of smaller, </a:t>
            </a:r>
            <a:r>
              <a:rPr lang="en-US" dirty="0" err="1"/>
              <a:t>composable</a:t>
            </a:r>
            <a:r>
              <a:rPr lang="en-US" dirty="0"/>
              <a:t> fragments</a:t>
            </a:r>
            <a:r>
              <a:rPr lang="en-US" dirty="0" smtClean="0"/>
              <a:t>. </a:t>
            </a:r>
            <a:r>
              <a:rPr lang="en-US" dirty="0"/>
              <a:t>Managing the code also becomes less painful because each </a:t>
            </a:r>
            <a:r>
              <a:rPr lang="en-US" dirty="0" err="1"/>
              <a:t>microservice</a:t>
            </a:r>
            <a:r>
              <a:rPr lang="en-US" dirty="0"/>
              <a:t> is, in fact, a separate chunk of code.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dirty="0"/>
              <a:t>Organized Around Business </a:t>
            </a:r>
            <a:r>
              <a:rPr lang="en-US" dirty="0" smtClean="0"/>
              <a:t>Capabilities</a:t>
            </a:r>
            <a:r>
              <a:rPr lang="en-US" dirty="0" smtClean="0"/>
              <a:t> - </a:t>
            </a:r>
            <a:r>
              <a:rPr lang="en-US" dirty="0" err="1"/>
              <a:t>microservice</a:t>
            </a:r>
            <a:r>
              <a:rPr lang="en-US" dirty="0"/>
              <a:t> architectures invite teams to focus </a:t>
            </a:r>
            <a:r>
              <a:rPr lang="en-US" dirty="0" smtClean="0"/>
              <a:t>on building business functionality instead of writing glue code.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578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Microservices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  <a:buFontTx/>
              <a:buChar char="-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17"/>
          <p:cNvSpPr txBox="1">
            <a:spLocks/>
          </p:cNvSpPr>
          <p:nvPr/>
        </p:nvSpPr>
        <p:spPr>
          <a:xfrm>
            <a:off x="694009" y="1455491"/>
            <a:ext cx="10956382" cy="4760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Tx/>
              <a:buChar char="-"/>
            </a:pPr>
            <a:r>
              <a:rPr lang="en-US" b="1" dirty="0" smtClean="0"/>
              <a:t>What are the disadvantages of Microservices?</a:t>
            </a:r>
            <a:endParaRPr lang="en-US" b="1" dirty="0"/>
          </a:p>
          <a:p>
            <a:pPr>
              <a:buFontTx/>
              <a:buChar char="-"/>
            </a:pPr>
            <a:r>
              <a:rPr lang="en-US" dirty="0" smtClean="0"/>
              <a:t>Microservices are more complex – this can cause delay for developers unfamiliar to the process</a:t>
            </a:r>
          </a:p>
          <a:p>
            <a:pPr>
              <a:buFontTx/>
              <a:buChar char="-"/>
            </a:pPr>
            <a:r>
              <a:rPr lang="en-US" dirty="0" smtClean="0"/>
              <a:t>Microservices require cultural changes – everybody must get on board and be on the same page which can be difficult in some companies</a:t>
            </a:r>
          </a:p>
          <a:p>
            <a:pPr>
              <a:buFontTx/>
              <a:buChar char="-"/>
            </a:pPr>
            <a:r>
              <a:rPr lang="en-US" dirty="0" smtClean="0"/>
              <a:t>Microservices are more expensive – since services need to communicate with each other, this will result in many remote calls</a:t>
            </a:r>
          </a:p>
          <a:p>
            <a:pPr>
              <a:buFontTx/>
              <a:buChar char="-"/>
            </a:pPr>
            <a:r>
              <a:rPr lang="en-US" dirty="0" smtClean="0"/>
              <a:t>Microservices pose security challenges – due to the several remote calls, each opens an opportunity for outsiders to gain access to the system</a:t>
            </a:r>
          </a:p>
          <a:p>
            <a:pPr>
              <a:buFontTx/>
              <a:buChar char="-"/>
            </a:pPr>
            <a:r>
              <a:rPr lang="en-US" dirty="0" smtClean="0"/>
              <a:t>Microservices create more testing – due to the amount of services, more testing will need to be conducted</a:t>
            </a:r>
          </a:p>
          <a:p>
            <a:pPr>
              <a:buFontTx/>
              <a:buChar char="-"/>
            </a:pPr>
            <a:r>
              <a:rPr lang="en-US" dirty="0" smtClean="0"/>
              <a:t>Microservices create an increased need for team management &amp; communication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spcAft>
                <a:spcPts val="2000"/>
              </a:spcAft>
              <a:buFontTx/>
              <a:buChar char="-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2532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Microservices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Tx/>
              <a:buChar char="-"/>
            </a:pPr>
            <a:r>
              <a:rPr lang="en-US" b="1" dirty="0" smtClean="0"/>
              <a:t>How are Microservices deployed </a:t>
            </a:r>
            <a:r>
              <a:rPr lang="en-US" b="1" dirty="0" smtClean="0"/>
              <a:t>in </a:t>
            </a:r>
            <a:r>
              <a:rPr lang="en-US" b="1" dirty="0" smtClean="0"/>
              <a:t>a production </a:t>
            </a:r>
            <a:r>
              <a:rPr lang="en-US" b="1" dirty="0" smtClean="0"/>
              <a:t>environment?</a:t>
            </a:r>
          </a:p>
          <a:p>
            <a:pPr fontAlgn="base">
              <a:buFontTx/>
              <a:buChar char="-"/>
            </a:pPr>
            <a:r>
              <a:rPr lang="en-US" dirty="0" smtClean="0"/>
              <a:t>Microservices can be deployed through a pattern known as Multiple Service Instances per Host</a:t>
            </a:r>
          </a:p>
          <a:p>
            <a:pPr lvl="1" fontAlgn="base">
              <a:buFontTx/>
              <a:buChar char="-"/>
            </a:pPr>
            <a:r>
              <a:rPr lang="en-US" dirty="0" smtClean="0"/>
              <a:t>The pattern states one or more physical or virtual hosts are provisioned and run multiple service instances on each one</a:t>
            </a:r>
          </a:p>
          <a:p>
            <a:pPr lvl="1" fontAlgn="base">
              <a:buFontTx/>
              <a:buChar char="-"/>
            </a:pPr>
            <a:r>
              <a:rPr lang="en-US" dirty="0"/>
              <a:t>Multiple service instances share the server and its operating </a:t>
            </a:r>
            <a:r>
              <a:rPr lang="en-US" dirty="0" smtClean="0"/>
              <a:t>system</a:t>
            </a:r>
          </a:p>
          <a:p>
            <a:pPr lvl="1" fontAlgn="base">
              <a:buFontTx/>
              <a:buChar char="-"/>
            </a:pPr>
            <a:r>
              <a:rPr lang="en-US" dirty="0" smtClean="0"/>
              <a:t>Deploying </a:t>
            </a:r>
            <a:r>
              <a:rPr lang="en-US" dirty="0"/>
              <a:t>a service instance is relatively </a:t>
            </a:r>
            <a:r>
              <a:rPr lang="en-US" dirty="0" smtClean="0"/>
              <a:t>fast</a:t>
            </a:r>
          </a:p>
          <a:p>
            <a:pPr fontAlgn="base">
              <a:buFontTx/>
              <a:buChar char="-"/>
            </a:pPr>
            <a:r>
              <a:rPr lang="en-US" dirty="0" smtClean="0"/>
              <a:t>Another pattern: </a:t>
            </a:r>
            <a:r>
              <a:rPr lang="en-US" dirty="0"/>
              <a:t>Service Instance per Host Pattern</a:t>
            </a:r>
          </a:p>
          <a:p>
            <a:pPr lvl="1" fontAlgn="base">
              <a:buFontTx/>
              <a:buChar char="-"/>
            </a:pPr>
            <a:r>
              <a:rPr lang="en-US" dirty="0" smtClean="0"/>
              <a:t>Run </a:t>
            </a:r>
            <a:r>
              <a:rPr lang="en-US" dirty="0"/>
              <a:t>each service instance in isolation on its own host</a:t>
            </a:r>
            <a:endParaRPr lang="en-US" dirty="0" smtClean="0"/>
          </a:p>
          <a:p>
            <a:pPr lvl="1" fontAlgn="base">
              <a:buFontTx/>
              <a:buChar char="-"/>
            </a:pPr>
            <a:r>
              <a:rPr lang="en-US" dirty="0"/>
              <a:t>Service Instance per Virtual Machine and Service Instance per </a:t>
            </a:r>
            <a:r>
              <a:rPr lang="en-US" dirty="0" smtClean="0"/>
              <a:t>Container</a:t>
            </a:r>
          </a:p>
          <a:p>
            <a:pPr fontAlgn="base">
              <a:buFontTx/>
              <a:buChar char="-"/>
            </a:pPr>
            <a:r>
              <a:rPr lang="en-US" dirty="0"/>
              <a:t>Service Instance per Container </a:t>
            </a:r>
            <a:r>
              <a:rPr lang="en-US" dirty="0" smtClean="0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Microservices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8" y="1404730"/>
            <a:ext cx="11121147" cy="5340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buFontTx/>
              <a:buChar char="-"/>
            </a:pPr>
            <a:endParaRPr lang="en-US" dirty="0"/>
          </a:p>
        </p:txBody>
      </p:sp>
      <p:sp>
        <p:nvSpPr>
          <p:cNvPr id="5" name="Content Placeholder 17"/>
          <p:cNvSpPr txBox="1">
            <a:spLocks/>
          </p:cNvSpPr>
          <p:nvPr/>
        </p:nvSpPr>
        <p:spPr>
          <a:xfrm>
            <a:off x="541608" y="1455491"/>
            <a:ext cx="10940149" cy="49194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Tx/>
              <a:buChar char="-"/>
            </a:pPr>
            <a:r>
              <a:rPr lang="en-US" b="1" dirty="0" smtClean="0"/>
              <a:t>How are Microservices </a:t>
            </a:r>
            <a:r>
              <a:rPr lang="en-US" b="1" dirty="0" smtClean="0"/>
              <a:t>managed </a:t>
            </a:r>
            <a:r>
              <a:rPr lang="en-US" b="1" dirty="0" smtClean="0"/>
              <a:t>in a production </a:t>
            </a:r>
            <a:r>
              <a:rPr lang="en-US" b="1" dirty="0" smtClean="0"/>
              <a:t>environment?</a:t>
            </a:r>
          </a:p>
          <a:p>
            <a:pPr fontAlgn="base">
              <a:buFontTx/>
              <a:buChar char="-"/>
            </a:pPr>
            <a:r>
              <a:rPr lang="en-US" dirty="0" smtClean="0"/>
              <a:t>Using the ‘Keep it Simple Stupid’ method</a:t>
            </a:r>
          </a:p>
          <a:p>
            <a:pPr fontAlgn="base">
              <a:buFontTx/>
              <a:buChar char="-"/>
            </a:pPr>
            <a:r>
              <a:rPr lang="en-US" dirty="0" smtClean="0"/>
              <a:t>Put a management plan into place early on by developing best practices in deployments, security, and operations</a:t>
            </a:r>
          </a:p>
          <a:p>
            <a:pPr fontAlgn="base">
              <a:buFontTx/>
              <a:buChar char="-"/>
            </a:pPr>
            <a:r>
              <a:rPr lang="en-US" dirty="0"/>
              <a:t>Tap into an orchestration </a:t>
            </a:r>
            <a:r>
              <a:rPr lang="en-US" dirty="0" smtClean="0"/>
              <a:t>platform – each </a:t>
            </a:r>
            <a:r>
              <a:rPr lang="en-US" dirty="0" err="1" smtClean="0"/>
              <a:t>microservice</a:t>
            </a:r>
            <a:r>
              <a:rPr lang="en-US" dirty="0" smtClean="0"/>
              <a:t> </a:t>
            </a:r>
            <a:r>
              <a:rPr lang="en-US" dirty="0"/>
              <a:t>needs to share its status with a management application. From there, decisions can be made about the lifecycle of </a:t>
            </a:r>
            <a:r>
              <a:rPr lang="en-US" dirty="0" smtClean="0"/>
              <a:t>Microservices</a:t>
            </a:r>
          </a:p>
          <a:p>
            <a:pPr fontAlgn="base">
              <a:buFontTx/>
              <a:buChar char="-"/>
            </a:pPr>
            <a:r>
              <a:rPr lang="en-US" dirty="0"/>
              <a:t>Develop a minimum set of operational </a:t>
            </a:r>
            <a:r>
              <a:rPr lang="en-US" dirty="0" smtClean="0"/>
              <a:t>capabilities - </a:t>
            </a:r>
            <a:r>
              <a:rPr lang="en-US" dirty="0"/>
              <a:t>ensure that each containerized </a:t>
            </a:r>
            <a:r>
              <a:rPr lang="en-US" dirty="0" err="1"/>
              <a:t>microservice</a:t>
            </a:r>
            <a:r>
              <a:rPr lang="en-US" dirty="0"/>
              <a:t> adheres to a “minimum set of operational capabilities” so that it works well within such an environment</a:t>
            </a:r>
            <a:r>
              <a:rPr lang="en-US" dirty="0" smtClean="0"/>
              <a:t>.</a:t>
            </a:r>
          </a:p>
          <a:p>
            <a:pPr fontAlgn="base">
              <a:buFontTx/>
              <a:buChar char="-"/>
            </a:pPr>
            <a:r>
              <a:rPr lang="en-US" dirty="0"/>
              <a:t>Implement continuous integration and continuous </a:t>
            </a:r>
            <a:r>
              <a:rPr lang="en-US" dirty="0" smtClean="0"/>
              <a:t>delivery</a:t>
            </a:r>
          </a:p>
          <a:p>
            <a:pPr lvl="1" fontAlgn="base">
              <a:buFontTx/>
              <a:buChar char="-"/>
            </a:pPr>
            <a:r>
              <a:rPr lang="en-US" dirty="0"/>
              <a:t>Without CI/CD, the maintenance of </a:t>
            </a:r>
            <a:r>
              <a:rPr lang="en-US" dirty="0" err="1"/>
              <a:t>microservices</a:t>
            </a:r>
            <a:r>
              <a:rPr lang="en-US" dirty="0"/>
              <a:t> will become overburdened with manual processes, will fail to scale as intended, and will ultimately cost more than a monolith application in both infrastructure and human </a:t>
            </a:r>
            <a:r>
              <a:rPr lang="en-US" dirty="0" smtClean="0"/>
              <a:t>resources</a:t>
            </a:r>
          </a:p>
          <a:p>
            <a:pPr lvl="1" fontAlgn="base">
              <a:buFontTx/>
              <a:buChar char="-"/>
            </a:pPr>
            <a:r>
              <a:rPr lang="en-US" dirty="0"/>
              <a:t>Over time, CI/CD will help your team unlock the potential of an orchestration or management tool, especially when it comes to managing how CPUs, memory, and storage are allocated across a pool of hosts</a:t>
            </a:r>
          </a:p>
          <a:p>
            <a:pPr fontAlgn="base">
              <a:buFontTx/>
              <a:buChar char="-"/>
            </a:pPr>
            <a:endParaRPr lang="en-US" dirty="0"/>
          </a:p>
          <a:p>
            <a:pPr fontAlgn="base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274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Microservices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400" b="1" dirty="0" smtClean="0"/>
          </a:p>
        </p:txBody>
      </p:sp>
      <p:sp>
        <p:nvSpPr>
          <p:cNvPr id="6" name="Content Placeholder 17"/>
          <p:cNvSpPr txBox="1">
            <a:spLocks/>
          </p:cNvSpPr>
          <p:nvPr/>
        </p:nvSpPr>
        <p:spPr>
          <a:xfrm>
            <a:off x="694009" y="16078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Tx/>
              <a:buChar char="-"/>
            </a:pPr>
            <a:r>
              <a:rPr lang="en-US" sz="1400" b="1" dirty="0" smtClean="0"/>
              <a:t>How are Microservices scaled?</a:t>
            </a:r>
          </a:p>
          <a:p>
            <a:pPr fontAlgn="base">
              <a:buFontTx/>
              <a:buChar char="-"/>
            </a:pPr>
            <a:r>
              <a:rPr lang="en-US" sz="1400" dirty="0" smtClean="0"/>
              <a:t>Microservices usually communicate through well defined interfaces like REST</a:t>
            </a:r>
          </a:p>
          <a:p>
            <a:pPr fontAlgn="base">
              <a:buFontTx/>
              <a:buChar char="-"/>
            </a:pPr>
            <a:r>
              <a:rPr lang="en-US" sz="1400" dirty="0" smtClean="0"/>
              <a:t>Communications are almost always stateless</a:t>
            </a:r>
          </a:p>
          <a:p>
            <a:pPr fontAlgn="base">
              <a:buFontTx/>
              <a:buChar char="-"/>
            </a:pPr>
            <a:r>
              <a:rPr lang="en-US" sz="1400" dirty="0" err="1" smtClean="0"/>
              <a:t>Microservice</a:t>
            </a:r>
            <a:r>
              <a:rPr lang="en-US" sz="1400" dirty="0" smtClean="0"/>
              <a:t> data is responsible for it’s own data model and data</a:t>
            </a:r>
          </a:p>
          <a:p>
            <a:pPr fontAlgn="base">
              <a:buFontTx/>
              <a:buChar char="-"/>
            </a:pPr>
            <a:r>
              <a:rPr lang="en-US" sz="1400" dirty="0" smtClean="0"/>
              <a:t>Breaking the system into small parts allows each micro service to focus on a single business capability</a:t>
            </a:r>
          </a:p>
          <a:p>
            <a:pPr fontAlgn="base">
              <a:buFontTx/>
              <a:buChar char="-"/>
            </a:pPr>
            <a:r>
              <a:rPr lang="en-US" sz="1400" dirty="0" smtClean="0"/>
              <a:t>Simple interfaces allow for different languages and tools</a:t>
            </a:r>
          </a:p>
          <a:p>
            <a:pPr fontAlgn="base">
              <a:buFontTx/>
              <a:buChar char="-"/>
            </a:pPr>
            <a:r>
              <a:rPr lang="en-US" sz="1400" dirty="0" smtClean="0"/>
              <a:t>Proper built Microservices will be able to continue if another fails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	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282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Microservices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21206" y="1375977"/>
            <a:ext cx="11047941" cy="5183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Tx/>
              <a:buChar char="-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71" y="1375977"/>
            <a:ext cx="6844444" cy="4698413"/>
          </a:xfrm>
          <a:prstGeom prst="rect">
            <a:avLst/>
          </a:prstGeom>
        </p:spPr>
      </p:pic>
      <p:sp>
        <p:nvSpPr>
          <p:cNvPr id="6" name="Content Placeholder 17"/>
          <p:cNvSpPr txBox="1">
            <a:spLocks/>
          </p:cNvSpPr>
          <p:nvPr/>
        </p:nvSpPr>
        <p:spPr>
          <a:xfrm>
            <a:off x="7491015" y="1375977"/>
            <a:ext cx="4078132" cy="483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Tx/>
              <a:buChar char="-"/>
            </a:pPr>
            <a:r>
              <a:rPr lang="en-US" sz="1400" dirty="0" smtClean="0"/>
              <a:t>The database is at the base</a:t>
            </a:r>
            <a:endParaRPr lang="en-US" sz="1400" dirty="0" smtClean="0"/>
          </a:p>
          <a:p>
            <a:pPr fontAlgn="base">
              <a:buFontTx/>
              <a:buChar char="-"/>
            </a:pPr>
            <a:r>
              <a:rPr lang="en-US" sz="1400" dirty="0" smtClean="0"/>
              <a:t>Databases are accessed by API calls</a:t>
            </a:r>
          </a:p>
          <a:p>
            <a:pPr fontAlgn="base">
              <a:buFontTx/>
              <a:buChar char="-"/>
            </a:pPr>
            <a:r>
              <a:rPr lang="en-US" sz="1400" dirty="0" smtClean="0"/>
              <a:t>An API gateway is defined to communicate with APIs</a:t>
            </a:r>
          </a:p>
          <a:p>
            <a:pPr fontAlgn="base">
              <a:buFontTx/>
              <a:buChar char="-"/>
            </a:pPr>
            <a:r>
              <a:rPr lang="en-US" sz="1400" dirty="0" smtClean="0"/>
              <a:t>The application or mobile app communicates with the API gateway to retrieve information</a:t>
            </a:r>
          </a:p>
          <a:p>
            <a:pPr fontAlgn="base">
              <a:buFontTx/>
              <a:buChar char="-"/>
            </a:pPr>
            <a:r>
              <a:rPr lang="en-US" sz="1400" dirty="0" smtClean="0"/>
              <a:t>Here a series of HTTP protocols take place</a:t>
            </a:r>
          </a:p>
          <a:p>
            <a:pPr fontAlgn="base">
              <a:buFontTx/>
              <a:buChar char="-"/>
            </a:pPr>
            <a:r>
              <a:rPr lang="en-US" sz="1400" dirty="0" smtClean="0"/>
              <a:t>Data is received and modified accordingly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	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60401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706</Words>
  <Application>Microsoft Office PowerPoint</Application>
  <PresentationFormat>Widescreen</PresentationFormat>
  <Paragraphs>93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WelcomeDoc</vt:lpstr>
      <vt:lpstr>Microservices</vt:lpstr>
      <vt:lpstr>Microservices</vt:lpstr>
      <vt:lpstr>Microservices</vt:lpstr>
      <vt:lpstr>Microservices</vt:lpstr>
      <vt:lpstr>Microservices</vt:lpstr>
      <vt:lpstr>Microservices</vt:lpstr>
      <vt:lpstr>Microservices</vt:lpstr>
      <vt:lpstr>Microservices</vt:lpstr>
      <vt:lpstr>Microservices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2019-10-15T20:25:54Z</dcterms:created>
  <dcterms:modified xsi:type="dcterms:W3CDTF">2019-11-26T15:31:57Z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