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87" r:id="rId7"/>
    <p:sldId id="283" r:id="rId8"/>
    <p:sldId id="279" r:id="rId9"/>
    <p:sldId id="284" r:id="rId10"/>
    <p:sldId id="285" r:id="rId11"/>
    <p:sldId id="286" r:id="rId12"/>
    <p:sldId id="288"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7"/>
            <p14:sldId id="283"/>
            <p14:sldId id="279"/>
            <p14:sldId id="284"/>
            <p14:sldId id="285"/>
            <p14:sldId id="286"/>
            <p14:sldId id="288"/>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2" autoAdjust="0"/>
    <p:restoredTop sz="94241" autoAdjust="0"/>
  </p:normalViewPr>
  <p:slideViewPr>
    <p:cSldViewPr snapToGrid="0">
      <p:cViewPr varScale="1">
        <p:scale>
          <a:sx n="73" d="100"/>
          <a:sy n="73" d="100"/>
        </p:scale>
        <p:origin x="76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1/14/2020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1/14/2020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1/14/2020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smtClean="0">
                <a:solidFill>
                  <a:schemeClr val="bg1"/>
                </a:solidFill>
              </a:rPr>
              <a:t>DevOps Automation Testing</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An </a:t>
            </a:r>
            <a:r>
              <a:rPr lang="en-US" sz="2400" dirty="0" smtClean="0">
                <a:solidFill>
                  <a:schemeClr val="bg1"/>
                </a:solidFill>
                <a:latin typeface="+mj-lt"/>
              </a:rPr>
              <a:t>Intro</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References</a:t>
            </a:r>
          </a:p>
        </p:txBody>
      </p:sp>
      <p:sp>
        <p:nvSpPr>
          <p:cNvPr id="5" name="Content Placeholder 4"/>
          <p:cNvSpPr>
            <a:spLocks noGrp="1"/>
          </p:cNvSpPr>
          <p:nvPr>
            <p:ph sz="half" idx="4294967295"/>
          </p:nvPr>
        </p:nvSpPr>
        <p:spPr>
          <a:xfrm>
            <a:off x="541611" y="2614427"/>
            <a:ext cx="11130436" cy="3978275"/>
          </a:xfrm>
        </p:spPr>
        <p:txBody>
          <a:bodyPr>
            <a:normAutofit/>
          </a:bodyPr>
          <a:lstStyle/>
          <a:p>
            <a:pPr>
              <a:lnSpc>
                <a:spcPct val="100000"/>
              </a:lnSpc>
              <a:spcBef>
                <a:spcPts val="0"/>
              </a:spcBef>
              <a:spcAft>
                <a:spcPts val="0"/>
              </a:spcAft>
            </a:pPr>
            <a:r>
              <a:rPr lang="en-US" dirty="0"/>
              <a:t>Fitzpatrick, S. (2018, July 19). The Growing Importance of Test Automation Skills in DevOps. </a:t>
            </a:r>
          </a:p>
          <a:p>
            <a:pPr>
              <a:lnSpc>
                <a:spcPct val="100000"/>
              </a:lnSpc>
              <a:spcBef>
                <a:spcPts val="0"/>
              </a:spcBef>
              <a:spcAft>
                <a:spcPts val="0"/>
              </a:spcAft>
            </a:pPr>
            <a:r>
              <a:rPr lang="en-US" dirty="0"/>
              <a:t>     Retrieved January 14, 2020, from </a:t>
            </a:r>
            <a:r>
              <a:rPr lang="en-US" dirty="0" err="1"/>
              <a:t>saucelabs</a:t>
            </a:r>
            <a:r>
              <a:rPr lang="en-US" dirty="0"/>
              <a:t> website: https://saucelabs.com/blog/ </a:t>
            </a:r>
          </a:p>
          <a:p>
            <a:pPr>
              <a:lnSpc>
                <a:spcPct val="100000"/>
              </a:lnSpc>
              <a:spcBef>
                <a:spcPts val="0"/>
              </a:spcBef>
              <a:spcAft>
                <a:spcPts val="0"/>
              </a:spcAft>
            </a:pPr>
            <a:r>
              <a:rPr lang="en-US" dirty="0"/>
              <a:t>     </a:t>
            </a:r>
            <a:r>
              <a:rPr lang="en-US" dirty="0" smtClean="0"/>
              <a:t>the-growing-importance-of-test-automation-skills-in-</a:t>
            </a:r>
            <a:r>
              <a:rPr lang="en-US" dirty="0" err="1" smtClean="0"/>
              <a:t>devops</a:t>
            </a:r>
            <a:endParaRPr lang="en-US" dirty="0" smtClean="0"/>
          </a:p>
          <a:p>
            <a:pPr>
              <a:lnSpc>
                <a:spcPct val="100000"/>
              </a:lnSpc>
              <a:spcBef>
                <a:spcPts val="0"/>
              </a:spcBef>
              <a:spcAft>
                <a:spcPts val="0"/>
              </a:spcAft>
            </a:pPr>
            <a:endParaRPr lang="en-US" dirty="0" smtClean="0"/>
          </a:p>
          <a:p>
            <a:pPr>
              <a:lnSpc>
                <a:spcPct val="100000"/>
              </a:lnSpc>
              <a:spcBef>
                <a:spcPts val="0"/>
              </a:spcBef>
              <a:spcAft>
                <a:spcPts val="0"/>
              </a:spcAft>
            </a:pPr>
            <a:r>
              <a:rPr lang="en-US" dirty="0"/>
              <a:t>Guru99. (</a:t>
            </a:r>
            <a:r>
              <a:rPr lang="en-US" dirty="0" err="1"/>
              <a:t>n.d.</a:t>
            </a:r>
            <a:r>
              <a:rPr lang="en-US" dirty="0"/>
              <a:t>). Top 15 DevOps Testing Tools in 2020. Retrieved January 14, 2020, from guru99 </a:t>
            </a:r>
          </a:p>
          <a:p>
            <a:pPr>
              <a:lnSpc>
                <a:spcPct val="100000"/>
              </a:lnSpc>
              <a:spcBef>
                <a:spcPts val="0"/>
              </a:spcBef>
              <a:spcAft>
                <a:spcPts val="0"/>
              </a:spcAft>
            </a:pPr>
            <a:r>
              <a:rPr lang="en-US" dirty="0"/>
              <a:t>     website: https://www.guru99.com/devops-testing-tools.html</a:t>
            </a:r>
            <a:endParaRPr lang="en-US"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832680" cy="640080"/>
          </a:xfrm>
        </p:spPr>
        <p:txBody>
          <a:bodyPr>
            <a:noAutofit/>
          </a:bodyPr>
          <a:lstStyle/>
          <a:p>
            <a:r>
              <a:rPr lang="en-US" dirty="0" smtClean="0">
                <a:latin typeface="Segoe UI Light" panose="020B0502040204020203" pitchFamily="34" charset="0"/>
                <a:cs typeface="Segoe UI Light" panose="020B0502040204020203" pitchFamily="34" charset="0"/>
              </a:rPr>
              <a:t>DevOps Automation Testing</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7"/>
            <a:ext cx="10979831" cy="50197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Tx/>
              <a:buChar char="-"/>
              <a:defRPr/>
            </a:pPr>
            <a:endParaRPr lang="en-US" sz="2800" dirty="0" smtClean="0">
              <a:latin typeface="Segoe UI" panose="020B0502040204020203" pitchFamily="34" charset="0"/>
              <a:cs typeface="Segoe UI" panose="020B0502040204020203" pitchFamily="34" charset="0"/>
            </a:endParaRPr>
          </a:p>
          <a:p>
            <a:pPr marL="0" lvl="0" indent="0">
              <a:spcAft>
                <a:spcPts val="600"/>
              </a:spcAft>
              <a:buNone/>
              <a:defRPr/>
            </a:pPr>
            <a:r>
              <a:rPr lang="en-US" sz="2800" dirty="0" smtClean="0">
                <a:latin typeface="Segoe UI" panose="020B0502040204020203" pitchFamily="34" charset="0"/>
                <a:cs typeface="Segoe UI" panose="020B0502040204020203" pitchFamily="34" charset="0"/>
              </a:rPr>
              <a:t>What is automation testing?</a:t>
            </a:r>
            <a:endParaRPr lang="en-US" sz="2800" dirty="0" smtClean="0">
              <a:latin typeface="Segoe UI" panose="020B0502040204020203" pitchFamily="34" charset="0"/>
              <a:cs typeface="Segoe UI" panose="020B0502040204020203" pitchFamily="34" charset="0"/>
            </a:endParaRPr>
          </a:p>
          <a:p>
            <a:pPr marL="0" lvl="0" indent="0">
              <a:spcAft>
                <a:spcPts val="600"/>
              </a:spcAft>
              <a:buNone/>
              <a:defRPr/>
            </a:pPr>
            <a:endParaRPr lang="en-US" sz="2800" dirty="0" smtClean="0">
              <a:latin typeface="Segoe UI" panose="020B0502040204020203" pitchFamily="34" charset="0"/>
              <a:cs typeface="Segoe UI" panose="020B0502040204020203" pitchFamily="34" charset="0"/>
            </a:endParaRPr>
          </a:p>
          <a:p>
            <a:pPr marL="0" lvl="0" indent="0">
              <a:lnSpc>
                <a:spcPct val="100000"/>
              </a:lnSpc>
              <a:spcBef>
                <a:spcPts val="0"/>
              </a:spcBef>
              <a:spcAft>
                <a:spcPts val="1200"/>
              </a:spcAft>
              <a:buNone/>
              <a:defRPr/>
            </a:pPr>
            <a:r>
              <a:rPr lang="en-US" sz="2800" dirty="0" smtClean="0">
                <a:latin typeface="Segoe UI" panose="020B0502040204020203" pitchFamily="34" charset="0"/>
                <a:cs typeface="Segoe UI" panose="020B0502040204020203" pitchFamily="34" charset="0"/>
              </a:rPr>
              <a:t>Automation testing is the process of testing the functionality of software in place of a human.</a:t>
            </a:r>
          </a:p>
          <a:p>
            <a:pPr marL="0" lvl="0" indent="0">
              <a:lnSpc>
                <a:spcPct val="100000"/>
              </a:lnSpc>
              <a:spcBef>
                <a:spcPts val="0"/>
              </a:spcBef>
              <a:spcAft>
                <a:spcPts val="1200"/>
              </a:spcAft>
              <a:buNone/>
              <a:defRPr/>
            </a:pPr>
            <a:endParaRPr lang="en-US" sz="2800" dirty="0">
              <a:latin typeface="Segoe UI" panose="020B0502040204020203" pitchFamily="34" charset="0"/>
              <a:cs typeface="Segoe UI" panose="020B0502040204020203" pitchFamily="34" charset="0"/>
            </a:endParaRPr>
          </a:p>
          <a:p>
            <a:pPr marL="0" lvl="0" indent="0">
              <a:lnSpc>
                <a:spcPct val="100000"/>
              </a:lnSpc>
              <a:spcBef>
                <a:spcPts val="0"/>
              </a:spcBef>
              <a:spcAft>
                <a:spcPts val="1200"/>
              </a:spcAft>
              <a:buNone/>
              <a:defRPr/>
            </a:pPr>
            <a:r>
              <a:rPr lang="en-US" sz="2800" dirty="0" smtClean="0">
                <a:latin typeface="Segoe UI" panose="020B0502040204020203" pitchFamily="34" charset="0"/>
                <a:cs typeface="Segoe UI" panose="020B0502040204020203" pitchFamily="34" charset="0"/>
              </a:rPr>
              <a:t>How does it tie in with DevOps?</a:t>
            </a:r>
          </a:p>
          <a:p>
            <a:pPr marL="0" lvl="0" indent="0">
              <a:lnSpc>
                <a:spcPct val="100000"/>
              </a:lnSpc>
              <a:spcBef>
                <a:spcPts val="0"/>
              </a:spcBef>
              <a:spcAft>
                <a:spcPts val="1200"/>
              </a:spcAft>
              <a:buNone/>
              <a:defRPr/>
            </a:pPr>
            <a:endParaRPr lang="en-US" sz="2800" dirty="0">
              <a:latin typeface="Segoe UI" panose="020B0502040204020203" pitchFamily="34" charset="0"/>
              <a:cs typeface="Segoe UI" panose="020B0502040204020203" pitchFamily="34" charset="0"/>
            </a:endParaRPr>
          </a:p>
          <a:p>
            <a:pPr marL="0" lvl="0" indent="0">
              <a:lnSpc>
                <a:spcPct val="100000"/>
              </a:lnSpc>
              <a:spcBef>
                <a:spcPts val="0"/>
              </a:spcBef>
              <a:spcAft>
                <a:spcPts val="1200"/>
              </a:spcAft>
              <a:buNone/>
              <a:defRPr/>
            </a:pPr>
            <a:r>
              <a:rPr lang="en-US" sz="2800" dirty="0" smtClean="0">
                <a:latin typeface="Segoe UI" panose="020B0502040204020203" pitchFamily="34" charset="0"/>
                <a:cs typeface="Segoe UI" panose="020B0502040204020203" pitchFamily="34" charset="0"/>
              </a:rPr>
              <a:t>The idea of DevOps is to keep all processes moving continuously. Testing automation, greatly reduces time delays involved with waiting for human testing.</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DevOps Automation Testing</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endParaRPr lang="en-US" sz="2800" dirty="0" smtClean="0">
              <a:latin typeface="Segoe UI" panose="020B0502040204020203" pitchFamily="34" charset="0"/>
              <a:cs typeface="Segoe UI" panose="020B0502040204020203" pitchFamily="34" charset="0"/>
            </a:endParaRPr>
          </a:p>
          <a:p>
            <a:pPr marL="0" lvl="0" indent="0">
              <a:lnSpc>
                <a:spcPct val="100000"/>
              </a:lnSpc>
              <a:spcAft>
                <a:spcPts val="600"/>
              </a:spcAft>
              <a:buNone/>
              <a:defRPr/>
            </a:pPr>
            <a:r>
              <a:rPr lang="en-US" sz="2800" dirty="0" smtClean="0">
                <a:latin typeface="Segoe UI" panose="020B0502040204020203" pitchFamily="34" charset="0"/>
                <a:cs typeface="Segoe UI" panose="020B0502040204020203" pitchFamily="34" charset="0"/>
              </a:rPr>
              <a:t>Why use automation testing?</a:t>
            </a:r>
          </a:p>
          <a:p>
            <a:pPr marL="0" lvl="0" indent="0">
              <a:lnSpc>
                <a:spcPct val="100000"/>
              </a:lnSpc>
              <a:spcAft>
                <a:spcPts val="600"/>
              </a:spcAft>
              <a:buNone/>
              <a:defRPr/>
            </a:pPr>
            <a:endParaRPr lang="en-US" sz="2800" dirty="0">
              <a:latin typeface="Segoe UI" panose="020B0502040204020203" pitchFamily="34" charset="0"/>
              <a:cs typeface="Segoe UI" panose="020B0502040204020203" pitchFamily="34" charset="0"/>
            </a:endParaRPr>
          </a:p>
          <a:p>
            <a:pPr marL="0" lvl="0" indent="0">
              <a:lnSpc>
                <a:spcPct val="100000"/>
              </a:lnSpc>
              <a:spcAft>
                <a:spcPts val="600"/>
              </a:spcAft>
              <a:buNone/>
              <a:defRPr/>
            </a:pPr>
            <a:r>
              <a:rPr lang="en-US" sz="2800" dirty="0" smtClean="0">
                <a:latin typeface="Segoe UI" panose="020B0502040204020203" pitchFamily="34" charset="0"/>
                <a:cs typeface="Segoe UI" panose="020B0502040204020203" pitchFamily="34" charset="0"/>
              </a:rPr>
              <a:t>The </a:t>
            </a:r>
            <a:r>
              <a:rPr lang="en-US" sz="2800" dirty="0">
                <a:latin typeface="Segoe UI" panose="020B0502040204020203" pitchFamily="34" charset="0"/>
                <a:cs typeface="Segoe UI" panose="020B0502040204020203" pitchFamily="34" charset="0"/>
              </a:rPr>
              <a:t>more proficient the QA specialist or developer can be in assisting the DevOps team in automating their testing for greater delivery efficiency, the more valuable they will make themselves to the </a:t>
            </a:r>
            <a:r>
              <a:rPr lang="en-US" sz="2800" dirty="0" smtClean="0">
                <a:latin typeface="Segoe UI" panose="020B0502040204020203" pitchFamily="34" charset="0"/>
                <a:cs typeface="Segoe UI" panose="020B0502040204020203" pitchFamily="34" charset="0"/>
              </a:rPr>
              <a:t>organization (</a:t>
            </a:r>
            <a:r>
              <a:rPr lang="en-US" sz="2800" dirty="0" smtClean="0"/>
              <a:t>Fitzpatrick, 2018)</a:t>
            </a:r>
            <a:r>
              <a:rPr lang="en-US" sz="2800" dirty="0" smtClean="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31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DevOps Automation Testing</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endParaRPr lang="en-US" sz="2800"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81" y="1684186"/>
            <a:ext cx="7611019" cy="4379263"/>
          </a:xfrm>
          <a:prstGeom prst="rect">
            <a:avLst/>
          </a:prstGeom>
        </p:spPr>
      </p:pic>
    </p:spTree>
    <p:extLst>
      <p:ext uri="{BB962C8B-B14F-4D97-AF65-F5344CB8AC3E}">
        <p14:creationId xmlns:p14="http://schemas.microsoft.com/office/powerpoint/2010/main" val="2990407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DevOps Automation Testing</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endParaRPr lang="en-US" sz="2800" dirty="0">
              <a:latin typeface="Segoe UI" panose="020B0502040204020203" pitchFamily="34" charset="0"/>
              <a:cs typeface="Segoe UI" panose="020B0502040204020203" pitchFamily="34" charset="0"/>
            </a:endParaRPr>
          </a:p>
          <a:p>
            <a:pPr>
              <a:spcAft>
                <a:spcPts val="2000"/>
              </a:spcAft>
              <a:buFontTx/>
              <a:buChar char="-"/>
            </a:pPr>
            <a:endParaRPr lang="en-US" dirty="0">
              <a:latin typeface="Segoe UI" panose="020B0502040204020203" pitchFamily="34" charset="0"/>
              <a:cs typeface="Segoe UI" panose="020B0502040204020203" pitchFamily="34" charset="0"/>
            </a:endParaRPr>
          </a:p>
          <a:p>
            <a:pPr marL="0" indent="0">
              <a:spcAft>
                <a:spcPts val="2000"/>
              </a:spcAft>
              <a:buNone/>
            </a:pPr>
            <a:r>
              <a:rPr lang="en-US" dirty="0" smtClean="0">
                <a:latin typeface="Segoe UI" panose="020B0502040204020203" pitchFamily="34" charset="0"/>
                <a:cs typeface="Segoe UI" panose="020B0502040204020203" pitchFamily="34" charset="0"/>
              </a:rPr>
              <a:t> </a:t>
            </a:r>
          </a:p>
          <a:p>
            <a:pPr>
              <a:spcAft>
                <a:spcPts val="2000"/>
              </a:spcAft>
              <a:buFontTx/>
              <a:buChar char="-"/>
            </a:pPr>
            <a:endParaRPr lang="en-US" dirty="0">
              <a:latin typeface="Segoe UI" panose="020B0502040204020203" pitchFamily="34" charset="0"/>
              <a:cs typeface="Segoe UI" panose="020B0502040204020203" pitchFamily="34" charset="0"/>
            </a:endParaRPr>
          </a:p>
        </p:txBody>
      </p:sp>
      <p:sp>
        <p:nvSpPr>
          <p:cNvPr id="7" name="Rectangle 6"/>
          <p:cNvSpPr/>
          <p:nvPr/>
        </p:nvSpPr>
        <p:spPr>
          <a:xfrm>
            <a:off x="679269" y="1455491"/>
            <a:ext cx="10920548" cy="4555093"/>
          </a:xfrm>
          <a:prstGeom prst="rect">
            <a:avLst/>
          </a:prstGeom>
        </p:spPr>
        <p:txBody>
          <a:bodyPr wrap="square">
            <a:spAutoFit/>
          </a:bodyPr>
          <a:lstStyle/>
          <a:p>
            <a:pPr marL="457200" lvl="0" indent="-457200">
              <a:spcAft>
                <a:spcPts val="600"/>
              </a:spcAft>
              <a:buFontTx/>
              <a:buChar char="-"/>
              <a:defRPr/>
            </a:pPr>
            <a:r>
              <a:rPr lang="en-US" sz="2800" dirty="0" smtClean="0">
                <a:solidFill>
                  <a:schemeClr val="tx1">
                    <a:lumMod val="75000"/>
                    <a:lumOff val="25000"/>
                  </a:schemeClr>
                </a:solidFill>
                <a:latin typeface="Segoe UI" panose="020B0502040204020203" pitchFamily="34" charset="0"/>
                <a:cs typeface="Segoe UI" panose="020B0502040204020203" pitchFamily="34" charset="0"/>
              </a:rPr>
              <a:t>Continuous </a:t>
            </a:r>
            <a:r>
              <a:rPr lang="en-US" sz="2800" dirty="0">
                <a:solidFill>
                  <a:schemeClr val="tx1">
                    <a:lumMod val="75000"/>
                    <a:lumOff val="25000"/>
                  </a:schemeClr>
                </a:solidFill>
                <a:latin typeface="Segoe UI" panose="020B0502040204020203" pitchFamily="34" charset="0"/>
                <a:cs typeface="Segoe UI" panose="020B0502040204020203" pitchFamily="34" charset="0"/>
              </a:rPr>
              <a:t>delivery (CD) is an approach to application delivery that prioritizes being able to deliver application changes at any point in </a:t>
            </a:r>
            <a:r>
              <a:rPr lang="en-US" sz="2800" dirty="0">
                <a:solidFill>
                  <a:schemeClr val="tx1">
                    <a:lumMod val="75000"/>
                    <a:lumOff val="25000"/>
                  </a:schemeClr>
                </a:solidFill>
                <a:latin typeface="Segoe UI" panose="020B0502040204020203" pitchFamily="34" charset="0"/>
                <a:cs typeface="Segoe UI" panose="020B0502040204020203" pitchFamily="34" charset="0"/>
              </a:rPr>
              <a:t>time </a:t>
            </a:r>
            <a:r>
              <a:rPr lang="en-US" sz="2800" dirty="0">
                <a:solidFill>
                  <a:schemeClr val="tx1">
                    <a:lumMod val="75000"/>
                    <a:lumOff val="25000"/>
                  </a:schemeClr>
                </a:solidFill>
                <a:latin typeface="Segoe UI" panose="020B0502040204020203" pitchFamily="34" charset="0"/>
                <a:cs typeface="Segoe UI" panose="020B0502040204020203" pitchFamily="34" charset="0"/>
              </a:rPr>
              <a:t>(Fitzpatrick, 2018)</a:t>
            </a:r>
            <a:r>
              <a:rPr lang="en-US" sz="2800" dirty="0">
                <a:solidFill>
                  <a:schemeClr val="tx1">
                    <a:lumMod val="75000"/>
                    <a:lumOff val="25000"/>
                  </a:schemeClr>
                </a:solidFill>
                <a:latin typeface="Segoe UI" panose="020B0502040204020203" pitchFamily="34" charset="0"/>
                <a:cs typeface="Segoe UI" panose="020B0502040204020203" pitchFamily="34" charset="0"/>
              </a:rPr>
              <a:t>.</a:t>
            </a:r>
          </a:p>
          <a:p>
            <a:pPr marL="457200" lvl="0" indent="-457200">
              <a:spcAft>
                <a:spcPts val="600"/>
              </a:spcAft>
              <a:buFontTx/>
              <a:buChar char="-"/>
              <a:defRPr/>
            </a:pPr>
            <a:r>
              <a:rPr lang="en-US" sz="2800" dirty="0">
                <a:solidFill>
                  <a:schemeClr val="tx1">
                    <a:lumMod val="75000"/>
                    <a:lumOff val="25000"/>
                  </a:schemeClr>
                </a:solidFill>
                <a:latin typeface="Segoe UI" panose="020B0502040204020203" pitchFamily="34" charset="0"/>
                <a:cs typeface="Segoe UI" panose="020B0502040204020203" pitchFamily="34" charset="0"/>
              </a:rPr>
              <a:t>When an organization is properly utilizing a strategy of continuous delivery, its applications always exist in a state that can be </a:t>
            </a:r>
            <a:r>
              <a:rPr lang="en-US" sz="2800" dirty="0" smtClean="0">
                <a:solidFill>
                  <a:schemeClr val="tx1">
                    <a:lumMod val="75000"/>
                    <a:lumOff val="25000"/>
                  </a:schemeClr>
                </a:solidFill>
                <a:latin typeface="Segoe UI" panose="020B0502040204020203" pitchFamily="34" charset="0"/>
                <a:cs typeface="Segoe UI" panose="020B0502040204020203" pitchFamily="34" charset="0"/>
              </a:rPr>
              <a:t>deployed </a:t>
            </a:r>
            <a:r>
              <a:rPr lang="en-US" sz="2800" dirty="0">
                <a:solidFill>
                  <a:schemeClr val="tx1">
                    <a:lumMod val="75000"/>
                    <a:lumOff val="25000"/>
                  </a:schemeClr>
                </a:solidFill>
                <a:latin typeface="Segoe UI" panose="020B0502040204020203" pitchFamily="34" charset="0"/>
                <a:cs typeface="Segoe UI" panose="020B0502040204020203" pitchFamily="34" charset="0"/>
              </a:rPr>
              <a:t>(Fitzpatrick, 2018)</a:t>
            </a:r>
            <a:r>
              <a:rPr lang="en-US" sz="2800" dirty="0" smtClean="0">
                <a:solidFill>
                  <a:schemeClr val="tx1">
                    <a:lumMod val="75000"/>
                    <a:lumOff val="25000"/>
                  </a:schemeClr>
                </a:solidFill>
                <a:latin typeface="Segoe UI" panose="020B0502040204020203" pitchFamily="34" charset="0"/>
                <a:cs typeface="Segoe UI" panose="020B0502040204020203" pitchFamily="34" charset="0"/>
              </a:rPr>
              <a:t>.</a:t>
            </a:r>
          </a:p>
          <a:p>
            <a:pPr marL="457200" lvl="0" indent="-457200">
              <a:spcAft>
                <a:spcPts val="600"/>
              </a:spcAft>
              <a:buFontTx/>
              <a:buChar char="-"/>
              <a:defRPr/>
            </a:pPr>
            <a:r>
              <a:rPr lang="en-US" sz="2800" dirty="0">
                <a:solidFill>
                  <a:schemeClr val="tx1">
                    <a:lumMod val="75000"/>
                    <a:lumOff val="25000"/>
                  </a:schemeClr>
                </a:solidFill>
                <a:latin typeface="Segoe UI" panose="020B0502040204020203" pitchFamily="34" charset="0"/>
                <a:cs typeface="Segoe UI" panose="020B0502040204020203" pitchFamily="34" charset="0"/>
              </a:rPr>
              <a:t>Through the use of this approach the organization would experience a lower level of risk when releasing changes to an application by doing so incrementally with shorter development </a:t>
            </a:r>
            <a:r>
              <a:rPr lang="en-US" sz="2800" dirty="0" smtClean="0">
                <a:solidFill>
                  <a:schemeClr val="tx1">
                    <a:lumMod val="75000"/>
                    <a:lumOff val="25000"/>
                  </a:schemeClr>
                </a:solidFill>
                <a:latin typeface="Segoe UI" panose="020B0502040204020203" pitchFamily="34" charset="0"/>
                <a:cs typeface="Segoe UI" panose="020B0502040204020203" pitchFamily="34" charset="0"/>
              </a:rPr>
              <a:t>cycles </a:t>
            </a:r>
            <a:r>
              <a:rPr lang="en-US" sz="2800" dirty="0">
                <a:solidFill>
                  <a:schemeClr val="tx1">
                    <a:lumMod val="75000"/>
                    <a:lumOff val="25000"/>
                  </a:schemeClr>
                </a:solidFill>
                <a:latin typeface="Segoe UI" panose="020B0502040204020203" pitchFamily="34" charset="0"/>
                <a:cs typeface="Segoe UI" panose="020B0502040204020203" pitchFamily="34" charset="0"/>
              </a:rPr>
              <a:t>(Fitzpatrick, 2018)</a:t>
            </a:r>
            <a:r>
              <a:rPr lang="en-US" sz="2800" dirty="0" smtClean="0">
                <a:solidFill>
                  <a:schemeClr val="tx1">
                    <a:lumMod val="75000"/>
                    <a:lumOff val="25000"/>
                  </a:schemeClr>
                </a:solidFill>
                <a:latin typeface="Segoe UI" panose="020B0502040204020203" pitchFamily="34" charset="0"/>
                <a:cs typeface="Segoe UI" panose="020B0502040204020203" pitchFamily="34" charset="0"/>
              </a:rPr>
              <a:t>.</a:t>
            </a:r>
            <a:endParaRPr lang="en-US" sz="28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DevOps Automation Testing</a:t>
            </a:r>
            <a:endParaRPr lang="en-US" dirty="0"/>
          </a:p>
        </p:txBody>
      </p:sp>
      <p:sp>
        <p:nvSpPr>
          <p:cNvPr id="25" name="Content Placeholder 17"/>
          <p:cNvSpPr txBox="1">
            <a:spLocks/>
          </p:cNvSpPr>
          <p:nvPr/>
        </p:nvSpPr>
        <p:spPr>
          <a:xfrm>
            <a:off x="541608" y="1455491"/>
            <a:ext cx="10990589" cy="46079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Aft>
                <a:spcPts val="600"/>
              </a:spcAft>
              <a:buFontTx/>
              <a:buChar char="-"/>
              <a:defRPr/>
            </a:pPr>
            <a:r>
              <a:rPr lang="en-US" sz="2800" dirty="0" smtClean="0"/>
              <a:t>This </a:t>
            </a:r>
            <a:r>
              <a:rPr lang="en-US" sz="2800" dirty="0"/>
              <a:t>process of CD is made possible through the use of continuous testing, which relies heavily on test </a:t>
            </a:r>
            <a:r>
              <a:rPr lang="en-US" sz="2800" dirty="0" smtClean="0"/>
              <a:t>automation </a:t>
            </a:r>
            <a:r>
              <a:rPr lang="en-US" sz="2800" dirty="0">
                <a:latin typeface="Segoe UI" panose="020B0502040204020203" pitchFamily="34" charset="0"/>
                <a:cs typeface="Segoe UI" panose="020B0502040204020203" pitchFamily="34" charset="0"/>
              </a:rPr>
              <a:t>(Fitzpatrick, 2018)</a:t>
            </a:r>
            <a:r>
              <a:rPr lang="en-US" sz="2800" dirty="0" smtClean="0"/>
              <a:t>.</a:t>
            </a:r>
          </a:p>
          <a:p>
            <a:pPr lvl="0">
              <a:lnSpc>
                <a:spcPct val="100000"/>
              </a:lnSpc>
              <a:spcAft>
                <a:spcPts val="600"/>
              </a:spcAft>
              <a:buFontTx/>
              <a:buChar char="-"/>
              <a:defRPr/>
            </a:pPr>
            <a:r>
              <a:rPr lang="en-US" sz="2800" dirty="0" smtClean="0"/>
              <a:t>Continuous </a:t>
            </a:r>
            <a:r>
              <a:rPr lang="en-US" sz="2800" dirty="0"/>
              <a:t>testing is the process of implementing end-to-end automated testing throughout all possible phases of the delivery </a:t>
            </a:r>
            <a:r>
              <a:rPr lang="en-US" sz="2800" dirty="0" smtClean="0"/>
              <a:t>lifecycle </a:t>
            </a:r>
            <a:r>
              <a:rPr lang="en-US" sz="2800" dirty="0">
                <a:latin typeface="Segoe UI" panose="020B0502040204020203" pitchFamily="34" charset="0"/>
                <a:cs typeface="Segoe UI" panose="020B0502040204020203" pitchFamily="34" charset="0"/>
              </a:rPr>
              <a:t>(Fitzpatrick, 2018)</a:t>
            </a:r>
            <a:r>
              <a:rPr lang="en-US" sz="2800" dirty="0" smtClean="0"/>
              <a:t>.</a:t>
            </a:r>
          </a:p>
          <a:p>
            <a:pPr lvl="0">
              <a:lnSpc>
                <a:spcPct val="100000"/>
              </a:lnSpc>
              <a:spcAft>
                <a:spcPts val="600"/>
              </a:spcAft>
              <a:buFontTx/>
              <a:buChar char="-"/>
              <a:defRPr/>
            </a:pPr>
            <a:r>
              <a:rPr lang="en-US" sz="2800" dirty="0"/>
              <a:t>This process can be utilized with any type of application (mobile, web, etc</a:t>
            </a:r>
            <a:r>
              <a:rPr lang="en-US" sz="2800" dirty="0" smtClean="0"/>
              <a:t>.) </a:t>
            </a:r>
            <a:r>
              <a:rPr lang="en-US" sz="2800" dirty="0">
                <a:latin typeface="Segoe UI" panose="020B0502040204020203" pitchFamily="34" charset="0"/>
                <a:cs typeface="Segoe UI" panose="020B0502040204020203" pitchFamily="34" charset="0"/>
              </a:rPr>
              <a:t>(Fitzpatrick, 2018)</a:t>
            </a:r>
            <a:endParaRPr lang="en-US" sz="2800" dirty="0" smtClean="0"/>
          </a:p>
          <a:p>
            <a:pPr lvl="0">
              <a:lnSpc>
                <a:spcPct val="100000"/>
              </a:lnSpc>
              <a:spcAft>
                <a:spcPts val="600"/>
              </a:spcAft>
              <a:buFontTx/>
              <a:buChar char="-"/>
              <a:defRPr/>
            </a:pPr>
            <a:r>
              <a:rPr lang="en-US" sz="2800" dirty="0"/>
              <a:t>By employing the concept of continuous testing, the DevOps team makes an effort to catch bugs earlier in the development process where they are less expensive to </a:t>
            </a:r>
            <a:r>
              <a:rPr lang="en-US" sz="2800" dirty="0" smtClean="0"/>
              <a:t>fix </a:t>
            </a:r>
            <a:r>
              <a:rPr lang="en-US" sz="2800" dirty="0">
                <a:latin typeface="Segoe UI" panose="020B0502040204020203" pitchFamily="34" charset="0"/>
                <a:cs typeface="Segoe UI" panose="020B0502040204020203" pitchFamily="34" charset="0"/>
              </a:rPr>
              <a:t>(Fitzpatrick, 2018</a:t>
            </a:r>
            <a:r>
              <a:rPr lang="en-US" sz="2800" dirty="0" smtClean="0">
                <a:latin typeface="Segoe UI" panose="020B0502040204020203" pitchFamily="34" charset="0"/>
                <a:cs typeface="Segoe UI" panose="020B0502040204020203" pitchFamily="34" charset="0"/>
              </a:rPr>
              <a:t>).</a:t>
            </a:r>
            <a:endParaRPr lang="en-US" sz="2800" dirty="0" smtClean="0"/>
          </a:p>
        </p:txBody>
      </p:sp>
    </p:spTree>
    <p:extLst>
      <p:ext uri="{BB962C8B-B14F-4D97-AF65-F5344CB8AC3E}">
        <p14:creationId xmlns:p14="http://schemas.microsoft.com/office/powerpoint/2010/main" val="3702741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DevOps Automation Testing</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Application </a:t>
            </a:r>
            <a:r>
              <a:rPr lang="en-US" sz="2800" dirty="0">
                <a:latin typeface="Segoe UI" panose="020B0502040204020203" pitchFamily="34" charset="0"/>
                <a:cs typeface="Segoe UI" panose="020B0502040204020203" pitchFamily="34" charset="0"/>
              </a:rPr>
              <a:t>testing is no longer solely the responsibility of the QA specialists associated with the </a:t>
            </a:r>
            <a:r>
              <a:rPr lang="en-US" sz="2800" dirty="0" smtClean="0">
                <a:latin typeface="Segoe UI" panose="020B0502040204020203" pitchFamily="34" charset="0"/>
                <a:cs typeface="Segoe UI" panose="020B0502040204020203" pitchFamily="34" charset="0"/>
              </a:rPr>
              <a:t>project </a:t>
            </a:r>
            <a:r>
              <a:rPr lang="en-US" sz="2800" dirty="0">
                <a:latin typeface="Segoe UI" panose="020B0502040204020203" pitchFamily="34" charset="0"/>
                <a:cs typeface="Segoe UI" panose="020B0502040204020203" pitchFamily="34" charset="0"/>
              </a:rPr>
              <a:t>(Fitzpatrick, 2018)</a:t>
            </a:r>
            <a:r>
              <a:rPr lang="en-US" sz="2800" dirty="0" smtClean="0">
                <a:latin typeface="Segoe UI" panose="020B0502040204020203" pitchFamily="34" charset="0"/>
                <a:cs typeface="Segoe UI" panose="020B0502040204020203" pitchFamily="34" charset="0"/>
              </a:rPr>
              <a:t>.</a:t>
            </a:r>
          </a:p>
          <a:p>
            <a:pPr lvl="0">
              <a:lnSpc>
                <a:spcPct val="100000"/>
              </a:lnSpc>
              <a:spcAft>
                <a:spcPts val="600"/>
              </a:spcAft>
              <a:buFontTx/>
              <a:buChar char="-"/>
              <a:defRPr/>
            </a:pPr>
            <a:r>
              <a:rPr lang="en-US" sz="2800" dirty="0">
                <a:latin typeface="Segoe UI" panose="020B0502040204020203" pitchFamily="34" charset="0"/>
                <a:cs typeface="Segoe UI" panose="020B0502040204020203" pitchFamily="34" charset="0"/>
              </a:rPr>
              <a:t>Developers are responsible for contributing automated test scripts that need to be written and configured to fully test the application, while the Operations side is often responsible for monitoring and smoke testing in environments such as </a:t>
            </a:r>
            <a:r>
              <a:rPr lang="en-US" sz="2800" dirty="0" smtClean="0">
                <a:latin typeface="Segoe UI" panose="020B0502040204020203" pitchFamily="34" charset="0"/>
                <a:cs typeface="Segoe UI" panose="020B0502040204020203" pitchFamily="34" charset="0"/>
              </a:rPr>
              <a:t>production </a:t>
            </a:r>
            <a:r>
              <a:rPr lang="en-US" sz="2800" dirty="0">
                <a:latin typeface="Segoe UI" panose="020B0502040204020203" pitchFamily="34" charset="0"/>
                <a:cs typeface="Segoe UI" panose="020B0502040204020203" pitchFamily="34" charset="0"/>
              </a:rPr>
              <a:t>(Fitzpatrick, 2018)</a:t>
            </a:r>
            <a:r>
              <a:rPr lang="en-US" sz="2800" dirty="0" smtClean="0">
                <a:latin typeface="Segoe UI" panose="020B0502040204020203" pitchFamily="34" charset="0"/>
                <a:cs typeface="Segoe UI" panose="020B0502040204020203" pitchFamily="34" charset="0"/>
              </a:rPr>
              <a:t>.</a:t>
            </a:r>
          </a:p>
          <a:p>
            <a:pPr lvl="0">
              <a:lnSpc>
                <a:spcPct val="100000"/>
              </a:lnSpc>
              <a:spcAft>
                <a:spcPts val="600"/>
              </a:spcAft>
              <a:buFontTx/>
              <a:buChar char="-"/>
              <a:defRPr/>
            </a:pPr>
            <a:r>
              <a:rPr lang="en-US" sz="2800" dirty="0">
                <a:latin typeface="Segoe UI" panose="020B0502040204020203" pitchFamily="34" charset="0"/>
                <a:cs typeface="Segoe UI" panose="020B0502040204020203" pitchFamily="34" charset="0"/>
              </a:rPr>
              <a:t>Automated testing frameworks and data analysis have also opened the door for AI test </a:t>
            </a:r>
            <a:r>
              <a:rPr lang="en-US" sz="2800" dirty="0" smtClean="0">
                <a:latin typeface="Segoe UI" panose="020B0502040204020203" pitchFamily="34" charset="0"/>
                <a:cs typeface="Segoe UI" panose="020B0502040204020203" pitchFamily="34" charset="0"/>
              </a:rPr>
              <a:t>automation </a:t>
            </a:r>
            <a:r>
              <a:rPr lang="en-US" sz="2800" dirty="0">
                <a:latin typeface="Segoe UI" panose="020B0502040204020203" pitchFamily="34" charset="0"/>
                <a:cs typeface="Segoe UI" panose="020B0502040204020203" pitchFamily="34" charset="0"/>
              </a:rPr>
              <a:t>(Fitzpatrick, 2018)</a:t>
            </a:r>
            <a:r>
              <a:rPr lang="en-US" sz="2800" dirty="0" smtClean="0">
                <a:latin typeface="Segoe UI" panose="020B0502040204020203" pitchFamily="34" charset="0"/>
                <a:cs typeface="Segoe UI" panose="020B0502040204020203" pitchFamily="34" charset="0"/>
              </a:rPr>
              <a:t>.</a:t>
            </a:r>
            <a:endParaRPr lang="en-US" sz="2800"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0401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DevOps Automation Testing</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Aft>
                <a:spcPts val="600"/>
              </a:spcAft>
              <a:buFontTx/>
              <a:buChar char="-"/>
              <a:defRPr/>
            </a:pPr>
            <a:r>
              <a:rPr lang="en-US" sz="2800" dirty="0">
                <a:latin typeface="Segoe UI" panose="020B0502040204020203" pitchFamily="34" charset="0"/>
                <a:cs typeface="Segoe UI" panose="020B0502040204020203" pitchFamily="34" charset="0"/>
              </a:rPr>
              <a:t>As software development organizations make the move to processes that prioritize continuous delivery, the value of implementing continuous testing through test automation continues to </a:t>
            </a:r>
            <a:r>
              <a:rPr lang="en-US" sz="2800" dirty="0" smtClean="0">
                <a:latin typeface="Segoe UI" panose="020B0502040204020203" pitchFamily="34" charset="0"/>
                <a:cs typeface="Segoe UI" panose="020B0502040204020203" pitchFamily="34" charset="0"/>
              </a:rPr>
              <a:t>rise </a:t>
            </a:r>
            <a:r>
              <a:rPr lang="en-US" sz="2800" dirty="0">
                <a:latin typeface="Segoe UI" panose="020B0502040204020203" pitchFamily="34" charset="0"/>
                <a:cs typeface="Segoe UI" panose="020B0502040204020203" pitchFamily="34" charset="0"/>
              </a:rPr>
              <a:t>(Fitzpatrick, 2018</a:t>
            </a:r>
            <a:r>
              <a:rPr lang="en-US" sz="2800" dirty="0" smtClean="0">
                <a:latin typeface="Segoe UI" panose="020B0502040204020203" pitchFamily="34" charset="0"/>
                <a:cs typeface="Segoe UI" panose="020B0502040204020203" pitchFamily="34" charset="0"/>
              </a:rPr>
              <a:t>).</a:t>
            </a:r>
            <a:endParaRPr lang="en-US" sz="2800" dirty="0" smtClean="0">
              <a:latin typeface="Segoe UI" panose="020B0502040204020203" pitchFamily="34" charset="0"/>
              <a:cs typeface="Segoe UI" panose="020B0502040204020203" pitchFamily="34" charset="0"/>
            </a:endParaRPr>
          </a:p>
          <a:p>
            <a:pPr lvl="0">
              <a:lnSpc>
                <a:spcPct val="100000"/>
              </a:lnSpc>
              <a:spcAft>
                <a:spcPts val="600"/>
              </a:spcAft>
              <a:buFontTx/>
              <a:buChar char="-"/>
              <a:defRPr/>
            </a:pPr>
            <a:r>
              <a:rPr lang="en-US" sz="2800" dirty="0">
                <a:latin typeface="Segoe UI" panose="020B0502040204020203" pitchFamily="34" charset="0"/>
                <a:cs typeface="Segoe UI" panose="020B0502040204020203" pitchFamily="34" charset="0"/>
              </a:rPr>
              <a:t>With the ongoing growth of test automation, it becomes necessary for all involved in software development to maintain a great understanding of the test automation frameworks and tools that make test automation </a:t>
            </a:r>
            <a:r>
              <a:rPr lang="en-US" sz="2800" dirty="0" smtClean="0">
                <a:latin typeface="Segoe UI" panose="020B0502040204020203" pitchFamily="34" charset="0"/>
                <a:cs typeface="Segoe UI" panose="020B0502040204020203" pitchFamily="34" charset="0"/>
              </a:rPr>
              <a:t>possible </a:t>
            </a:r>
            <a:r>
              <a:rPr lang="en-US" sz="2800" dirty="0">
                <a:latin typeface="Segoe UI" panose="020B0502040204020203" pitchFamily="34" charset="0"/>
                <a:cs typeface="Segoe UI" panose="020B0502040204020203" pitchFamily="34" charset="0"/>
              </a:rPr>
              <a:t>(Fitzpatrick, 2018</a:t>
            </a:r>
            <a:r>
              <a:rPr lang="en-US" sz="2800" dirty="0" smtClean="0">
                <a:latin typeface="Segoe UI" panose="020B0502040204020203" pitchFamily="34" charset="0"/>
                <a:cs typeface="Segoe UI" panose="020B0502040204020203" pitchFamily="34" charset="0"/>
              </a:rPr>
              <a:t>).</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2822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DevOps Automation Testing</a:t>
            </a:r>
            <a:endParaRPr lang="en-US" dirty="0"/>
          </a:p>
        </p:txBody>
      </p:sp>
      <p:sp>
        <p:nvSpPr>
          <p:cNvPr id="25" name="Content Placeholder 17"/>
          <p:cNvSpPr txBox="1">
            <a:spLocks/>
          </p:cNvSpPr>
          <p:nvPr/>
        </p:nvSpPr>
        <p:spPr>
          <a:xfrm>
            <a:off x="541609" y="1455491"/>
            <a:ext cx="11001346"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r>
              <a:rPr lang="en-US" sz="2800" dirty="0" smtClean="0"/>
              <a:t>What are some top DevOps testing tools?</a:t>
            </a:r>
            <a:endParaRPr lang="en-US" sz="2800" dirty="0" smtClean="0"/>
          </a:p>
          <a:p>
            <a:pPr marL="514350" lvl="0" indent="-514350">
              <a:lnSpc>
                <a:spcPct val="100000"/>
              </a:lnSpc>
              <a:spcAft>
                <a:spcPts val="600"/>
              </a:spcAft>
              <a:buAutoNum type="arabicParenR"/>
              <a:defRPr/>
            </a:pPr>
            <a:r>
              <a:rPr lang="en-US" sz="2800" dirty="0" err="1" smtClean="0">
                <a:latin typeface="Segoe UI" panose="020B0502040204020203" pitchFamily="34" charset="0"/>
                <a:cs typeface="Segoe UI" panose="020B0502040204020203" pitchFamily="34" charset="0"/>
              </a:rPr>
              <a:t>Ranorex</a:t>
            </a:r>
            <a:endParaRPr lang="en-US" sz="2800" dirty="0" smtClean="0">
              <a:latin typeface="Segoe UI" panose="020B0502040204020203" pitchFamily="34" charset="0"/>
              <a:cs typeface="Segoe UI" panose="020B0502040204020203" pitchFamily="34" charset="0"/>
            </a:endParaRPr>
          </a:p>
          <a:p>
            <a:pPr marL="514350" lvl="0" indent="-514350">
              <a:lnSpc>
                <a:spcPct val="100000"/>
              </a:lnSpc>
              <a:spcAft>
                <a:spcPts val="600"/>
              </a:spcAft>
              <a:buAutoNum type="arabicParenR"/>
              <a:defRPr/>
            </a:pPr>
            <a:r>
              <a:rPr lang="en-US" sz="2800" dirty="0" err="1" smtClean="0">
                <a:latin typeface="Segoe UI" panose="020B0502040204020203" pitchFamily="34" charset="0"/>
                <a:cs typeface="Segoe UI" panose="020B0502040204020203" pitchFamily="34" charset="0"/>
              </a:rPr>
              <a:t>Experitest</a:t>
            </a:r>
            <a:endParaRPr lang="en-US" sz="2800" dirty="0" smtClean="0">
              <a:latin typeface="Segoe UI" panose="020B0502040204020203" pitchFamily="34" charset="0"/>
              <a:cs typeface="Segoe UI" panose="020B0502040204020203" pitchFamily="34" charset="0"/>
            </a:endParaRPr>
          </a:p>
          <a:p>
            <a:pPr marL="514350" lvl="0" indent="-514350">
              <a:lnSpc>
                <a:spcPct val="100000"/>
              </a:lnSpc>
              <a:spcAft>
                <a:spcPts val="600"/>
              </a:spcAft>
              <a:buAutoNum type="arabicParenR"/>
              <a:defRPr/>
            </a:pPr>
            <a:r>
              <a:rPr lang="en-US" sz="2800" dirty="0" smtClean="0">
                <a:latin typeface="Segoe UI" panose="020B0502040204020203" pitchFamily="34" charset="0"/>
                <a:cs typeface="Segoe UI" panose="020B0502040204020203" pitchFamily="34" charset="0"/>
              </a:rPr>
              <a:t>Buddy</a:t>
            </a:r>
          </a:p>
          <a:p>
            <a:pPr marL="514350" lvl="0" indent="-514350">
              <a:lnSpc>
                <a:spcPct val="100000"/>
              </a:lnSpc>
              <a:spcAft>
                <a:spcPts val="600"/>
              </a:spcAft>
              <a:buAutoNum type="arabicParenR"/>
              <a:defRPr/>
            </a:pPr>
            <a:r>
              <a:rPr lang="en-US" sz="2800" dirty="0" smtClean="0">
                <a:latin typeface="Segoe UI" panose="020B0502040204020203" pitchFamily="34" charset="0"/>
                <a:cs typeface="Segoe UI" panose="020B0502040204020203" pitchFamily="34" charset="0"/>
              </a:rPr>
              <a:t>TestRail</a:t>
            </a:r>
          </a:p>
          <a:p>
            <a:pPr marL="514350" lvl="0" indent="-514350">
              <a:lnSpc>
                <a:spcPct val="100000"/>
              </a:lnSpc>
              <a:spcAft>
                <a:spcPts val="600"/>
              </a:spcAft>
              <a:buAutoNum type="arabicParenR"/>
              <a:defRPr/>
            </a:pPr>
            <a:r>
              <a:rPr lang="en-US" sz="2800" dirty="0" err="1" smtClean="0">
                <a:latin typeface="Segoe UI" panose="020B0502040204020203" pitchFamily="34" charset="0"/>
                <a:cs typeface="Segoe UI" panose="020B0502040204020203" pitchFamily="34" charset="0"/>
              </a:rPr>
              <a:t>QuerySurge</a:t>
            </a:r>
            <a:endParaRPr lang="en-US" sz="2800" dirty="0" smtClean="0">
              <a:latin typeface="Segoe UI" panose="020B0502040204020203" pitchFamily="34" charset="0"/>
              <a:cs typeface="Segoe UI" panose="020B0502040204020203" pitchFamily="34" charset="0"/>
            </a:endParaRPr>
          </a:p>
          <a:p>
            <a:pPr marL="514350" lvl="0" indent="-514350">
              <a:lnSpc>
                <a:spcPct val="100000"/>
              </a:lnSpc>
              <a:spcAft>
                <a:spcPts val="600"/>
              </a:spcAft>
              <a:buAutoNum type="arabicParenR"/>
              <a:defRPr/>
            </a:pPr>
            <a:r>
              <a:rPr lang="en-US" sz="2800" dirty="0">
                <a:latin typeface="Segoe UI" panose="020B0502040204020203" pitchFamily="34" charset="0"/>
                <a:cs typeface="Segoe UI" panose="020B0502040204020203" pitchFamily="34" charset="0"/>
              </a:rPr>
              <a:t>Jenkins</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25325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572</Words>
  <Application>Microsoft Office PowerPoint</Application>
  <PresentationFormat>Widescreen</PresentationFormat>
  <Paragraphs>54</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Segoe UI Light</vt:lpstr>
      <vt:lpstr>WelcomeDoc</vt:lpstr>
      <vt:lpstr>DevOps Automation Testing</vt:lpstr>
      <vt:lpstr>DevOps Automation Testing</vt:lpstr>
      <vt:lpstr>DevOps Automation Testing</vt:lpstr>
      <vt:lpstr>DevOps Automation Testing</vt:lpstr>
      <vt:lpstr>DevOps Automation Testing</vt:lpstr>
      <vt:lpstr>DevOps Automation Testing</vt:lpstr>
      <vt:lpstr>DevOps Automation Testing</vt:lpstr>
      <vt:lpstr>DevOps Automation Testing</vt:lpstr>
      <vt:lpstr>DevOps Automation Testing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2019-10-15T20:25:54Z</dcterms:created>
  <dcterms:modified xsi:type="dcterms:W3CDTF">2020-01-14T15:39:29Z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