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7" r:id="rId7"/>
    <p:sldId id="283" r:id="rId8"/>
    <p:sldId id="279" r:id="rId9"/>
    <p:sldId id="284" r:id="rId10"/>
    <p:sldId id="285" r:id="rId11"/>
    <p:sldId id="286" r:id="rId12"/>
    <p:sldId id="288"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7"/>
            <p14:sldId id="283"/>
            <p14:sldId id="279"/>
            <p14:sldId id="284"/>
            <p14:sldId id="285"/>
            <p14:sldId id="286"/>
            <p14:sldId id="288"/>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2" autoAdjust="0"/>
    <p:restoredTop sz="94241" autoAdjust="0"/>
  </p:normalViewPr>
  <p:slideViewPr>
    <p:cSldViewPr snapToGrid="0">
      <p:cViewPr varScale="1">
        <p:scale>
          <a:sx n="111" d="100"/>
          <a:sy n="111" d="100"/>
        </p:scale>
        <p:origin x="54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1/21/2020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smtClean="0">
                <a:solidFill>
                  <a:schemeClr val="bg1"/>
                </a:solidFill>
              </a:rPr>
              <a:t>DevOps </a:t>
            </a:r>
            <a:r>
              <a:rPr lang="en-US" sz="4800" dirty="0" smtClean="0">
                <a:solidFill>
                  <a:schemeClr val="bg1"/>
                </a:solidFill>
              </a:rPr>
              <a:t>Continuous Integration</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a:t>
            </a:r>
            <a:r>
              <a:rPr lang="en-US" sz="2400" dirty="0" smtClean="0">
                <a:solidFill>
                  <a:schemeClr val="bg1"/>
                </a:solidFill>
                <a:latin typeface="+mj-lt"/>
              </a:rPr>
              <a:t>Intro</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11130436" cy="3978275"/>
          </a:xfrm>
        </p:spPr>
        <p:txBody>
          <a:bodyPr>
            <a:normAutofit/>
          </a:bodyPr>
          <a:lstStyle/>
          <a:p>
            <a:pPr>
              <a:lnSpc>
                <a:spcPct val="100000"/>
              </a:lnSpc>
              <a:spcBef>
                <a:spcPts val="0"/>
              </a:spcBef>
              <a:spcAft>
                <a:spcPts val="0"/>
              </a:spcAft>
            </a:pPr>
            <a:r>
              <a:rPr lang="en-US" dirty="0" err="1"/>
              <a:t>Guckenheimer</a:t>
            </a:r>
            <a:r>
              <a:rPr lang="en-US" dirty="0"/>
              <a:t>, S. (2017, April 3). What is Continuous Integration? Retrieved January 21, 2020, from </a:t>
            </a:r>
          </a:p>
          <a:p>
            <a:pPr>
              <a:lnSpc>
                <a:spcPct val="100000"/>
              </a:lnSpc>
              <a:spcBef>
                <a:spcPts val="0"/>
              </a:spcBef>
              <a:spcAft>
                <a:spcPts val="0"/>
              </a:spcAft>
            </a:pPr>
            <a:r>
              <a:rPr lang="en-US" dirty="0"/>
              <a:t>     Microsoft website: https://docs.microsoft.com/en-us/azure/devops/learn/ </a:t>
            </a:r>
          </a:p>
          <a:p>
            <a:pPr>
              <a:lnSpc>
                <a:spcPct val="100000"/>
              </a:lnSpc>
              <a:spcBef>
                <a:spcPts val="0"/>
              </a:spcBef>
              <a:spcAft>
                <a:spcPts val="0"/>
              </a:spcAft>
            </a:pPr>
            <a:r>
              <a:rPr lang="en-US" dirty="0"/>
              <a:t>     what-is-continuous-integration </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r>
              <a:rPr lang="en-US" dirty="0" err="1"/>
              <a:t>Cois</a:t>
            </a:r>
            <a:r>
              <a:rPr lang="en-US" dirty="0"/>
              <a:t>, C. A. (2015, January 26). [Continuous Integration]. Retrieved from </a:t>
            </a:r>
          </a:p>
          <a:p>
            <a:pPr>
              <a:lnSpc>
                <a:spcPct val="100000"/>
              </a:lnSpc>
              <a:spcBef>
                <a:spcPts val="0"/>
              </a:spcBef>
              <a:spcAft>
                <a:spcPts val="0"/>
              </a:spcAft>
            </a:pPr>
            <a:r>
              <a:rPr lang="en-US" dirty="0"/>
              <a:t>     https://insights.sei.cmu.edu/devops/2015/01/continuous-integration-in-devops-1.html </a:t>
            </a:r>
            <a:endParaRPr lang="en-US" dirty="0" smtClean="0"/>
          </a:p>
          <a:p>
            <a:pPr>
              <a:lnSpc>
                <a:spcPct val="100000"/>
              </a:lnSpc>
              <a:spcBef>
                <a:spcPts val="0"/>
              </a:spcBef>
              <a:spcAft>
                <a:spcPts val="0"/>
              </a:spcAft>
            </a:pPr>
            <a:endParaRPr lang="en-US" dirty="0"/>
          </a:p>
          <a:p>
            <a:pPr>
              <a:lnSpc>
                <a:spcPct val="100000"/>
              </a:lnSpc>
              <a:spcBef>
                <a:spcPts val="0"/>
              </a:spcBef>
              <a:spcAft>
                <a:spcPts val="0"/>
              </a:spcAft>
            </a:pPr>
            <a:r>
              <a:rPr lang="en-US" dirty="0"/>
              <a:t>Rasmussen, P. D. (2017, December 31). What are the advantages and disadvantages of continuous </a:t>
            </a:r>
          </a:p>
          <a:p>
            <a:pPr>
              <a:lnSpc>
                <a:spcPct val="100000"/>
              </a:lnSpc>
              <a:spcBef>
                <a:spcPts val="0"/>
              </a:spcBef>
              <a:spcAft>
                <a:spcPts val="0"/>
              </a:spcAft>
            </a:pPr>
            <a:r>
              <a:rPr lang="en-US" dirty="0"/>
              <a:t>     integration? Retrieved January 21, 2020, from </a:t>
            </a:r>
            <a:r>
              <a:rPr lang="en-US" dirty="0" err="1"/>
              <a:t>peterdaugaardrasmussen</a:t>
            </a:r>
            <a:r>
              <a:rPr lang="en-US" dirty="0"/>
              <a:t> website: </a:t>
            </a:r>
          </a:p>
          <a:p>
            <a:pPr>
              <a:lnSpc>
                <a:spcPct val="100000"/>
              </a:lnSpc>
              <a:spcBef>
                <a:spcPts val="0"/>
              </a:spcBef>
              <a:spcAft>
                <a:spcPts val="0"/>
              </a:spcAft>
            </a:pPr>
            <a:r>
              <a:rPr lang="en-US" dirty="0"/>
              <a:t>     https://peterdaugaardrasmussen.com/2017/12/31/ </a:t>
            </a:r>
          </a:p>
          <a:p>
            <a:pPr>
              <a:lnSpc>
                <a:spcPct val="100000"/>
              </a:lnSpc>
              <a:spcBef>
                <a:spcPts val="0"/>
              </a:spcBef>
              <a:spcAft>
                <a:spcPts val="0"/>
              </a:spcAft>
            </a:pPr>
            <a:r>
              <a:rPr lang="en-US" dirty="0"/>
              <a:t>     what-are-the-benefits-and-disadvantages-of-continuous-integration/ </a:t>
            </a:r>
            <a:endParaRPr lang="en-US" dirty="0" smtClean="0"/>
          </a:p>
          <a:p>
            <a:pPr>
              <a:lnSpc>
                <a:spcPct val="100000"/>
              </a:lnSpc>
              <a:spcBef>
                <a:spcPts val="0"/>
              </a:spcBef>
              <a:spcAft>
                <a:spcPts val="0"/>
              </a:spcAft>
            </a:pPr>
            <a:endParaRPr lang="en-US" dirty="0" smtClean="0"/>
          </a:p>
          <a:p>
            <a:pPr>
              <a:lnSpc>
                <a:spcPct val="100000"/>
              </a:lnSpc>
              <a:spcBef>
                <a:spcPts val="0"/>
              </a:spcBef>
              <a:spcAft>
                <a:spcPts val="0"/>
              </a:spcAft>
            </a:pPr>
            <a:r>
              <a:rPr lang="en-US" dirty="0"/>
              <a:t>Lee, J. (2017, October 23). The Benefits and Challenges of Continuous Integration. Retrieved January </a:t>
            </a:r>
          </a:p>
          <a:p>
            <a:pPr>
              <a:lnSpc>
                <a:spcPct val="100000"/>
              </a:lnSpc>
              <a:spcBef>
                <a:spcPts val="0"/>
              </a:spcBef>
              <a:spcAft>
                <a:spcPts val="0"/>
              </a:spcAft>
            </a:pPr>
            <a:r>
              <a:rPr lang="en-US" dirty="0"/>
              <a:t>     21, 2020, from </a:t>
            </a:r>
            <a:r>
              <a:rPr lang="en-US" dirty="0" err="1"/>
              <a:t>DZone</a:t>
            </a:r>
            <a:r>
              <a:rPr lang="en-US" dirty="0"/>
              <a:t> website: https://dzone.com/articles/ </a:t>
            </a:r>
          </a:p>
          <a:p>
            <a:pPr>
              <a:lnSpc>
                <a:spcPct val="100000"/>
              </a:lnSpc>
              <a:spcBef>
                <a:spcPts val="0"/>
              </a:spcBef>
              <a:spcAft>
                <a:spcPts val="0"/>
              </a:spcAft>
            </a:pPr>
            <a:r>
              <a:rPr lang="en-US" dirty="0"/>
              <a:t>     the-benefits-and-the-drawbacks-of-continuous-</a:t>
            </a:r>
            <a:r>
              <a:rPr lang="en-US" dirty="0" err="1"/>
              <a:t>integ</a:t>
            </a:r>
            <a:r>
              <a:rPr lang="en-US" dirty="0"/>
              <a:t> </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smtClean="0">
                <a:latin typeface="Segoe UI Light" panose="020B0502040204020203" pitchFamily="34" charset="0"/>
                <a:cs typeface="Segoe UI Light" panose="020B0502040204020203" pitchFamily="34" charset="0"/>
              </a:rPr>
              <a:t>DevOps </a:t>
            </a:r>
            <a:r>
              <a:rPr lang="en-US" dirty="0" smtClean="0">
                <a:latin typeface="Segoe UI Light" panose="020B0502040204020203" pitchFamily="34" charset="0"/>
                <a:cs typeface="Segoe UI Light" panose="020B0502040204020203" pitchFamily="34" charset="0"/>
              </a:rPr>
              <a:t>Continuous Integration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7"/>
            <a:ext cx="10979831" cy="50197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endParaRPr lang="en-US" sz="2800" dirty="0" smtClean="0">
              <a:latin typeface="Segoe UI" panose="020B0502040204020203" pitchFamily="34" charset="0"/>
              <a:cs typeface="Segoe UI" panose="020B0502040204020203" pitchFamily="34" charset="0"/>
            </a:endParaRPr>
          </a:p>
          <a:p>
            <a:pPr marL="0" lvl="0" indent="0">
              <a:spcAft>
                <a:spcPts val="600"/>
              </a:spcAft>
              <a:buNone/>
              <a:defRPr/>
            </a:pPr>
            <a:r>
              <a:rPr lang="en-US" sz="2800" dirty="0" smtClean="0">
                <a:latin typeface="Segoe UI" panose="020B0502040204020203" pitchFamily="34" charset="0"/>
                <a:cs typeface="Segoe UI" panose="020B0502040204020203" pitchFamily="34" charset="0"/>
              </a:rPr>
              <a:t>What is </a:t>
            </a:r>
            <a:r>
              <a:rPr lang="en-US" sz="2800" dirty="0" smtClean="0">
                <a:latin typeface="Segoe UI" panose="020B0502040204020203" pitchFamily="34" charset="0"/>
                <a:cs typeface="Segoe UI" panose="020B0502040204020203" pitchFamily="34" charset="0"/>
              </a:rPr>
              <a:t>continuous integration?</a:t>
            </a:r>
            <a:endParaRPr lang="en-US" sz="2800" dirty="0" smtClean="0">
              <a:latin typeface="Segoe UI" panose="020B0502040204020203" pitchFamily="34" charset="0"/>
              <a:cs typeface="Segoe UI" panose="020B0502040204020203" pitchFamily="34" charset="0"/>
            </a:endParaRPr>
          </a:p>
          <a:p>
            <a:pPr marL="0" lvl="0" indent="0">
              <a:spcAft>
                <a:spcPts val="600"/>
              </a:spcAft>
              <a:buNone/>
              <a:defRPr/>
            </a:pPr>
            <a:endParaRPr lang="en-US" sz="2800" dirty="0" smtClean="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a:latin typeface="Segoe UI" panose="020B0502040204020203" pitchFamily="34" charset="0"/>
                <a:cs typeface="Segoe UI" panose="020B0502040204020203" pitchFamily="34" charset="0"/>
              </a:rPr>
              <a:t>Continuous Integration (CI) is the process of automating the build and testing of code every time a team member commits changes to version control (</a:t>
            </a:r>
            <a:r>
              <a:rPr lang="en-US" sz="2800" dirty="0" err="1" smtClean="0">
                <a:latin typeface="Segoe UI" panose="020B0502040204020203" pitchFamily="34" charset="0"/>
                <a:cs typeface="Segoe UI" panose="020B0502040204020203" pitchFamily="34" charset="0"/>
              </a:rPr>
              <a:t>Guckenheimer</a:t>
            </a:r>
            <a:r>
              <a:rPr lang="en-US" sz="2800" dirty="0" smtClean="0">
                <a:latin typeface="Segoe UI" panose="020B0502040204020203" pitchFamily="34" charset="0"/>
                <a:cs typeface="Segoe UI" panose="020B0502040204020203" pitchFamily="34" charset="0"/>
              </a:rPr>
              <a:t>, 2017).</a:t>
            </a:r>
          </a:p>
          <a:p>
            <a:pPr marL="0" lvl="0" indent="0">
              <a:lnSpc>
                <a:spcPct val="100000"/>
              </a:lnSpc>
              <a:spcBef>
                <a:spcPts val="0"/>
              </a:spcBef>
              <a:spcAft>
                <a:spcPts val="1200"/>
              </a:spcAft>
              <a:buNone/>
              <a:defRPr/>
            </a:pPr>
            <a:endParaRPr lang="en-US" sz="2800" dirty="0">
              <a:latin typeface="Segoe UI" panose="020B0502040204020203" pitchFamily="34" charset="0"/>
              <a:cs typeface="Segoe UI" panose="020B0502040204020203" pitchFamily="34" charset="0"/>
            </a:endParaRPr>
          </a:p>
          <a:p>
            <a:pPr marL="0" lvl="0" indent="0">
              <a:lnSpc>
                <a:spcPct val="100000"/>
              </a:lnSpc>
              <a:spcBef>
                <a:spcPts val="0"/>
              </a:spcBef>
              <a:spcAft>
                <a:spcPts val="1200"/>
              </a:spcAft>
              <a:buNone/>
              <a:defRPr/>
            </a:pPr>
            <a:r>
              <a:rPr lang="en-US" sz="2800" dirty="0">
                <a:latin typeface="Segoe UI" panose="020B0502040204020203" pitchFamily="34" charset="0"/>
                <a:cs typeface="Segoe UI" panose="020B0502040204020203" pitchFamily="34" charset="0"/>
              </a:rPr>
              <a:t>- CI encourages developers to share their code and unit tests by merging their changes into a shared version control repository after every small task </a:t>
            </a:r>
            <a:r>
              <a:rPr lang="en-US" sz="2800" dirty="0" smtClean="0">
                <a:latin typeface="Segoe UI" panose="020B0502040204020203" pitchFamily="34" charset="0"/>
                <a:cs typeface="Segoe UI" panose="020B0502040204020203" pitchFamily="34" charset="0"/>
              </a:rPr>
              <a:t>completion </a:t>
            </a:r>
            <a:r>
              <a:rPr lang="en-US" sz="2800" dirty="0">
                <a:latin typeface="Segoe UI" panose="020B0502040204020203" pitchFamily="34" charset="0"/>
                <a:cs typeface="Segoe UI" panose="020B0502040204020203" pitchFamily="34" charset="0"/>
              </a:rPr>
              <a:t>(</a:t>
            </a:r>
            <a:r>
              <a:rPr lang="en-US" sz="2800" dirty="0" err="1">
                <a:latin typeface="Segoe UI" panose="020B0502040204020203" pitchFamily="34" charset="0"/>
                <a:cs typeface="Segoe UI" panose="020B0502040204020203" pitchFamily="34" charset="0"/>
              </a:rPr>
              <a:t>Guckenheimer</a:t>
            </a:r>
            <a:r>
              <a:rPr lang="en-US" sz="2800" dirty="0">
                <a:latin typeface="Segoe UI" panose="020B0502040204020203" pitchFamily="34" charset="0"/>
                <a:cs typeface="Segoe UI" panose="020B0502040204020203" pitchFamily="34" charset="0"/>
              </a:rPr>
              <a:t>, 2017)</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11069546"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smtClean="0">
              <a:latin typeface="Segoe UI" panose="020B0502040204020203" pitchFamily="34" charset="0"/>
              <a:cs typeface="Segoe UI" panose="020B0502040204020203" pitchFamily="34" charset="0"/>
            </a:endParaRPr>
          </a:p>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Why use </a:t>
            </a:r>
            <a:r>
              <a:rPr lang="en-US" sz="2800" dirty="0" smtClean="0">
                <a:latin typeface="Segoe UI" panose="020B0502040204020203" pitchFamily="34" charset="0"/>
                <a:cs typeface="Segoe UI" panose="020B0502040204020203" pitchFamily="34" charset="0"/>
              </a:rPr>
              <a:t>continuous integration?</a:t>
            </a:r>
          </a:p>
          <a:p>
            <a:pPr marL="0" lvl="0" indent="0">
              <a:lnSpc>
                <a:spcPct val="100000"/>
              </a:lnSpc>
              <a:spcAft>
                <a:spcPts val="600"/>
              </a:spcAft>
              <a:buNone/>
              <a:defRPr/>
            </a:pPr>
            <a:r>
              <a:rPr lang="en-US" sz="2800" dirty="0">
                <a:latin typeface="Segoe UI" panose="020B0502040204020203" pitchFamily="34" charset="0"/>
                <a:cs typeface="Segoe UI" panose="020B0502040204020203" pitchFamily="34" charset="0"/>
              </a:rPr>
              <a:t>CI emerged as a best practice because software developers often work in isolation, and then they need to integrate their changes with the rest of the team’s code base.  Waiting days or weeks to integrate code creates many merge conflicts, hard to fix bugs, diverging code strategies, and duplicated efforts.  CI requires the development team’s code be merged to a shared version control branch continuously to avoid these </a:t>
            </a:r>
            <a:r>
              <a:rPr lang="en-US" sz="2800" dirty="0" smtClean="0">
                <a:latin typeface="Segoe UI" panose="020B0502040204020203" pitchFamily="34" charset="0"/>
                <a:cs typeface="Segoe UI" panose="020B0502040204020203" pitchFamily="34" charset="0"/>
              </a:rPr>
              <a:t>problems </a:t>
            </a:r>
            <a:r>
              <a:rPr lang="en-US" sz="2800" dirty="0">
                <a:latin typeface="Segoe UI" panose="020B0502040204020203" pitchFamily="34" charset="0"/>
                <a:cs typeface="Segoe UI" panose="020B0502040204020203" pitchFamily="34" charset="0"/>
              </a:rPr>
              <a:t>(</a:t>
            </a:r>
            <a:r>
              <a:rPr lang="en-US" sz="2800" dirty="0" err="1">
                <a:latin typeface="Segoe UI" panose="020B0502040204020203" pitchFamily="34" charset="0"/>
                <a:cs typeface="Segoe UI" panose="020B0502040204020203" pitchFamily="34" charset="0"/>
              </a:rPr>
              <a:t>Guckenheimer</a:t>
            </a:r>
            <a:r>
              <a:rPr lang="en-US" sz="2800" dirty="0">
                <a:latin typeface="Segoe UI" panose="020B0502040204020203" pitchFamily="34" charset="0"/>
                <a:cs typeface="Segoe UI" panose="020B0502040204020203" pitchFamily="34" charset="0"/>
              </a:rPr>
              <a:t>, 2017)</a:t>
            </a:r>
            <a:r>
              <a:rPr lang="en-US" sz="2800" dirty="0" smtClean="0">
                <a:latin typeface="Segoe UI" panose="020B0502040204020203" pitchFamily="34" charset="0"/>
                <a:cs typeface="Segoe UI" panose="020B0502040204020203" pitchFamily="34" charset="0"/>
              </a:rPr>
              <a:t>.</a:t>
            </a:r>
            <a:endParaRPr lang="en-US" sz="28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lang="en-US" sz="28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0" y="1362594"/>
            <a:ext cx="7969279" cy="5155201"/>
          </a:xfrm>
          <a:prstGeom prst="rect">
            <a:avLst/>
          </a:prstGeom>
        </p:spPr>
      </p:pic>
      <p:sp>
        <p:nvSpPr>
          <p:cNvPr id="6" name="Rectangle 5"/>
          <p:cNvSpPr/>
          <p:nvPr/>
        </p:nvSpPr>
        <p:spPr>
          <a:xfrm>
            <a:off x="8635370" y="1362594"/>
            <a:ext cx="1441420" cy="369332"/>
          </a:xfrm>
          <a:prstGeom prst="rect">
            <a:avLst/>
          </a:prstGeom>
        </p:spPr>
        <p:txBody>
          <a:bodyPr wrap="none">
            <a:spAutoFit/>
          </a:bodyPr>
          <a:lstStyle/>
          <a:p>
            <a:r>
              <a:rPr lang="en-US" dirty="0">
                <a:solidFill>
                  <a:srgbClr val="333333"/>
                </a:solidFill>
                <a:latin typeface="lato-regular"/>
              </a:rPr>
              <a:t>(</a:t>
            </a:r>
            <a:r>
              <a:rPr lang="en-US" dirty="0" err="1">
                <a:solidFill>
                  <a:srgbClr val="333333"/>
                </a:solidFill>
                <a:latin typeface="lato-regular"/>
              </a:rPr>
              <a:t>Cois</a:t>
            </a:r>
            <a:r>
              <a:rPr lang="en-US" dirty="0">
                <a:solidFill>
                  <a:srgbClr val="333333"/>
                </a:solidFill>
                <a:latin typeface="lato-regular"/>
              </a:rPr>
              <a:t>, 2015)</a:t>
            </a:r>
            <a:endParaRPr lang="en-US" dirty="0"/>
          </a:p>
        </p:txBody>
      </p:sp>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sz="2800" dirty="0">
              <a:latin typeface="Segoe UI" panose="020B0502040204020203" pitchFamily="34" charset="0"/>
              <a:cs typeface="Segoe UI" panose="020B0502040204020203" pitchFamily="34" charset="0"/>
            </a:endParaRPr>
          </a:p>
          <a:p>
            <a:pPr>
              <a:spcAft>
                <a:spcPts val="2000"/>
              </a:spcAft>
              <a:buFontTx/>
              <a:buChar char="-"/>
            </a:pPr>
            <a:endParaRPr lang="en-US" dirty="0">
              <a:latin typeface="Segoe UI" panose="020B0502040204020203" pitchFamily="34" charset="0"/>
              <a:cs typeface="Segoe UI" panose="020B0502040204020203" pitchFamily="34" charset="0"/>
            </a:endParaRPr>
          </a:p>
          <a:p>
            <a:pPr marL="0" indent="0">
              <a:spcAft>
                <a:spcPts val="2000"/>
              </a:spcAft>
              <a:buNone/>
            </a:pPr>
            <a:r>
              <a:rPr lang="en-US" dirty="0" smtClean="0">
                <a:latin typeface="Segoe UI" panose="020B0502040204020203" pitchFamily="34" charset="0"/>
                <a:cs typeface="Segoe UI" panose="020B0502040204020203" pitchFamily="34" charset="0"/>
              </a:rPr>
              <a:t> </a:t>
            </a:r>
          </a:p>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7" name="Rectangle 6"/>
          <p:cNvSpPr/>
          <p:nvPr/>
        </p:nvSpPr>
        <p:spPr>
          <a:xfrm>
            <a:off x="679269" y="1455491"/>
            <a:ext cx="10920548" cy="4078039"/>
          </a:xfrm>
          <a:prstGeom prst="rect">
            <a:avLst/>
          </a:prstGeom>
        </p:spPr>
        <p:txBody>
          <a:bodyPr wrap="square">
            <a:spAutoFit/>
          </a:bodyPr>
          <a:lstStyle/>
          <a:p>
            <a:pPr lvl="0">
              <a:spcAft>
                <a:spcPts val="600"/>
              </a:spcAft>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Pros of continuous integration: </a:t>
            </a:r>
            <a:r>
              <a:rPr lang="en-US" sz="2800" dirty="0"/>
              <a:t>(Rasmussen, 2017)</a:t>
            </a:r>
            <a:endParaRPr lang="en-US" sz="2800" dirty="0" smtClean="0">
              <a:solidFill>
                <a:schemeClr val="tx1">
                  <a:lumMod val="75000"/>
                  <a:lumOff val="25000"/>
                </a:schemeClr>
              </a:solidFill>
              <a:latin typeface="Segoe UI" panose="020B0502040204020203" pitchFamily="34" charset="0"/>
              <a:cs typeface="Segoe UI" panose="020B0502040204020203" pitchFamily="34" charset="0"/>
            </a:endParaRPr>
          </a:p>
          <a:p>
            <a:pPr marL="457200" lvl="0" indent="-457200">
              <a:spcAft>
                <a:spcPts val="600"/>
              </a:spcAft>
              <a:buFontTx/>
              <a:buChar char="-"/>
              <a:defRPr/>
            </a:pPr>
            <a:endParaRPr lang="en-US" sz="2800" dirty="0" smtClean="0">
              <a:solidFill>
                <a:schemeClr val="tx1">
                  <a:lumMod val="75000"/>
                  <a:lumOff val="25000"/>
                </a:schemeClr>
              </a:solidFill>
              <a:latin typeface="Segoe UI" panose="020B0502040204020203" pitchFamily="34" charset="0"/>
              <a:cs typeface="Segoe UI" panose="020B0502040204020203" pitchFamily="34" charset="0"/>
            </a:endParaRP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Automation of deployment</a:t>
            </a: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Handling different environments &amp; configurations</a:t>
            </a: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Integrating smaller increments</a:t>
            </a: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Everything is forced to be under source control</a:t>
            </a: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Frequent releases</a:t>
            </a:r>
          </a:p>
          <a:p>
            <a:pPr marL="457200" lvl="0" indent="-457200">
              <a:spcAft>
                <a:spcPts val="600"/>
              </a:spcAft>
              <a:buFontTx/>
              <a:buChar char="-"/>
              <a:defRPr/>
            </a:pPr>
            <a:r>
              <a:rPr lang="en-US" sz="2800" dirty="0" smtClean="0">
                <a:solidFill>
                  <a:schemeClr val="tx1">
                    <a:lumMod val="75000"/>
                    <a:lumOff val="25000"/>
                  </a:schemeClr>
                </a:solidFill>
                <a:latin typeface="Segoe UI" panose="020B0502040204020203" pitchFamily="34" charset="0"/>
                <a:cs typeface="Segoe UI" panose="020B0502040204020203" pitchFamily="34" charset="0"/>
              </a:rPr>
              <a:t>Notification of something being broken</a:t>
            </a:r>
            <a:endParaRPr lang="en-US" sz="28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8" y="1455491"/>
            <a:ext cx="10990589"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t>Cons/Troubles with continuous integration</a:t>
            </a:r>
            <a:r>
              <a:rPr lang="en-US" sz="2800" dirty="0"/>
              <a:t>: (</a:t>
            </a:r>
            <a:r>
              <a:rPr lang="en-US" sz="2800" dirty="0" smtClean="0"/>
              <a:t>Rasmussen, 2017)</a:t>
            </a:r>
            <a:endParaRPr lang="en-US" sz="2800" dirty="0" smtClean="0"/>
          </a:p>
          <a:p>
            <a:pPr lvl="0">
              <a:lnSpc>
                <a:spcPct val="100000"/>
              </a:lnSpc>
              <a:spcAft>
                <a:spcPts val="600"/>
              </a:spcAft>
              <a:buFontTx/>
              <a:buChar char="-"/>
              <a:defRPr/>
            </a:pPr>
            <a:endParaRPr lang="en-US" sz="2800" dirty="0" smtClean="0"/>
          </a:p>
          <a:p>
            <a:pPr lvl="0">
              <a:lnSpc>
                <a:spcPct val="100000"/>
              </a:lnSpc>
              <a:spcAft>
                <a:spcPts val="600"/>
              </a:spcAft>
              <a:buFontTx/>
              <a:buChar char="-"/>
              <a:defRPr/>
            </a:pPr>
            <a:r>
              <a:rPr lang="en-US" sz="2800" dirty="0" smtClean="0"/>
              <a:t>Everyone has to be on the same page</a:t>
            </a:r>
          </a:p>
          <a:p>
            <a:pPr lvl="0">
              <a:lnSpc>
                <a:spcPct val="100000"/>
              </a:lnSpc>
              <a:spcAft>
                <a:spcPts val="600"/>
              </a:spcAft>
              <a:buFontTx/>
              <a:buChar char="-"/>
              <a:defRPr/>
            </a:pPr>
            <a:r>
              <a:rPr lang="en-US" sz="2800" dirty="0" smtClean="0"/>
              <a:t>CI server needs maintenance</a:t>
            </a:r>
          </a:p>
          <a:p>
            <a:pPr lvl="0">
              <a:lnSpc>
                <a:spcPct val="100000"/>
              </a:lnSpc>
              <a:spcAft>
                <a:spcPts val="600"/>
              </a:spcAft>
              <a:buFontTx/>
              <a:buChar char="-"/>
              <a:defRPr/>
            </a:pPr>
            <a:r>
              <a:rPr lang="en-US" sz="2800" dirty="0" smtClean="0"/>
              <a:t>Integration becomes one point of failure if something goes wrong</a:t>
            </a:r>
          </a:p>
          <a:p>
            <a:pPr lvl="0">
              <a:lnSpc>
                <a:spcPct val="100000"/>
              </a:lnSpc>
              <a:spcAft>
                <a:spcPts val="600"/>
              </a:spcAft>
              <a:buFontTx/>
              <a:buChar char="-"/>
              <a:defRPr/>
            </a:pPr>
            <a:r>
              <a:rPr lang="en-US" sz="2800" dirty="0" smtClean="0"/>
              <a:t>A lot of time is invested in creating &amp; maintaining scripts</a:t>
            </a:r>
            <a:endParaRPr lang="en-US" sz="2800" dirty="0" smtClean="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A list of some useful tools for continuous integration:</a:t>
            </a:r>
          </a:p>
          <a:p>
            <a:pPr lvl="0">
              <a:lnSpc>
                <a:spcPct val="100000"/>
              </a:lnSpc>
              <a:spcAft>
                <a:spcPts val="600"/>
              </a:spcAft>
              <a:buFontTx/>
              <a:buChar char="-"/>
              <a:defRPr/>
            </a:pPr>
            <a:r>
              <a:rPr lang="en-US" sz="2800" dirty="0" err="1" smtClean="0">
                <a:latin typeface="Segoe UI" panose="020B0502040204020203" pitchFamily="34" charset="0"/>
                <a:cs typeface="Segoe UI" panose="020B0502040204020203" pitchFamily="34" charset="0"/>
              </a:rPr>
              <a:t>HockeyApp</a:t>
            </a: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Jenkins</a:t>
            </a:r>
          </a:p>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Apache Gump</a:t>
            </a:r>
          </a:p>
          <a:p>
            <a:pPr lvl="0">
              <a:lnSpc>
                <a:spcPct val="100000"/>
              </a:lnSpc>
              <a:spcAft>
                <a:spcPts val="600"/>
              </a:spcAft>
              <a:buFontTx/>
              <a:buChar char="-"/>
              <a:defRPr/>
            </a:pPr>
            <a:r>
              <a:rPr lang="en-US" sz="2800" dirty="0" err="1" smtClean="0">
                <a:latin typeface="Segoe UI" panose="020B0502040204020203" pitchFamily="34" charset="0"/>
                <a:cs typeface="Segoe UI" panose="020B0502040204020203" pitchFamily="34" charset="0"/>
              </a:rPr>
              <a:t>BuildBot</a:t>
            </a: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r>
              <a:rPr lang="en-US" sz="2800" dirty="0" smtClean="0">
                <a:latin typeface="Segoe UI" panose="020B0502040204020203" pitchFamily="34" charset="0"/>
                <a:cs typeface="Segoe UI" panose="020B0502040204020203" pitchFamily="34" charset="0"/>
              </a:rPr>
              <a:t>Bamboo</a:t>
            </a:r>
          </a:p>
          <a:p>
            <a:pPr lvl="0">
              <a:lnSpc>
                <a:spcPct val="100000"/>
              </a:lnSpc>
              <a:spcAft>
                <a:spcPts val="600"/>
              </a:spcAft>
              <a:buFontTx/>
              <a:buChar char="-"/>
              <a:defRPr/>
            </a:pPr>
            <a:r>
              <a:rPr lang="en-US" sz="2800" dirty="0" err="1" smtClean="0">
                <a:latin typeface="Segoe UI" panose="020B0502040204020203" pitchFamily="34" charset="0"/>
                <a:cs typeface="Segoe UI" panose="020B0502040204020203" pitchFamily="34" charset="0"/>
              </a:rPr>
              <a:t>CircleCI</a:t>
            </a:r>
            <a:endParaRPr lang="en-US" sz="2800"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0401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2800" dirty="0" smtClean="0">
                <a:latin typeface="Segoe UI" panose="020B0502040204020203" pitchFamily="34" charset="0"/>
                <a:cs typeface="Segoe UI" panose="020B0502040204020203" pitchFamily="34" charset="0"/>
              </a:rPr>
              <a:t>- Continuous integration holds a most substantial benefit of risk mitigation </a:t>
            </a:r>
            <a:r>
              <a:rPr lang="en-US" sz="2800" dirty="0"/>
              <a:t>(Lee, 2017)</a:t>
            </a:r>
            <a:r>
              <a:rPr lang="en-US" sz="2800" dirty="0" smtClean="0">
                <a:latin typeface="Segoe UI" panose="020B0502040204020203" pitchFamily="34" charset="0"/>
                <a:cs typeface="Segoe UI" panose="020B0502040204020203" pitchFamily="34" charset="0"/>
              </a:rPr>
              <a:t>.</a:t>
            </a:r>
            <a:endParaRPr lang="en-US" sz="2800" dirty="0" smtClean="0">
              <a:latin typeface="Segoe UI" panose="020B0502040204020203" pitchFamily="34" charset="0"/>
              <a:cs typeface="Segoe UI" panose="020B0502040204020203" pitchFamily="34" charset="0"/>
            </a:endParaRP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By deferring code integration, teams increasingly compound the number and severity of their merge </a:t>
            </a:r>
            <a:r>
              <a:rPr lang="en-US" sz="2800" dirty="0" smtClean="0">
                <a:latin typeface="Segoe UI" panose="020B0502040204020203" pitchFamily="34" charset="0"/>
                <a:cs typeface="Segoe UI" panose="020B0502040204020203" pitchFamily="34" charset="0"/>
              </a:rPr>
              <a:t>conflicts </a:t>
            </a:r>
            <a:r>
              <a:rPr lang="en-US" sz="2800" dirty="0"/>
              <a:t>(Lee, 2017)</a:t>
            </a:r>
            <a:r>
              <a:rPr lang="en-US" sz="2800" dirty="0" smtClean="0">
                <a:latin typeface="Segoe UI" panose="020B0502040204020203" pitchFamily="34" charset="0"/>
                <a:cs typeface="Segoe UI" panose="020B0502040204020203" pitchFamily="34" charset="0"/>
              </a:rPr>
              <a:t>.</a:t>
            </a:r>
          </a:p>
          <a:p>
            <a:pPr lvl="0">
              <a:lnSpc>
                <a:spcPct val="100000"/>
              </a:lnSpc>
              <a:spcAft>
                <a:spcPts val="600"/>
              </a:spcAft>
              <a:buFontTx/>
              <a:buChar char="-"/>
              <a:defRPr/>
            </a:pPr>
            <a:r>
              <a:rPr lang="en-US" sz="2800" dirty="0">
                <a:latin typeface="Segoe UI" panose="020B0502040204020203" pitchFamily="34" charset="0"/>
                <a:cs typeface="Segoe UI" panose="020B0502040204020203" pitchFamily="34" charset="0"/>
              </a:rPr>
              <a:t>When teams integrate frequently (with an automated build), they reduce the number of potential risks because they always know the current state of their </a:t>
            </a:r>
            <a:r>
              <a:rPr lang="en-US" sz="2800" dirty="0" smtClean="0">
                <a:latin typeface="Segoe UI" panose="020B0502040204020203" pitchFamily="34" charset="0"/>
                <a:cs typeface="Segoe UI" panose="020B0502040204020203" pitchFamily="34" charset="0"/>
              </a:rPr>
              <a:t>system </a:t>
            </a:r>
            <a:r>
              <a:rPr lang="en-US" sz="2800" dirty="0"/>
              <a:t>(Lee, 2017)</a:t>
            </a:r>
            <a:r>
              <a:rPr lang="en-US" sz="2800" dirty="0" smtClean="0">
                <a:latin typeface="Segoe UI" panose="020B0502040204020203" pitchFamily="34" charset="0"/>
                <a:cs typeface="Segoe UI" panose="020B0502040204020203" pitchFamily="34" charset="0"/>
              </a:rPr>
              <a:t>.</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DevOps Continuous Integration</a:t>
            </a:r>
            <a:endParaRPr lang="en-US" dirty="0"/>
          </a:p>
        </p:txBody>
      </p:sp>
      <p:sp>
        <p:nvSpPr>
          <p:cNvPr id="25" name="Content Placeholder 17"/>
          <p:cNvSpPr txBox="1">
            <a:spLocks/>
          </p:cNvSpPr>
          <p:nvPr/>
        </p:nvSpPr>
        <p:spPr>
          <a:xfrm>
            <a:off x="541609" y="1455491"/>
            <a:ext cx="11001346"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Aft>
                <a:spcPts val="600"/>
              </a:spcAft>
              <a:buFontTx/>
              <a:buChar char="-"/>
              <a:defRPr/>
            </a:pPr>
            <a:r>
              <a:rPr lang="en-US" sz="2800" dirty="0" smtClean="0"/>
              <a:t>Teams </a:t>
            </a:r>
            <a:r>
              <a:rPr lang="en-US" sz="2800" dirty="0"/>
              <a:t>that implement continuous integration have greater confidence in their </a:t>
            </a:r>
            <a:r>
              <a:rPr lang="en-US" sz="2800" dirty="0" smtClean="0"/>
              <a:t>operations </a:t>
            </a:r>
            <a:r>
              <a:rPr lang="en-US" sz="2800" dirty="0"/>
              <a:t>(Lee, 2017)</a:t>
            </a:r>
            <a:r>
              <a:rPr lang="en-US" sz="2800" dirty="0" smtClean="0"/>
              <a:t>.</a:t>
            </a:r>
          </a:p>
          <a:p>
            <a:pPr lvl="0">
              <a:lnSpc>
                <a:spcPct val="100000"/>
              </a:lnSpc>
              <a:spcAft>
                <a:spcPts val="600"/>
              </a:spcAft>
              <a:buFontTx/>
              <a:buChar char="-"/>
              <a:defRPr/>
            </a:pPr>
            <a:r>
              <a:rPr lang="en-US" sz="2800" dirty="0"/>
              <a:t>They know the automated build is catching defects immediately, which allows them to promise </a:t>
            </a:r>
            <a:r>
              <a:rPr lang="en-US" sz="2800" dirty="0" smtClean="0"/>
              <a:t>quality </a:t>
            </a:r>
            <a:r>
              <a:rPr lang="en-US" sz="2800" dirty="0"/>
              <a:t>(Lee, 2017)</a:t>
            </a:r>
            <a:r>
              <a:rPr lang="en-US" sz="2800" dirty="0" smtClean="0"/>
              <a:t>.</a:t>
            </a:r>
          </a:p>
          <a:p>
            <a:pPr lvl="0">
              <a:lnSpc>
                <a:spcPct val="100000"/>
              </a:lnSpc>
              <a:spcAft>
                <a:spcPts val="600"/>
              </a:spcAft>
              <a:buFontTx/>
              <a:buChar char="-"/>
              <a:defRPr/>
            </a:pPr>
            <a:r>
              <a:rPr lang="en-US" sz="2800" dirty="0"/>
              <a:t>They aren't guessing the number of bugs in their system either, which allows them to give accurate numbers to their teammates and a better service for their </a:t>
            </a:r>
            <a:r>
              <a:rPr lang="en-US" sz="2800" dirty="0" smtClean="0"/>
              <a:t>customers (Lee, 2017).</a:t>
            </a:r>
            <a:endParaRPr lang="en-US" sz="2800" dirty="0" smtClean="0"/>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568</Words>
  <Application>Microsoft Office PowerPoint</Application>
  <PresentationFormat>Widescreen</PresentationFormat>
  <Paragraphs>69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lato-regular</vt:lpstr>
      <vt:lpstr>Segoe UI</vt:lpstr>
      <vt:lpstr>Segoe UI Light</vt:lpstr>
      <vt:lpstr>WelcomeDoc</vt:lpstr>
      <vt:lpstr>DevOps Continuous Integration</vt:lpstr>
      <vt:lpstr>DevOps Continuous Integration</vt:lpstr>
      <vt:lpstr>DevOps Continuous Integration</vt:lpstr>
      <vt:lpstr>DevOps Continuous Integration</vt:lpstr>
      <vt:lpstr>DevOps Continuous Integration</vt:lpstr>
      <vt:lpstr>DevOps Continuous Integration</vt:lpstr>
      <vt:lpstr>DevOps Continuous Integration</vt:lpstr>
      <vt:lpstr>DevOps Continuous Integration</vt:lpstr>
      <vt:lpstr>DevOps Continuous Integration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2020-01-21T18:10:08Z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