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7" r:id="rId7"/>
    <p:sldId id="279" r:id="rId8"/>
    <p:sldId id="284" r:id="rId9"/>
    <p:sldId id="285" r:id="rId10"/>
    <p:sldId id="286" r:id="rId11"/>
    <p:sldId id="283" r:id="rId12"/>
    <p:sldId id="282"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7"/>
            <p14:sldId id="279"/>
            <p14:sldId id="284"/>
            <p14:sldId id="285"/>
            <p14:sldId id="286"/>
            <p14:sldId id="283"/>
            <p14:sldId id="282"/>
            <p14:sldId id="28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82" autoAdjust="0"/>
    <p:restoredTop sz="94241" autoAdjust="0"/>
  </p:normalViewPr>
  <p:slideViewPr>
    <p:cSldViewPr snapToGrid="0">
      <p:cViewPr varScale="1">
        <p:scale>
          <a:sx n="115" d="100"/>
          <a:sy n="115" d="100"/>
        </p:scale>
        <p:origin x="38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56904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2/18/2020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2/18/2020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ing.oreilly.com/library/view/the-devops-handbook/978145719138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Security Controls in Shared Source Code Repositories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a:t>
            </a:r>
            <a:r>
              <a:rPr lang="en-US" sz="2400" dirty="0" smtClean="0">
                <a:solidFill>
                  <a:schemeClr val="bg1"/>
                </a:solidFill>
                <a:latin typeface="+mj-lt"/>
              </a:rPr>
              <a:t>Intro</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53128" y="5211249"/>
            <a:ext cx="6876288" cy="640080"/>
          </a:xfrm>
        </p:spPr>
        <p:txBody>
          <a:bodyPr>
            <a:noAutofit/>
          </a:bodyPr>
          <a:lstStyle/>
          <a:p>
            <a:pPr algn="r"/>
            <a:r>
              <a:rPr lang="en-US" sz="11500" b="1" dirty="0" smtClean="0">
                <a:solidFill>
                  <a:schemeClr val="bg1"/>
                </a:solidFill>
                <a:latin typeface="Segoe UI Light" panose="020B0502040204020203" pitchFamily="34" charset="0"/>
                <a:cs typeface="Segoe UI Light" panose="020B0502040204020203" pitchFamily="34" charset="0"/>
              </a:rPr>
              <a:t>Thank you</a:t>
            </a:r>
            <a:endParaRPr lang="en-US" sz="11500" b="1"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084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6" y="448056"/>
            <a:ext cx="9338785" cy="640080"/>
          </a:xfrm>
        </p:spPr>
        <p:txBody>
          <a:bodyPr>
            <a:noAutofit/>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423358"/>
            <a:ext cx="10979831" cy="512113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spcAft>
                <a:spcPts val="1200"/>
              </a:spcAft>
              <a:buFontTx/>
              <a:buChar char="-"/>
              <a:defRPr/>
            </a:pPr>
            <a:endParaRPr lang="en-US" sz="2800" dirty="0" smtClean="0">
              <a:latin typeface="Segoe UI" panose="020B0502040204020203" pitchFamily="34" charset="0"/>
              <a:cs typeface="Segoe UI" panose="020B0502040204020203" pitchFamily="34" charset="0"/>
            </a:endParaRPr>
          </a:p>
          <a:p>
            <a:pPr lvl="0">
              <a:lnSpc>
                <a:spcPct val="100000"/>
              </a:lnSpc>
              <a:spcBef>
                <a:spcPts val="0"/>
              </a:spcBef>
              <a:spcAft>
                <a:spcPts val="1200"/>
              </a:spcAft>
              <a:buFontTx/>
              <a:buChar char="-"/>
              <a:defRPr/>
            </a:pPr>
            <a:r>
              <a:rPr lang="en-US" sz="2800" dirty="0" smtClean="0">
                <a:latin typeface="Segoe UI" panose="020B0502040204020203" pitchFamily="34" charset="0"/>
                <a:cs typeface="Segoe UI" panose="020B0502040204020203" pitchFamily="34" charset="0"/>
              </a:rPr>
              <a:t>When </a:t>
            </a:r>
            <a:r>
              <a:rPr lang="en-US" sz="2800" dirty="0">
                <a:latin typeface="Segoe UI" panose="020B0502040204020203" pitchFamily="34" charset="0"/>
                <a:cs typeface="Segoe UI" panose="020B0502040204020203" pitchFamily="34" charset="0"/>
              </a:rPr>
              <a:t>a sensitive data breach at an important company like Equifax makes headline news, millions of consumers become immediately aware that they’re now victims (</a:t>
            </a:r>
            <a:r>
              <a:rPr lang="en-US" sz="2800" dirty="0" err="1" smtClean="0">
                <a:latin typeface="Segoe UI" panose="020B0502040204020203" pitchFamily="34" charset="0"/>
                <a:cs typeface="Segoe UI" panose="020B0502040204020203" pitchFamily="34" charset="0"/>
              </a:rPr>
              <a:t>Assembla</a:t>
            </a:r>
            <a:r>
              <a:rPr lang="en-US" sz="2800" dirty="0" smtClean="0">
                <a:latin typeface="Segoe UI" panose="020B0502040204020203" pitchFamily="34" charset="0"/>
                <a:cs typeface="Segoe UI" panose="020B0502040204020203" pitchFamily="34" charset="0"/>
              </a:rPr>
              <a:t>, (</a:t>
            </a:r>
            <a:r>
              <a:rPr lang="en-US" sz="2800" dirty="0" err="1" smtClean="0">
                <a:latin typeface="Segoe UI" panose="020B0502040204020203" pitchFamily="34" charset="0"/>
                <a:cs typeface="Segoe UI" panose="020B0502040204020203" pitchFamily="34" charset="0"/>
              </a:rPr>
              <a:t>n.d.</a:t>
            </a:r>
            <a:r>
              <a:rPr lang="en-US" sz="2800" dirty="0" smtClean="0">
                <a:latin typeface="Segoe UI" panose="020B0502040204020203" pitchFamily="34" charset="0"/>
                <a:cs typeface="Segoe UI" panose="020B0502040204020203" pitchFamily="34" charset="0"/>
              </a:rPr>
              <a:t>)).</a:t>
            </a:r>
          </a:p>
          <a:p>
            <a:pPr lvl="0">
              <a:lnSpc>
                <a:spcPct val="100000"/>
              </a:lnSpc>
              <a:spcBef>
                <a:spcPts val="0"/>
              </a:spcBef>
              <a:spcAft>
                <a:spcPts val="1200"/>
              </a:spcAft>
              <a:buFontTx/>
              <a:buChar char="-"/>
              <a:defRPr/>
            </a:pPr>
            <a:endParaRPr lang="en-US" sz="2800" dirty="0" smtClean="0">
              <a:latin typeface="Segoe UI" panose="020B0502040204020203" pitchFamily="34" charset="0"/>
              <a:cs typeface="Segoe UI" panose="020B0502040204020203" pitchFamily="34" charset="0"/>
            </a:endParaRPr>
          </a:p>
          <a:p>
            <a:pPr lvl="0">
              <a:lnSpc>
                <a:spcPct val="100000"/>
              </a:lnSpc>
              <a:spcBef>
                <a:spcPts val="0"/>
              </a:spcBef>
              <a:spcAft>
                <a:spcPts val="1200"/>
              </a:spcAft>
              <a:buFontTx/>
              <a:buChar char="-"/>
              <a:defRPr/>
            </a:pPr>
            <a:r>
              <a:rPr lang="en-US" sz="2800" dirty="0">
                <a:latin typeface="Segoe UI" panose="020B0502040204020203" pitchFamily="34" charset="0"/>
                <a:cs typeface="Segoe UI" panose="020B0502040204020203" pitchFamily="34" charset="0"/>
              </a:rPr>
              <a:t>The story is always about stolen data and the drama around the company’s attempt to cover up the </a:t>
            </a:r>
            <a:r>
              <a:rPr lang="en-US" sz="2800" dirty="0" smtClean="0">
                <a:latin typeface="Segoe UI" panose="020B0502040204020203" pitchFamily="34" charset="0"/>
                <a:cs typeface="Segoe UI" panose="020B0502040204020203" pitchFamily="34" charset="0"/>
              </a:rPr>
              <a:t>breach </a:t>
            </a:r>
            <a:r>
              <a:rPr lang="en-US" sz="2800" dirty="0">
                <a:latin typeface="Segoe UI" panose="020B0502040204020203" pitchFamily="34" charset="0"/>
                <a:cs typeface="Segoe UI" panose="020B0502040204020203" pitchFamily="34" charset="0"/>
              </a:rPr>
              <a:t>(</a:t>
            </a:r>
            <a:r>
              <a:rPr lang="en-US" sz="2800" dirty="0" err="1">
                <a:latin typeface="Segoe UI" panose="020B0502040204020203" pitchFamily="34" charset="0"/>
                <a:cs typeface="Segoe UI" panose="020B0502040204020203" pitchFamily="34" charset="0"/>
              </a:rPr>
              <a:t>Assembla</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n.d.</a:t>
            </a:r>
            <a:r>
              <a:rPr lang="en-US" sz="2800" dirty="0">
                <a:latin typeface="Segoe UI" panose="020B0502040204020203" pitchFamily="34" charset="0"/>
                <a:cs typeface="Segoe UI" panose="020B0502040204020203" pitchFamily="34" charset="0"/>
              </a:rPr>
              <a:t>))</a:t>
            </a:r>
            <a:r>
              <a:rPr lang="en-US" sz="2800" dirty="0" smtClean="0">
                <a:latin typeface="Segoe UI" panose="020B0502040204020203" pitchFamily="34" charset="0"/>
                <a:cs typeface="Segoe UI" panose="020B0502040204020203" pitchFamily="34" charset="0"/>
              </a:rPr>
              <a:t>.</a:t>
            </a:r>
          </a:p>
          <a:p>
            <a:pPr lvl="0">
              <a:lnSpc>
                <a:spcPct val="100000"/>
              </a:lnSpc>
              <a:spcBef>
                <a:spcPts val="0"/>
              </a:spcBef>
              <a:spcAft>
                <a:spcPts val="1200"/>
              </a:spcAft>
              <a:buFontTx/>
              <a:buChar char="-"/>
              <a:defRPr/>
            </a:pPr>
            <a:endParaRPr lang="en-US" sz="2800" dirty="0">
              <a:latin typeface="Segoe UI" panose="020B0502040204020203" pitchFamily="34" charset="0"/>
              <a:cs typeface="Segoe UI" panose="020B0502040204020203" pitchFamily="34" charset="0"/>
            </a:endParaRPr>
          </a:p>
          <a:p>
            <a:pPr lvl="0">
              <a:lnSpc>
                <a:spcPct val="100000"/>
              </a:lnSpc>
              <a:spcBef>
                <a:spcPts val="0"/>
              </a:spcBef>
              <a:spcAft>
                <a:spcPts val="1200"/>
              </a:spcAft>
              <a:buFontTx/>
              <a:buChar char="-"/>
              <a:defRPr/>
            </a:pPr>
            <a:r>
              <a:rPr lang="en-US" sz="2800" dirty="0">
                <a:latin typeface="Segoe UI" panose="020B0502040204020203" pitchFamily="34" charset="0"/>
                <a:cs typeface="Segoe UI" panose="020B0502040204020203" pitchFamily="34" charset="0"/>
              </a:rPr>
              <a:t>Oftentimes, sensitive data is compromised through insecure source </a:t>
            </a:r>
            <a:r>
              <a:rPr lang="en-US" sz="2800" dirty="0" smtClean="0">
                <a:latin typeface="Segoe UI" panose="020B0502040204020203" pitchFamily="34" charset="0"/>
                <a:cs typeface="Segoe UI" panose="020B0502040204020203" pitchFamily="34" charset="0"/>
              </a:rPr>
              <a:t>code </a:t>
            </a:r>
            <a:r>
              <a:rPr lang="en-US" sz="2800" dirty="0">
                <a:latin typeface="Segoe UI" panose="020B0502040204020203" pitchFamily="34" charset="0"/>
                <a:cs typeface="Segoe UI" panose="020B0502040204020203" pitchFamily="34" charset="0"/>
              </a:rPr>
              <a:t>(</a:t>
            </a:r>
            <a:r>
              <a:rPr lang="en-US" sz="2800" dirty="0" err="1">
                <a:latin typeface="Segoe UI" panose="020B0502040204020203" pitchFamily="34" charset="0"/>
                <a:cs typeface="Segoe UI" panose="020B0502040204020203" pitchFamily="34" charset="0"/>
              </a:rPr>
              <a:t>Assembla</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n.d.</a:t>
            </a:r>
            <a:r>
              <a:rPr lang="en-US" sz="2800" dirty="0">
                <a:latin typeface="Segoe UI" panose="020B0502040204020203" pitchFamily="34" charset="0"/>
                <a:cs typeface="Segoe UI" panose="020B0502040204020203" pitchFamily="34" charset="0"/>
              </a:rPr>
              <a:t>))</a:t>
            </a:r>
            <a:r>
              <a:rPr lang="en-US" sz="2800"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001691" cy="640080"/>
          </a:xfrm>
        </p:spPr>
        <p:txBody>
          <a:bodyPr>
            <a:normAutofit fontScale="90000"/>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p>
        </p:txBody>
      </p:sp>
      <p:sp>
        <p:nvSpPr>
          <p:cNvPr id="25" name="Content Placeholder 17"/>
          <p:cNvSpPr txBox="1">
            <a:spLocks/>
          </p:cNvSpPr>
          <p:nvPr/>
        </p:nvSpPr>
        <p:spPr>
          <a:xfrm>
            <a:off x="541609" y="1455491"/>
            <a:ext cx="11069546"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A good preventative measure is to add preventive security controls into shared source code repositories and services </a:t>
            </a:r>
            <a:r>
              <a:rPr lang="en-US" sz="2800" dirty="0"/>
              <a:t>(Willis, Debois, Humble, &amp; Kim, 2016</a:t>
            </a:r>
            <a:r>
              <a:rPr lang="en-US" sz="2800" dirty="0" smtClean="0"/>
              <a:t>)</a:t>
            </a:r>
          </a:p>
          <a:p>
            <a:pPr lvl="0">
              <a:lnSpc>
                <a:spcPct val="100000"/>
              </a:lnSpc>
              <a:spcAft>
                <a:spcPts val="600"/>
              </a:spcAft>
              <a:buFontTx/>
              <a:buChar char="-"/>
              <a:defRPr/>
            </a:pP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Shared source code repositories make it easy for anyone to discover and reuse the collective knowledge within an organization but this leaves vulnerabilities if unsecure </a:t>
            </a:r>
            <a:r>
              <a:rPr lang="en-US" sz="2800" dirty="0"/>
              <a:t>(Willis, Debois, Humble, &amp; Kim, 2016</a:t>
            </a:r>
            <a:r>
              <a:rPr lang="en-US" sz="2800" dirty="0" smtClean="0"/>
              <a:t>)</a:t>
            </a:r>
          </a:p>
          <a:p>
            <a:pPr lvl="0">
              <a:lnSpc>
                <a:spcPct val="100000"/>
              </a:lnSpc>
              <a:spcAft>
                <a:spcPts val="600"/>
              </a:spcAft>
              <a:buFontTx/>
              <a:buChar char="-"/>
              <a:defRPr/>
            </a:pP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endParaRPr lang="en-US" sz="2800" dirty="0">
              <a:latin typeface="Segoe UI" panose="020B0502040204020203" pitchFamily="34" charset="0"/>
              <a:cs typeface="Segoe UI" panose="020B0502040204020203" pitchFamily="34" charset="0"/>
            </a:endParaRPr>
          </a:p>
          <a:p>
            <a:pPr lvl="0">
              <a:lnSpc>
                <a:spcPct val="100000"/>
              </a:lnSpc>
              <a:spcAft>
                <a:spcPts val="600"/>
              </a:spcAft>
              <a:buFontTx/>
              <a:buChar char="-"/>
              <a:defRPr/>
            </a:pPr>
            <a:endParaRPr lang="en-US" sz="28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7924053" cy="640080"/>
          </a:xfrm>
        </p:spPr>
        <p:txBody>
          <a:bodyPr>
            <a:normAutofit fontScale="90000"/>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sz="2800" dirty="0">
              <a:latin typeface="Segoe UI" panose="020B0502040204020203" pitchFamily="34" charset="0"/>
              <a:cs typeface="Segoe UI" panose="020B0502040204020203" pitchFamily="34" charset="0"/>
            </a:endParaRPr>
          </a:p>
          <a:p>
            <a:pPr>
              <a:spcAft>
                <a:spcPts val="2000"/>
              </a:spcAft>
              <a:buFontTx/>
              <a:buChar char="-"/>
            </a:pPr>
            <a:endParaRPr lang="en-US" dirty="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 </a:t>
            </a:r>
          </a:p>
          <a:p>
            <a:pPr>
              <a:spcAft>
                <a:spcPts val="2000"/>
              </a:spcAft>
              <a:buFontTx/>
              <a:buChar char="-"/>
            </a:pPr>
            <a:endParaRPr lang="en-US" dirty="0">
              <a:latin typeface="Segoe UI" panose="020B0502040204020203" pitchFamily="34" charset="0"/>
              <a:cs typeface="Segoe UI" panose="020B0502040204020203" pitchFamily="34" charset="0"/>
            </a:endParaRPr>
          </a:p>
        </p:txBody>
      </p:sp>
      <p:sp>
        <p:nvSpPr>
          <p:cNvPr id="7" name="Rectangle 6"/>
          <p:cNvSpPr/>
          <p:nvPr/>
        </p:nvSpPr>
        <p:spPr>
          <a:xfrm>
            <a:off x="679269" y="1455491"/>
            <a:ext cx="10920548" cy="4124206"/>
          </a:xfrm>
          <a:prstGeom prst="rect">
            <a:avLst/>
          </a:prstGeom>
        </p:spPr>
        <p:txBody>
          <a:bodyPr wrap="square">
            <a:spAutoFit/>
          </a:bodyPr>
          <a:lstStyle/>
          <a:p>
            <a:pPr marL="457200" lvl="0" indent="-457200">
              <a:spcAft>
                <a:spcPts val="600"/>
              </a:spcAft>
              <a:buFontTx/>
              <a:buChar char="-"/>
              <a:defRPr/>
            </a:pPr>
            <a:r>
              <a:rPr lang="en-US" sz="2800" dirty="0" smtClean="0">
                <a:latin typeface="Segoe UI" panose="020B0502040204020203" pitchFamily="34" charset="0"/>
                <a:cs typeface="Segoe UI" panose="020B0502040204020203" pitchFamily="34" charset="0"/>
              </a:rPr>
              <a:t>Some controls that can be added are: authentication, authorization, logging, auditing, and many other features </a:t>
            </a:r>
            <a:r>
              <a:rPr lang="en-US" sz="2800" dirty="0"/>
              <a:t>(Willis, Debois, Humble, &amp; Kim, 2016</a:t>
            </a:r>
            <a:r>
              <a:rPr lang="en-US" sz="2800" dirty="0" smtClean="0"/>
              <a:t>).</a:t>
            </a:r>
          </a:p>
          <a:p>
            <a:pPr marL="457200" lvl="0" indent="-457200">
              <a:spcAft>
                <a:spcPts val="600"/>
              </a:spcAft>
              <a:buFontTx/>
              <a:buChar char="-"/>
              <a:defRPr/>
            </a:pPr>
            <a:endParaRPr lang="en-US" sz="2800" dirty="0">
              <a:latin typeface="Segoe UI" panose="020B0502040204020203" pitchFamily="34" charset="0"/>
              <a:cs typeface="Segoe UI" panose="020B0502040204020203" pitchFamily="34" charset="0"/>
            </a:endParaRPr>
          </a:p>
          <a:p>
            <a:pPr marL="457200" indent="-457200">
              <a:spcAft>
                <a:spcPts val="600"/>
              </a:spcAft>
              <a:buFontTx/>
              <a:buChar char="-"/>
              <a:defRPr/>
            </a:pPr>
            <a:r>
              <a:rPr lang="en-US" sz="2800" dirty="0">
                <a:latin typeface="Segoe UI" panose="020B0502040204020203" pitchFamily="34" charset="0"/>
                <a:cs typeface="Segoe UI" panose="020B0502040204020203" pitchFamily="34" charset="0"/>
              </a:rPr>
              <a:t>When engineers use one of these predefined libraries or services, they won’t need to schedule a separate security design review for that module; they’ll be using the guidance we’ve created concerning configuration hardening, database security settings, key lengths, and so </a:t>
            </a:r>
            <a:r>
              <a:rPr lang="en-US" sz="2800" dirty="0" smtClean="0">
                <a:latin typeface="Segoe UI" panose="020B0502040204020203" pitchFamily="34" charset="0"/>
                <a:cs typeface="Segoe UI" panose="020B0502040204020203" pitchFamily="34" charset="0"/>
              </a:rPr>
              <a:t>forth </a:t>
            </a:r>
            <a:r>
              <a:rPr lang="en-US" sz="2800" dirty="0"/>
              <a:t>(Willis, Debois, Humble, &amp; Kim, 2016</a:t>
            </a:r>
            <a:r>
              <a:rPr lang="en-US" sz="2800" dirty="0" smtClean="0"/>
              <a:t>)</a:t>
            </a:r>
            <a:r>
              <a:rPr lang="en-US" sz="2800" dirty="0">
                <a:latin typeface="Segoe UI" panose="020B0502040204020203" pitchFamily="34" charset="0"/>
                <a:cs typeface="Segoe UI" panose="020B0502040204020203" pitchFamily="34" charset="0"/>
              </a:rPr>
              <a:t>.</a:t>
            </a:r>
            <a:endParaRPr lang="en-US" sz="28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510650" cy="640080"/>
          </a:xfrm>
        </p:spPr>
        <p:txBody>
          <a:bodyPr>
            <a:normAutofit/>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p>
        </p:txBody>
      </p:sp>
      <p:sp>
        <p:nvSpPr>
          <p:cNvPr id="25" name="Content Placeholder 17"/>
          <p:cNvSpPr txBox="1">
            <a:spLocks/>
          </p:cNvSpPr>
          <p:nvPr/>
        </p:nvSpPr>
        <p:spPr>
          <a:xfrm>
            <a:off x="541608" y="1455491"/>
            <a:ext cx="10990589"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defRPr/>
            </a:pPr>
            <a:endParaRPr lang="en-US" sz="2800" dirty="0" smtClean="0">
              <a:latin typeface="Segoe UI" panose="020B0502040204020203" pitchFamily="34" charset="0"/>
              <a:cs typeface="Segoe UI" panose="020B0502040204020203" pitchFamily="34" charset="0"/>
            </a:endParaRPr>
          </a:p>
          <a:p>
            <a:pPr>
              <a:lnSpc>
                <a:spcPct val="100000"/>
              </a:lnSpc>
              <a:spcAft>
                <a:spcPts val="600"/>
              </a:spcAft>
              <a:buFontTx/>
              <a:buChar char="-"/>
              <a:defRPr/>
            </a:pPr>
            <a:endParaRPr lang="en-US" sz="2800" dirty="0">
              <a:latin typeface="Segoe UI" panose="020B0502040204020203" pitchFamily="34" charset="0"/>
              <a:cs typeface="Segoe UI" panose="020B0502040204020203" pitchFamily="34" charset="0"/>
            </a:endParaRPr>
          </a:p>
          <a:p>
            <a:pPr>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To further increase the likelihood that the services and libraries we provide will be used correctly, we can provide security training to Dev and Ops, as well as review what they’ve created to help ensure that security objectives are being implemented correctly, especially for teams using these tools for the first </a:t>
            </a:r>
            <a:r>
              <a:rPr lang="en-US" sz="2800" dirty="0" smtClean="0">
                <a:latin typeface="Segoe UI" panose="020B0502040204020203" pitchFamily="34" charset="0"/>
                <a:cs typeface="Segoe UI" panose="020B0502040204020203" pitchFamily="34" charset="0"/>
              </a:rPr>
              <a:t>time </a:t>
            </a:r>
            <a:r>
              <a:rPr lang="en-US" sz="2800" dirty="0"/>
              <a:t>(Willis, Debois, Humble, &amp; Kim, 2016)</a:t>
            </a:r>
            <a:r>
              <a:rPr lang="en-US" sz="2800" dirty="0" smtClean="0">
                <a:latin typeface="Segoe UI" panose="020B0502040204020203" pitchFamily="34" charset="0"/>
                <a:cs typeface="Segoe UI" panose="020B0502040204020203" pitchFamily="34" charset="0"/>
              </a:rPr>
              <a:t>.</a:t>
            </a:r>
            <a:endParaRPr lang="en-US" sz="2800" dirty="0">
              <a:latin typeface="Segoe UI" panose="020B0502040204020203" pitchFamily="34" charset="0"/>
              <a:cs typeface="Segoe UI" panose="020B0502040204020203" pitchFamily="34" charset="0"/>
            </a:endParaRPr>
          </a:p>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596914" cy="640080"/>
          </a:xfrm>
        </p:spPr>
        <p:txBody>
          <a:bodyPr>
            <a:normAutofit/>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The end goal is to provide security libraries or services that every modern application or environment requires, such as </a:t>
            </a:r>
            <a:r>
              <a:rPr lang="en-US" sz="2800" dirty="0"/>
              <a:t>(Willis, Debois, Humble, &amp; Kim, 2016)</a:t>
            </a:r>
            <a:r>
              <a:rPr lang="en-US" sz="2800" dirty="0" smtClean="0">
                <a:latin typeface="Segoe UI" panose="020B0502040204020203" pitchFamily="34" charset="0"/>
                <a:cs typeface="Segoe UI" panose="020B0502040204020203" pitchFamily="34" charset="0"/>
              </a:rPr>
              <a:t>:</a:t>
            </a:r>
          </a:p>
          <a:p>
            <a:pPr lvl="1">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Enabling user authentication</a:t>
            </a:r>
          </a:p>
          <a:p>
            <a:pPr lvl="1">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Enabling user authorization</a:t>
            </a:r>
          </a:p>
          <a:p>
            <a:pPr lvl="1">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Password management</a:t>
            </a:r>
          </a:p>
          <a:p>
            <a:pPr lvl="1">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Data encryption</a:t>
            </a:r>
          </a:p>
          <a:p>
            <a:pPr lvl="1">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And many other features</a:t>
            </a:r>
            <a:endParaRPr lang="en-US" sz="28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040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225978" cy="640080"/>
          </a:xfrm>
        </p:spPr>
        <p:txBody>
          <a:bodyPr>
            <a:normAutofit/>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Application stacks are more secure with logging, authentication, and encryption </a:t>
            </a:r>
            <a:r>
              <a:rPr lang="en-US" sz="2800" dirty="0"/>
              <a:t>(Willis, Debois, Humble, &amp; Kim, 2016</a:t>
            </a:r>
            <a:r>
              <a:rPr lang="en-US" sz="2800" dirty="0" smtClean="0"/>
              <a:t>). Some specifics include:</a:t>
            </a:r>
          </a:p>
          <a:p>
            <a:pPr lvl="1">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Code libraries and their recommended </a:t>
            </a:r>
            <a:r>
              <a:rPr lang="en-US" sz="2800" dirty="0" smtClean="0">
                <a:latin typeface="Segoe UI" panose="020B0502040204020203" pitchFamily="34" charset="0"/>
                <a:cs typeface="Segoe UI" panose="020B0502040204020203" pitchFamily="34" charset="0"/>
              </a:rPr>
              <a:t>configurations</a:t>
            </a:r>
          </a:p>
          <a:p>
            <a:pPr lvl="1">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Secret management using tools such as Vault, sneaker, </a:t>
            </a:r>
            <a:r>
              <a:rPr lang="en-US" sz="2800" dirty="0" err="1">
                <a:latin typeface="Segoe UI" panose="020B0502040204020203" pitchFamily="34" charset="0"/>
                <a:cs typeface="Segoe UI" panose="020B0502040204020203" pitchFamily="34" charset="0"/>
              </a:rPr>
              <a:t>Keywhiz</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credstash</a:t>
            </a:r>
            <a:r>
              <a:rPr lang="en-US" sz="2800" dirty="0">
                <a:latin typeface="Segoe UI" panose="020B0502040204020203" pitchFamily="34" charset="0"/>
                <a:cs typeface="Segoe UI" panose="020B0502040204020203" pitchFamily="34" charset="0"/>
              </a:rPr>
              <a:t>, Trousseau, Red October, etc</a:t>
            </a:r>
            <a:r>
              <a:rPr lang="en-US" sz="2800" dirty="0" smtClean="0">
                <a:latin typeface="Segoe UI" panose="020B0502040204020203" pitchFamily="34" charset="0"/>
                <a:cs typeface="Segoe UI" panose="020B0502040204020203" pitchFamily="34" charset="0"/>
              </a:rPr>
              <a:t>.</a:t>
            </a:r>
          </a:p>
          <a:p>
            <a:pPr lvl="1">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OS packages and builds</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8433012" cy="640080"/>
          </a:xfrm>
        </p:spPr>
        <p:txBody>
          <a:bodyPr>
            <a:normAutofit/>
          </a:bodyPr>
          <a:lstStyle/>
          <a:p>
            <a:r>
              <a:rPr lang="en-US" dirty="0">
                <a:latin typeface="Segoe UI Light" panose="020B0502040204020203" pitchFamily="34" charset="0"/>
                <a:cs typeface="Segoe UI Light" panose="020B0502040204020203" pitchFamily="34" charset="0"/>
              </a:rPr>
              <a:t>Security Controls in Shared Source Code Repositories</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p:txBody>
      </p:sp>
      <p:sp>
        <p:nvSpPr>
          <p:cNvPr id="3" name="Rectangle 2"/>
          <p:cNvSpPr/>
          <p:nvPr/>
        </p:nvSpPr>
        <p:spPr>
          <a:xfrm>
            <a:off x="681643" y="1346662"/>
            <a:ext cx="10914611" cy="5139869"/>
          </a:xfrm>
          <a:prstGeom prst="rect">
            <a:avLst/>
          </a:prstGeom>
        </p:spPr>
        <p:txBody>
          <a:bodyPr wrap="square">
            <a:spAutoFit/>
          </a:bodyPr>
          <a:lstStyle/>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 </a:t>
            </a:r>
            <a:r>
              <a:rPr lang="en-US" sz="2800" dirty="0" smtClean="0">
                <a:latin typeface="Segoe UI" panose="020B0502040204020203" pitchFamily="34" charset="0"/>
                <a:cs typeface="Segoe UI" panose="020B0502040204020203" pitchFamily="34" charset="0"/>
              </a:rPr>
              <a:t>Security needs to be integrated into the deployment pipeline.</a:t>
            </a:r>
          </a:p>
          <a:p>
            <a:pPr lvl="0">
              <a:lnSpc>
                <a:spcPct val="100000"/>
              </a:lnSpc>
              <a:spcAft>
                <a:spcPts val="600"/>
              </a:spcAft>
              <a:defRPr/>
            </a:pPr>
            <a:r>
              <a:rPr lang="en-US" sz="2800" dirty="0" smtClean="0">
                <a:latin typeface="Segoe UI" panose="020B0502040204020203" pitchFamily="34" charset="0"/>
                <a:cs typeface="Segoe UI" panose="020B0502040204020203" pitchFamily="34" charset="0"/>
              </a:rPr>
              <a:t> </a:t>
            </a:r>
          </a:p>
          <a:p>
            <a:pPr>
              <a:spcAft>
                <a:spcPts val="600"/>
              </a:spcAft>
              <a:buFontTx/>
              <a:buChar char="-"/>
              <a:defRPr/>
            </a:pPr>
            <a:r>
              <a:rPr lang="en-US" sz="2800" dirty="0" smtClean="0">
                <a:latin typeface="Segoe UI" panose="020B0502040204020203" pitchFamily="34" charset="0"/>
                <a:cs typeface="Segoe UI" panose="020B0502040204020203" pitchFamily="34" charset="0"/>
              </a:rPr>
              <a:t>Tools </a:t>
            </a:r>
            <a:r>
              <a:rPr lang="en-US" sz="2800" dirty="0">
                <a:latin typeface="Segoe UI" panose="020B0502040204020203" pitchFamily="34" charset="0"/>
                <a:cs typeface="Segoe UI" panose="020B0502040204020203" pitchFamily="34" charset="0"/>
              </a:rPr>
              <a:t>such as </a:t>
            </a:r>
            <a:r>
              <a:rPr lang="en-US" sz="2800" dirty="0" err="1">
                <a:latin typeface="Segoe UI" panose="020B0502040204020203" pitchFamily="34" charset="0"/>
                <a:cs typeface="Segoe UI" panose="020B0502040204020203" pitchFamily="34" charset="0"/>
              </a:rPr>
              <a:t>Gauntlt</a:t>
            </a:r>
            <a:r>
              <a:rPr lang="en-US" sz="2800" dirty="0">
                <a:latin typeface="Segoe UI" panose="020B0502040204020203" pitchFamily="34" charset="0"/>
                <a:cs typeface="Segoe UI" panose="020B0502040204020203" pitchFamily="34" charset="0"/>
              </a:rPr>
              <a:t> have been designed to integrate into the deployment pipelines, which run automated security tests on our applications, our application dependencies, our environment, </a:t>
            </a:r>
            <a:r>
              <a:rPr lang="en-US" sz="2800" dirty="0" err="1" smtClean="0">
                <a:latin typeface="Segoe UI" panose="020B0502040204020203" pitchFamily="34" charset="0"/>
                <a:cs typeface="Segoe UI" panose="020B0502040204020203" pitchFamily="34" charset="0"/>
              </a:rPr>
              <a:t>etc</a:t>
            </a:r>
            <a:r>
              <a:rPr lang="en-US" sz="2800" dirty="0" smtClean="0">
                <a:latin typeface="Segoe UI" panose="020B0502040204020203" pitchFamily="34" charset="0"/>
                <a:cs typeface="Segoe UI" panose="020B0502040204020203" pitchFamily="34" charset="0"/>
              </a:rPr>
              <a:t> </a:t>
            </a:r>
            <a:r>
              <a:rPr lang="en-US" sz="2800" dirty="0"/>
              <a:t>(Willis, Debois, Humble, &amp; Kim, 2016</a:t>
            </a:r>
            <a:r>
              <a:rPr lang="en-US" sz="2800" dirty="0" smtClean="0"/>
              <a:t>)</a:t>
            </a:r>
            <a:r>
              <a:rPr lang="en-US" sz="2800" dirty="0" smtClean="0">
                <a:latin typeface="Segoe UI" panose="020B0502040204020203" pitchFamily="34" charset="0"/>
                <a:cs typeface="Segoe UI" panose="020B0502040204020203" pitchFamily="34" charset="0"/>
              </a:rPr>
              <a:t>.</a:t>
            </a:r>
          </a:p>
          <a:p>
            <a:pPr lvl="0">
              <a:lnSpc>
                <a:spcPct val="100000"/>
              </a:lnSpc>
              <a:spcAft>
                <a:spcPts val="600"/>
              </a:spcAft>
              <a:defRPr/>
            </a:pPr>
            <a:r>
              <a:rPr lang="en-US" sz="2800" dirty="0">
                <a:latin typeface="Segoe UI" panose="020B0502040204020203" pitchFamily="34" charset="0"/>
                <a:cs typeface="Segoe UI" panose="020B0502040204020203" pitchFamily="34" charset="0"/>
              </a:rPr>
              <a:t> </a:t>
            </a:r>
            <a:endParaRPr lang="en-US" sz="2800" dirty="0" smtClean="0">
              <a:latin typeface="Segoe UI" panose="020B0502040204020203" pitchFamily="34" charset="0"/>
              <a:cs typeface="Segoe UI" panose="020B0502040204020203" pitchFamily="34" charset="0"/>
            </a:endParaRPr>
          </a:p>
          <a:p>
            <a:pPr>
              <a:spcAft>
                <a:spcPts val="600"/>
              </a:spcAft>
              <a:buFontTx/>
              <a:buChar char="-"/>
              <a:defRPr/>
            </a:pPr>
            <a:r>
              <a:rPr lang="en-US" sz="2800" dirty="0" smtClean="0">
                <a:latin typeface="Segoe UI" panose="020B0502040204020203" pitchFamily="34" charset="0"/>
                <a:cs typeface="Segoe UI" panose="020B0502040204020203" pitchFamily="34" charset="0"/>
              </a:rPr>
              <a:t>Instead of performing these tests manually, we would ideally generate them as part of our automated unit or functional tests so that they can be run continuously in our deployment pipeline </a:t>
            </a:r>
            <a:r>
              <a:rPr lang="en-US" sz="2800" dirty="0"/>
              <a:t>(Willis, Debois, Humble, &amp; Kim, 2016</a:t>
            </a:r>
            <a:r>
              <a:rPr lang="en-US" sz="2800" dirty="0" smtClean="0"/>
              <a:t>)</a:t>
            </a:r>
            <a:r>
              <a:rPr lang="en-US" sz="2800" dirty="0" smtClean="0">
                <a:latin typeface="Segoe UI" panose="020B0502040204020203" pitchFamily="34" charset="0"/>
                <a:cs typeface="Segoe UI" panose="020B0502040204020203" pitchFamily="34" charset="0"/>
              </a:rPr>
              <a:t>.</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11130436" cy="3978275"/>
          </a:xfrm>
        </p:spPr>
        <p:txBody>
          <a:bodyPr>
            <a:normAutofit/>
          </a:bodyPr>
          <a:lstStyle/>
          <a:p>
            <a:pPr>
              <a:lnSpc>
                <a:spcPct val="100000"/>
              </a:lnSpc>
              <a:spcBef>
                <a:spcPts val="0"/>
              </a:spcBef>
              <a:spcAft>
                <a:spcPts val="0"/>
              </a:spcAft>
            </a:pPr>
            <a:r>
              <a:rPr lang="en-US" dirty="0" err="1"/>
              <a:t>Assembla</a:t>
            </a:r>
            <a:r>
              <a:rPr lang="en-US" dirty="0"/>
              <a:t>. (</a:t>
            </a:r>
            <a:r>
              <a:rPr lang="en-US" dirty="0" err="1"/>
              <a:t>n.d.</a:t>
            </a:r>
            <a:r>
              <a:rPr lang="en-US" dirty="0"/>
              <a:t>). How to Secure Your Source Code. Retrieved February 18, 2020, from </a:t>
            </a:r>
            <a:r>
              <a:rPr lang="en-US" dirty="0" err="1"/>
              <a:t>Assembla</a:t>
            </a:r>
            <a:r>
              <a:rPr lang="en-US" dirty="0"/>
              <a:t> </a:t>
            </a:r>
          </a:p>
          <a:p>
            <a:pPr>
              <a:lnSpc>
                <a:spcPct val="100000"/>
              </a:lnSpc>
              <a:spcBef>
                <a:spcPts val="0"/>
              </a:spcBef>
              <a:spcAft>
                <a:spcPts val="0"/>
              </a:spcAft>
            </a:pPr>
            <a:r>
              <a:rPr lang="en-US" dirty="0"/>
              <a:t>     website: https://www.assembla.com/security/secure-source-code-report </a:t>
            </a: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r>
              <a:rPr lang="en-US" dirty="0"/>
              <a:t>Willis, J., Debois, P., Humble, J., &amp; Kim, G. (2016, October). The DevOps Handbook [EPUB]. Retrieved </a:t>
            </a:r>
          </a:p>
          <a:p>
            <a:pPr>
              <a:lnSpc>
                <a:spcPct val="100000"/>
              </a:lnSpc>
              <a:spcBef>
                <a:spcPts val="0"/>
              </a:spcBef>
              <a:spcAft>
                <a:spcPts val="0"/>
              </a:spcAft>
            </a:pPr>
            <a:r>
              <a:rPr lang="en-US" dirty="0"/>
              <a:t>     from </a:t>
            </a:r>
            <a:r>
              <a:rPr lang="en-US" u="sng" dirty="0">
                <a:hlinkClick r:id="rId3"/>
              </a:rPr>
              <a:t>https://learning.oreilly.com/library/view/the-devops-handbook/9781457191381/</a:t>
            </a:r>
            <a:endParaRPr lang="en-US" dirty="0"/>
          </a:p>
          <a:p>
            <a:pPr>
              <a:lnSpc>
                <a:spcPct val="100000"/>
              </a:lnSpc>
              <a:spcBef>
                <a:spcPts val="0"/>
              </a:spcBef>
              <a:spcAft>
                <a:spcPts val="0"/>
              </a:spcAft>
            </a:pP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650</Words>
  <Application>Microsoft Office PowerPoint</Application>
  <PresentationFormat>Widescreen</PresentationFormat>
  <Paragraphs>56</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Security Controls in Shared Source Code Repositories</vt:lpstr>
      <vt:lpstr>Security Controls in Shared Source Code Repositories</vt:lpstr>
      <vt:lpstr>Security Controls in Shared Source Code Repositories</vt:lpstr>
      <vt:lpstr>Security Controls in Shared Source Code Repositories</vt:lpstr>
      <vt:lpstr>Security Controls in Shared Source Code Repositories</vt:lpstr>
      <vt:lpstr>Security Controls in Shared Source Code Repositories</vt:lpstr>
      <vt:lpstr>Security Controls in Shared Source Code Repositories</vt:lpstr>
      <vt:lpstr>Security Controls in Shared Source Code Repositories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2020-02-18T12:14:17Z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