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7" r:id="rId8"/>
    <p:sldId id="288" r:id="rId9"/>
    <p:sldId id="279" r:id="rId10"/>
    <p:sldId id="286" r:id="rId11"/>
    <p:sldId id="284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7"/>
            <p14:sldId id="288"/>
            <p14:sldId id="279"/>
            <p14:sldId id="286"/>
            <p14:sldId id="284"/>
            <p14:sldId id="28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rvice-oriented-architec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etworkworld.com/article/2301023/the-art-of-managing-an-soa.html" TargetMode="External"/><Relationship Id="rId5" Type="http://schemas.openxmlformats.org/officeDocument/2006/relationships/hyperlink" Target="https://www.cleo.com/blog/knowledge-base-soa-service-oriented-architecture" TargetMode="External"/><Relationship Id="rId4" Type="http://schemas.openxmlformats.org/officeDocument/2006/relationships/hyperlink" Target="https://www.mulesoft.com/resources/esb/what-es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ulesoft.com/soa-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Service Oriented Architecture &amp; Enterprise Service Bus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Intro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553419"/>
            <a:ext cx="9442648" cy="4039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SarthakGarg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Service-Oriented Architecture. Retrieved November 26, 2019, from Geeks </a:t>
            </a:r>
            <a:r>
              <a:rPr lang="en-US" sz="1100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</a:t>
            </a:r>
            <a:r>
              <a:rPr lang="en-US" sz="1100" dirty="0" smtClean="0"/>
              <a:t>    For Geeks </a:t>
            </a:r>
            <a:r>
              <a:rPr lang="en-US" sz="1100" dirty="0"/>
              <a:t>website: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://www.geeksforgeeks.org/service-oriented-architecture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Mulesoft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What is an ESB? Retrieved November 26, 2019, from </a:t>
            </a:r>
            <a:r>
              <a:rPr lang="en-US" sz="1100" dirty="0" err="1"/>
              <a:t>Mulesoft</a:t>
            </a:r>
            <a:r>
              <a:rPr lang="en-US" sz="1100" dirty="0"/>
              <a:t> website: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www.mulesoft.com/resources/esb/what-esb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Pearlman</a:t>
            </a:r>
            <a:r>
              <a:rPr lang="en-US" sz="1100" dirty="0"/>
              <a:t>, S. (2016, October 3). Enterprise Service Bus vs Traditional SOA. Retrieved November 26,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2019, from </a:t>
            </a:r>
            <a:r>
              <a:rPr lang="en-US" sz="1100" dirty="0" err="1"/>
              <a:t>Mulesoft</a:t>
            </a:r>
            <a:r>
              <a:rPr lang="en-US" sz="1100" dirty="0"/>
              <a:t> website: https://blogs.mulesoft.com/dev/connectivity-dev/esb-vs-soa/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innovativearchitects</a:t>
            </a:r>
            <a:r>
              <a:rPr lang="en-US" sz="1100" dirty="0"/>
              <a:t>. (</a:t>
            </a:r>
            <a:r>
              <a:rPr lang="en-US" sz="1100" dirty="0" err="1"/>
              <a:t>n.d.</a:t>
            </a:r>
            <a:r>
              <a:rPr lang="en-US" sz="1100" dirty="0"/>
              <a:t>). Key Differences between ESB, EAI and SOA. Retrieved November 26, 2019,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from </a:t>
            </a:r>
            <a:r>
              <a:rPr lang="en-US" sz="1100" dirty="0" err="1"/>
              <a:t>innovativearchitects</a:t>
            </a:r>
            <a:r>
              <a:rPr lang="en-US" sz="1100" dirty="0"/>
              <a:t> website: https://www.innovativearchitects.com/KnowledgeCenter/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business-connectivity/ESB-EAI-SOA.aspx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Hughes</a:t>
            </a:r>
            <a:r>
              <a:rPr lang="en-US" sz="1100" dirty="0"/>
              <a:t>, A. (2018, June 5). The Ins and Outs of a Service-Oriented Architecture (SOA).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26, 2019, from </a:t>
            </a:r>
            <a:r>
              <a:rPr lang="en-US" sz="1100" dirty="0" err="1"/>
              <a:t>cleo</a:t>
            </a:r>
            <a:r>
              <a:rPr lang="en-US" sz="1100" dirty="0"/>
              <a:t> website: https://www.cleo.com/blog/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knowledge-base-</a:t>
            </a:r>
            <a:r>
              <a:rPr lang="en-US" sz="1100" dirty="0" err="1"/>
              <a:t>soa</a:t>
            </a:r>
            <a:r>
              <a:rPr lang="en-US" sz="1100" dirty="0"/>
              <a:t>-service-oriented-architecture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hlinkClick r:id="rId5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/>
              <a:t>Rehman</a:t>
            </a:r>
            <a:r>
              <a:rPr lang="en-US" sz="1100" dirty="0"/>
              <a:t>, J. (</a:t>
            </a:r>
            <a:r>
              <a:rPr lang="en-US" sz="1100" dirty="0" err="1"/>
              <a:t>n.d.</a:t>
            </a:r>
            <a:r>
              <a:rPr lang="en-US" sz="1100" dirty="0"/>
              <a:t>). Advantages and disadvantages of service oriented architecture (SOA). Retrieved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November 26, 2019, from </a:t>
            </a:r>
            <a:r>
              <a:rPr lang="en-US" sz="1100" dirty="0" err="1"/>
              <a:t>itrelease</a:t>
            </a:r>
            <a:r>
              <a:rPr lang="en-US" sz="1100" dirty="0"/>
              <a:t> website: http://www.itrelease.com/2018/10/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advantages-and-disadvantages-of-service-oriented-architecture-soa/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Takale</a:t>
            </a:r>
            <a:r>
              <a:rPr lang="en-US" sz="1100" dirty="0"/>
              <a:t>, S. (2018, April 9). Advantages and Disadvantages of Service-oriented Architecture (SOA).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Retrieved November 26, 2019, from </a:t>
            </a:r>
            <a:r>
              <a:rPr lang="en-US" sz="1100" dirty="0" err="1"/>
              <a:t>techspirited</a:t>
            </a:r>
            <a:r>
              <a:rPr lang="en-US" sz="1100" dirty="0"/>
              <a:t> website: https://techspirited.com/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advantages-disadvantages-of-service-oriented-architecture-</a:t>
            </a:r>
            <a:r>
              <a:rPr lang="en-US" sz="1100" dirty="0" err="1"/>
              <a:t>soa</a:t>
            </a:r>
            <a:r>
              <a:rPr lang="en-US" sz="1100" dirty="0"/>
              <a:t>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/>
              <a:t>Bednarz</a:t>
            </a:r>
            <a:r>
              <a:rPr lang="en-US" sz="1100" dirty="0"/>
              <a:t>, A. (2006, November 14). The art of managing an SOA. Retrieved November 26, 2019, from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</a:t>
            </a:r>
            <a:r>
              <a:rPr lang="en-US" sz="1100" dirty="0" err="1"/>
              <a:t>networkworld</a:t>
            </a:r>
            <a:r>
              <a:rPr lang="en-US" sz="1100" dirty="0"/>
              <a:t> website: https://www.networkworld.com/article/2301023/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   the-art-of-managing-an-soa.html </a:t>
            </a:r>
            <a:endParaRPr lang="en-US" sz="11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 smtClean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832680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Hypermedia Design?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746697" cy="487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sz="1600" b="1" dirty="0" smtClean="0"/>
              <a:t>What is Service Oriented Architecture?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Service-Oriented Architecture (SOA) is an architectural approach in which applications make use of services available in the </a:t>
            </a:r>
            <a:r>
              <a:rPr lang="en-US" dirty="0" smtClean="0"/>
              <a:t>network</a:t>
            </a:r>
          </a:p>
          <a:p>
            <a:pPr lvl="1">
              <a:spcAft>
                <a:spcPts val="600"/>
              </a:spcAft>
              <a:buFontTx/>
              <a:buChar char="-"/>
              <a:defRPr/>
            </a:pPr>
            <a:r>
              <a:rPr lang="en-US" dirty="0"/>
              <a:t>In this architecture, services are provided to form applications, through a communication call over the </a:t>
            </a:r>
            <a:r>
              <a:rPr lang="en-US" dirty="0" smtClean="0"/>
              <a:t>internet</a:t>
            </a:r>
          </a:p>
          <a:p>
            <a:pPr fontAlgn="base"/>
            <a:r>
              <a:rPr lang="en-US" dirty="0" smtClean="0"/>
              <a:t>SOA </a:t>
            </a:r>
            <a:r>
              <a:rPr lang="en-US" dirty="0"/>
              <a:t>allows users to combine a large number of facilities from existing services to form applications.</a:t>
            </a:r>
          </a:p>
          <a:p>
            <a:pPr fontAlgn="base"/>
            <a:r>
              <a:rPr lang="en-US" dirty="0"/>
              <a:t>SOA encompasses a set of design principles that structure system development and provide means for integrating components into a coherent and decentralized system.</a:t>
            </a:r>
          </a:p>
          <a:p>
            <a:pPr fontAlgn="base"/>
            <a:r>
              <a:rPr lang="en-US" dirty="0"/>
              <a:t>SOA based computing packages functionalities into a set of interoperable services, which can be integrated into different software systems belonging to separate business domains.</a:t>
            </a:r>
          </a:p>
          <a:p>
            <a:pPr>
              <a:spcAft>
                <a:spcPts val="600"/>
              </a:spcAft>
              <a:buFontTx/>
              <a:buChar char="-"/>
              <a:defRPr/>
            </a:pP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77" y="1524708"/>
            <a:ext cx="3983635" cy="36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Design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273924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What is Enterprise Service Bus?</a:t>
            </a:r>
          </a:p>
          <a:p>
            <a:pPr fontAlgn="base">
              <a:buFontTx/>
              <a:buChar char="-"/>
            </a:pPr>
            <a:r>
              <a:rPr lang="en-US" dirty="0"/>
              <a:t>An Enterprise Service Bus (ESB) is fundamentally an architecture</a:t>
            </a:r>
            <a:r>
              <a:rPr lang="en-US" dirty="0" smtClean="0"/>
              <a:t>.</a:t>
            </a:r>
          </a:p>
          <a:p>
            <a:pPr lvl="1" fontAlgn="base">
              <a:buFontTx/>
              <a:buChar char="-"/>
            </a:pPr>
            <a:r>
              <a:rPr lang="en-US" dirty="0"/>
              <a:t>It is a set of rules and principles for integrating numerous applications together over a bus-like infrastructure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/>
              <a:t> </a:t>
            </a:r>
            <a:r>
              <a:rPr lang="en-US" dirty="0" smtClean="0"/>
              <a:t>ESB products </a:t>
            </a:r>
            <a:r>
              <a:rPr lang="en-US" dirty="0"/>
              <a:t>enable users to build this type of architecture, but vary in the way that they do it and the capabilities that they offer</a:t>
            </a:r>
            <a:r>
              <a:rPr lang="en-US" dirty="0" smtClean="0"/>
              <a:t>.</a:t>
            </a:r>
          </a:p>
          <a:p>
            <a:pPr fontAlgn="base">
              <a:buFontTx/>
              <a:buChar char="-"/>
            </a:pPr>
            <a:r>
              <a:rPr lang="en-US" dirty="0"/>
              <a:t>The core concept of the </a:t>
            </a:r>
            <a:r>
              <a:rPr lang="en-US" dirty="0" smtClean="0"/>
              <a:t>ESB architecture</a:t>
            </a:r>
            <a:r>
              <a:rPr lang="en-US" dirty="0"/>
              <a:t> is that you integrate different applications by putting a communication bus between them and then enable each application to talk to the </a:t>
            </a:r>
            <a:r>
              <a:rPr lang="en-US" dirty="0" smtClean="0"/>
              <a:t>bus</a:t>
            </a:r>
          </a:p>
          <a:p>
            <a:pPr lvl="1" fontAlgn="base">
              <a:buFontTx/>
              <a:buChar char="-"/>
            </a:pPr>
            <a:r>
              <a:rPr lang="en-US" dirty="0"/>
              <a:t> This decouples systems from each other, allowing them to communicate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/>
              <a:t>dependency on or knowledge of other systems on the bus.</a:t>
            </a:r>
            <a:endParaRPr lang="en-US" b="1" cap="al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37" y="4083729"/>
            <a:ext cx="5707173" cy="23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Design </a:t>
            </a:r>
            <a:r>
              <a:rPr lang="en-US" dirty="0"/>
              <a:t>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6856717" cy="497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Relationship between an ESB and SOA architecture</a:t>
            </a:r>
            <a:endParaRPr lang="en-US" b="1" dirty="0"/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In SOA services are decoupled and can interact with each other irrespective of the service type</a:t>
            </a:r>
            <a:r>
              <a:rPr lang="en-US" dirty="0" smtClean="0"/>
              <a:t>.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/>
              <a:t>The key principle of </a:t>
            </a:r>
            <a:r>
              <a:rPr lang="en-US" dirty="0" smtClean="0"/>
              <a:t>SOA</a:t>
            </a:r>
            <a:r>
              <a:rPr lang="en-US" dirty="0">
                <a:hlinkClick r:id="rId2" tooltip="SOA Architecture"/>
              </a:rPr>
              <a:t> </a:t>
            </a:r>
            <a:r>
              <a:rPr lang="en-US" dirty="0"/>
              <a:t>was to design and build enterprise IT architecture around services rather than complete applications</a:t>
            </a:r>
            <a:r>
              <a:rPr lang="en-US" dirty="0" smtClean="0"/>
              <a:t>.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SOA provides transactional data transfers with no third-party software required</a:t>
            </a:r>
          </a:p>
          <a:p>
            <a:pPr lvl="2">
              <a:spcAft>
                <a:spcPts val="2000"/>
              </a:spcAft>
              <a:buFontTx/>
              <a:buChar char="-"/>
            </a:pPr>
            <a:r>
              <a:rPr lang="en-US" dirty="0"/>
              <a:t>SOA’s primary function is the integration of services and the development of applications</a:t>
            </a:r>
            <a:r>
              <a:rPr lang="en-US" dirty="0" smtClean="0"/>
              <a:t>.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ESB provides integration of enterprise applications and services for complex architectures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ESB can still follow SOA principles without a consumer</a:t>
            </a:r>
          </a:p>
          <a:p>
            <a:pPr lvl="1">
              <a:spcAft>
                <a:spcPts val="2000"/>
              </a:spcAft>
              <a:buFontTx/>
              <a:buChar char="-"/>
            </a:pPr>
            <a:r>
              <a:rPr lang="en-US" dirty="0" smtClean="0"/>
              <a:t>ESB forms the backbone of SOA architecture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07" y="1371600"/>
            <a:ext cx="3933040" cy="3140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21" y="4339087"/>
            <a:ext cx="2758366" cy="22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455491"/>
            <a:ext cx="10956382" cy="476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How data is transmitted through a SOA environment</a:t>
            </a:r>
            <a:endParaRPr lang="en-US" b="1" dirty="0"/>
          </a:p>
          <a:p>
            <a:pPr lvl="1"/>
            <a:r>
              <a:rPr lang="en-US" dirty="0" smtClean="0"/>
              <a:t>Servic</a:t>
            </a:r>
            <a:r>
              <a:rPr lang="en-US" dirty="0" smtClean="0"/>
              <a:t>e-oriented architecture can be implemented with web services</a:t>
            </a:r>
          </a:p>
          <a:p>
            <a:pPr lvl="2"/>
            <a:r>
              <a:rPr lang="en-US" dirty="0" smtClean="0"/>
              <a:t>Data is transferred through</a:t>
            </a:r>
          </a:p>
          <a:p>
            <a:pPr lvl="3">
              <a:buAutoNum type="arabicParenR"/>
            </a:pPr>
            <a:r>
              <a:rPr lang="en-US" dirty="0" smtClean="0"/>
              <a:t>SOAP</a:t>
            </a:r>
          </a:p>
          <a:p>
            <a:pPr lvl="3">
              <a:buAutoNum type="arabicParenR"/>
            </a:pPr>
            <a:r>
              <a:rPr lang="en-US" dirty="0" smtClean="0"/>
              <a:t>REST </a:t>
            </a:r>
          </a:p>
          <a:p>
            <a:pPr lvl="1"/>
            <a:r>
              <a:rPr lang="en-US" dirty="0" smtClean="0"/>
              <a:t>Data can be sent through HTTP, FTP, &amp; SMTP protocols</a:t>
            </a:r>
          </a:p>
          <a:p>
            <a:pPr lvl="1"/>
            <a:r>
              <a:rPr lang="en-US" dirty="0" smtClean="0"/>
              <a:t>Since a service remains independent of software, the language is platform agnostic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spcAft>
                <a:spcPts val="20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53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The advantages of a SOA </a:t>
            </a:r>
            <a:r>
              <a:rPr lang="en-US" b="1" dirty="0" smtClean="0"/>
              <a:t>architecture</a:t>
            </a:r>
          </a:p>
          <a:p>
            <a:pPr fontAlgn="base">
              <a:buFontTx/>
              <a:buChar char="-"/>
            </a:pPr>
            <a:r>
              <a:rPr lang="en-US" dirty="0" smtClean="0"/>
              <a:t>Services are reusable</a:t>
            </a:r>
          </a:p>
          <a:p>
            <a:pPr fontAlgn="base">
              <a:buFontTx/>
              <a:buChar char="-"/>
            </a:pPr>
            <a:r>
              <a:rPr lang="en-US" dirty="0"/>
              <a:t>Maintenance is easy</a:t>
            </a:r>
          </a:p>
          <a:p>
            <a:pPr fontAlgn="base">
              <a:buFontTx/>
              <a:buChar char="-"/>
            </a:pPr>
            <a:r>
              <a:rPr lang="en-US" dirty="0" smtClean="0"/>
              <a:t>Reliable</a:t>
            </a:r>
          </a:p>
          <a:p>
            <a:pPr fontAlgn="base">
              <a:buFontTx/>
              <a:buChar char="-"/>
            </a:pPr>
            <a:r>
              <a:rPr lang="en-US" dirty="0" smtClean="0"/>
              <a:t>Scalable</a:t>
            </a:r>
          </a:p>
          <a:p>
            <a:pPr fontAlgn="base">
              <a:buFontTx/>
              <a:buChar char="-"/>
            </a:pPr>
            <a:r>
              <a:rPr lang="en-US" dirty="0" smtClean="0"/>
              <a:t>Platform independent</a:t>
            </a:r>
          </a:p>
          <a:p>
            <a:pPr fontAlgn="base">
              <a:buFontTx/>
              <a:buChar char="-"/>
            </a:pPr>
            <a:r>
              <a:rPr lang="en-US" dirty="0" smtClean="0"/>
              <a:t>Add increased productivity</a:t>
            </a:r>
          </a:p>
          <a:p>
            <a:pPr fontAlgn="base">
              <a:buFontTx/>
              <a:buChar char="-"/>
            </a:pPr>
            <a:r>
              <a:rPr lang="en-US" dirty="0"/>
              <a:t>Same directory </a:t>
            </a:r>
            <a:r>
              <a:rPr lang="en-US" dirty="0" smtClean="0"/>
              <a:t>structure</a:t>
            </a:r>
            <a:endParaRPr lang="en-US" dirty="0"/>
          </a:p>
          <a:p>
            <a:pPr fontAlgn="base">
              <a:buFontTx/>
              <a:buChar char="-"/>
            </a:pPr>
            <a:r>
              <a:rPr lang="en-US" dirty="0"/>
              <a:t>Prevent reinventing the </a:t>
            </a:r>
            <a:r>
              <a:rPr lang="en-US" dirty="0" smtClean="0"/>
              <a:t>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 smtClean="0"/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694009" y="1607891"/>
            <a:ext cx="9374748" cy="46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The disadvantages of a SOA </a:t>
            </a:r>
            <a:r>
              <a:rPr lang="en-US" b="1" dirty="0" smtClean="0"/>
              <a:t>architecture</a:t>
            </a:r>
          </a:p>
          <a:p>
            <a:pPr fontAlgn="base">
              <a:buFontTx/>
              <a:buChar char="-"/>
            </a:pPr>
            <a:r>
              <a:rPr lang="en-US" dirty="0" smtClean="0"/>
              <a:t>Extra overload – all inputs are validated before it is sent to the service</a:t>
            </a:r>
          </a:p>
          <a:p>
            <a:pPr fontAlgn="base">
              <a:buFontTx/>
              <a:buChar char="-"/>
            </a:pPr>
            <a:r>
              <a:rPr lang="en-US" dirty="0" smtClean="0"/>
              <a:t>High cost – in terms of human resource, development, and tech</a:t>
            </a:r>
          </a:p>
          <a:p>
            <a:pPr fontAlgn="base">
              <a:buFontTx/>
              <a:buChar char="-"/>
            </a:pPr>
            <a:r>
              <a:rPr lang="en-US" dirty="0" smtClean="0"/>
              <a:t>High bandwidth usage</a:t>
            </a:r>
          </a:p>
          <a:p>
            <a:pPr fontAlgn="base">
              <a:buFontTx/>
              <a:buChar char="-"/>
            </a:pPr>
            <a:r>
              <a:rPr lang="en-US" dirty="0" smtClean="0"/>
              <a:t>Complex service management – need to ensure that messages have been delivered in a timely manner</a:t>
            </a:r>
          </a:p>
          <a:p>
            <a:pPr fontAlgn="base">
              <a:buFontTx/>
              <a:buChar char="-"/>
            </a:pPr>
            <a:r>
              <a:rPr lang="en-US" dirty="0" smtClean="0"/>
              <a:t>High investment cost – requires large up front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8" y="1404730"/>
            <a:ext cx="11121147" cy="534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How software in a SOA architecture is deployed and managed in a production </a:t>
            </a:r>
            <a:r>
              <a:rPr lang="en-US" b="1" dirty="0" smtClean="0"/>
              <a:t>environment</a:t>
            </a:r>
          </a:p>
          <a:p>
            <a:pPr lvl="1" fontAlgn="base">
              <a:buFontTx/>
              <a:buChar char="-"/>
            </a:pPr>
            <a:r>
              <a:rPr lang="en-US" dirty="0"/>
              <a:t>Services are deployed</a:t>
            </a:r>
            <a:endParaRPr lang="en-US" dirty="0" smtClean="0"/>
          </a:p>
          <a:p>
            <a:pPr lvl="1" fontAlgn="base">
              <a:buFontTx/>
              <a:buChar char="-"/>
            </a:pPr>
            <a:r>
              <a:rPr lang="en-US" dirty="0" smtClean="0"/>
              <a:t>Each software is separately deployed and maintained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The technologies installed facilitate components communications and cooperation over a network</a:t>
            </a:r>
          </a:p>
          <a:p>
            <a:pPr lvl="1" fontAlgn="base">
              <a:buFontTx/>
              <a:buChar char="-"/>
            </a:pPr>
            <a:endParaRPr lang="en-US" dirty="0"/>
          </a:p>
          <a:p>
            <a:pPr lvl="1" fontAlgn="base">
              <a:buFontTx/>
              <a:buChar char="-"/>
            </a:pPr>
            <a:r>
              <a:rPr lang="en-US" b="1" dirty="0" smtClean="0"/>
              <a:t>To manage SOA, you should regularly:</a:t>
            </a:r>
          </a:p>
          <a:p>
            <a:pPr lvl="2" fontAlgn="base">
              <a:buFontTx/>
              <a:buChar char="-"/>
            </a:pPr>
            <a:r>
              <a:rPr lang="en-US" dirty="0" smtClean="0"/>
              <a:t>Test products by using test scripts for verifying the quality of services</a:t>
            </a:r>
          </a:p>
          <a:p>
            <a:pPr lvl="2" fontAlgn="base">
              <a:buFontTx/>
              <a:buChar char="-"/>
            </a:pPr>
            <a:r>
              <a:rPr lang="en-US" dirty="0" smtClean="0"/>
              <a:t>Use management tools to monitor service performance and availability</a:t>
            </a:r>
          </a:p>
          <a:p>
            <a:pPr lvl="2" fontAlgn="base">
              <a:buFontTx/>
              <a:buChar char="-"/>
            </a:pPr>
            <a:r>
              <a:rPr lang="en-US" dirty="0" smtClean="0"/>
              <a:t>Use XML appliances to offload SML processing, validation, and </a:t>
            </a:r>
            <a:r>
              <a:rPr lang="en-US" dirty="0" err="1" smtClean="0"/>
              <a:t>tranformation</a:t>
            </a:r>
            <a:endParaRPr lang="en-US" dirty="0" smtClean="0"/>
          </a:p>
          <a:p>
            <a:pPr lvl="1" fontAlgn="base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Hypermedia Design Cont’d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6" y="1375977"/>
            <a:ext cx="11047941" cy="5183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r>
              <a:rPr lang="en-US" b="1" dirty="0"/>
              <a:t>How to scale a SOA </a:t>
            </a:r>
            <a:r>
              <a:rPr lang="en-US" b="1" dirty="0" smtClean="0"/>
              <a:t>environment</a:t>
            </a:r>
          </a:p>
          <a:p>
            <a:pPr fontAlgn="base">
              <a:buFontTx/>
              <a:buChar char="-"/>
            </a:pPr>
            <a:r>
              <a:rPr lang="en-US" dirty="0" smtClean="0"/>
              <a:t>As the architecture grows, the need of human resource will as well</a:t>
            </a:r>
          </a:p>
          <a:p>
            <a:pPr fontAlgn="base">
              <a:buFontTx/>
              <a:buChar char="-"/>
            </a:pPr>
            <a:r>
              <a:rPr lang="en-US" dirty="0" smtClean="0"/>
              <a:t>Additionally the bandwidth needed on the servers will grow also</a:t>
            </a:r>
          </a:p>
          <a:p>
            <a:pPr fontAlgn="base">
              <a:buFontTx/>
              <a:buChar char="-"/>
            </a:pPr>
            <a:r>
              <a:rPr lang="en-US" dirty="0" smtClean="0"/>
              <a:t>If not scaled properly a bottleneck in traffic can happen causing memory to run out or network slow downs</a:t>
            </a:r>
          </a:p>
          <a:p>
            <a:pPr fontAlgn="base">
              <a:buFontTx/>
              <a:buChar char="-"/>
            </a:pPr>
            <a:r>
              <a:rPr lang="en-US" dirty="0" smtClean="0"/>
              <a:t>Consider deploying dedicated appliances that take over chores like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XML transformation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Routing</a:t>
            </a:r>
          </a:p>
          <a:p>
            <a:pPr lvl="1" fontAlgn="base">
              <a:buFontTx/>
              <a:buChar char="-"/>
            </a:pPr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1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Service Oriented Architecture &amp; Enterprise Service Bus</vt:lpstr>
      <vt:lpstr>What is Hypermedia Design?</vt:lpstr>
      <vt:lpstr>Hypermedia Design Cont’d</vt:lpstr>
      <vt:lpstr>Hypermedia Design Cont’d</vt:lpstr>
      <vt:lpstr>Hypermedia Design Cont’d</vt:lpstr>
      <vt:lpstr>Hypermedia Design Cont’d</vt:lpstr>
      <vt:lpstr>Hypermedia Design Cont’d</vt:lpstr>
      <vt:lpstr>Hypermedia Design Cont’d</vt:lpstr>
      <vt:lpstr>Hypermedia Design Cont’d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2019-10-15T20:25:54Z</dcterms:created>
  <dcterms:modified xsi:type="dcterms:W3CDTF">2019-11-26T12:39:20Z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