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6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6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3" d="100"/>
          <a:sy n="113" d="100"/>
        </p:scale>
        <p:origin x="51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Hypermedia Design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Intro to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Hypermedia Design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Ruby, S., Amundsen, M., &amp; Richardson, L. (2013). RESTful Web APIs [PDF]. </a:t>
            </a:r>
            <a:r>
              <a:rPr lang="en-US" dirty="0"/>
              <a:t>Retrieved </a:t>
            </a:r>
            <a:r>
              <a:rPr lang="en-US" dirty="0" smtClean="0"/>
              <a:t>from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     https://learning.oreilly.com/library/view/restful-web-apis/9781449359713/ch08.html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Hypermedia Design?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Meeting your business requirements inevitably requires that you extend an existing standard, or design something completely new. </a:t>
            </a:r>
            <a:r>
              <a:rPr lang="en-US" dirty="0" smtClean="0"/>
              <a:t> 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It is best to follow some sort of design pattern to create a sustainable, easy to update, easy to use API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Giving an API the ability to be flexible and easy to use will add to ROI (Return on </a:t>
            </a:r>
            <a:br>
              <a:rPr lang="en-US" dirty="0" smtClean="0"/>
            </a:br>
            <a:r>
              <a:rPr lang="en-US" dirty="0" smtClean="0"/>
              <a:t>Investment)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Adding these types of features, will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cut down on development </a:t>
            </a:r>
            <a:r>
              <a:rPr lang="en-US" dirty="0" smtClean="0"/>
              <a:t>costs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Maintainability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If it is well documented, customer support</a:t>
            </a:r>
          </a:p>
          <a:p>
            <a:pPr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To achieve this, a strict step process guideline should be followed and this is where the </a:t>
            </a:r>
            <a:r>
              <a:rPr lang="en-US" b="1" dirty="0" smtClean="0"/>
              <a:t>Seven-Step Design Procedure</a:t>
            </a:r>
            <a:r>
              <a:rPr lang="en-US" dirty="0" smtClean="0"/>
              <a:t> comes in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71" y="1639147"/>
            <a:ext cx="5191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Design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1051677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1: LIST THE SEMANTIC </a:t>
            </a:r>
            <a:r>
              <a:rPr lang="en-US" b="1" cap="all" dirty="0" smtClean="0"/>
              <a:t>DESCRIPTORS</a:t>
            </a:r>
          </a:p>
          <a:p>
            <a:pPr fontAlgn="base">
              <a:buFontTx/>
              <a:buChar char="-"/>
            </a:pPr>
            <a:r>
              <a:rPr lang="en-US" dirty="0" smtClean="0"/>
              <a:t>List </a:t>
            </a:r>
            <a:r>
              <a:rPr lang="en-US" dirty="0"/>
              <a:t>all the pieces of information a client might want to get out of an </a:t>
            </a:r>
            <a:r>
              <a:rPr lang="en-US" dirty="0" smtClean="0"/>
              <a:t>API</a:t>
            </a:r>
          </a:p>
          <a:p>
            <a:pPr fontAlgn="base">
              <a:buFontTx/>
              <a:buChar char="-"/>
            </a:pPr>
            <a:r>
              <a:rPr lang="en-US" dirty="0" smtClean="0"/>
              <a:t>This </a:t>
            </a:r>
            <a:r>
              <a:rPr lang="en-US" dirty="0"/>
              <a:t>is comprised of a list of all semantic descriptors or possible requests the client might need to </a:t>
            </a:r>
            <a:r>
              <a:rPr lang="en-US" dirty="0" smtClean="0"/>
              <a:t>make</a:t>
            </a:r>
          </a:p>
          <a:p>
            <a:pPr fontAlgn="base">
              <a:buFontTx/>
              <a:buChar char="-"/>
            </a:pPr>
            <a:r>
              <a:rPr lang="en-US" dirty="0"/>
              <a:t>Organize into a hierarchal view where </a:t>
            </a:r>
            <a:r>
              <a:rPr lang="en-US" dirty="0" smtClean="0"/>
              <a:t>applicable</a:t>
            </a:r>
          </a:p>
          <a:p>
            <a:pPr fontAlgn="base">
              <a:buFontTx/>
              <a:buChar char="-"/>
            </a:pPr>
            <a:r>
              <a:rPr lang="en-US" dirty="0" smtClean="0"/>
              <a:t>Examples for a game where a penguin can move ice blocks might be: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A container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Left move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Right move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Push block</a:t>
            </a:r>
          </a:p>
          <a:p>
            <a:pPr fontAlgn="base">
              <a:buFontTx/>
              <a:buChar char="-"/>
            </a:pP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Design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54338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2: DRAW A STATE </a:t>
            </a:r>
            <a:r>
              <a:rPr lang="en-US" b="1" cap="all" dirty="0" smtClean="0"/>
              <a:t>DIAGRAM</a:t>
            </a:r>
          </a:p>
          <a:p>
            <a:pPr fontAlgn="base">
              <a:buFontTx/>
              <a:buChar char="-"/>
            </a:pPr>
            <a:r>
              <a:rPr lang="en-US" dirty="0" smtClean="0"/>
              <a:t>Draw </a:t>
            </a:r>
            <a:r>
              <a:rPr lang="en-US" dirty="0"/>
              <a:t>a state diagram for the </a:t>
            </a:r>
            <a:r>
              <a:rPr lang="en-US" dirty="0" smtClean="0"/>
              <a:t>API</a:t>
            </a:r>
          </a:p>
          <a:p>
            <a:pPr fontAlgn="base">
              <a:buFontTx/>
              <a:buChar char="-"/>
            </a:pPr>
            <a:r>
              <a:rPr lang="en-US" dirty="0"/>
              <a:t>This diagram will show how the semantics are </a:t>
            </a:r>
            <a:r>
              <a:rPr lang="en-US" dirty="0" smtClean="0"/>
              <a:t>related</a:t>
            </a:r>
          </a:p>
          <a:p>
            <a:pPr fontAlgn="base">
              <a:buFontTx/>
              <a:buChar char="-"/>
            </a:pPr>
            <a:r>
              <a:rPr lang="en-US" dirty="0"/>
              <a:t>Anything important enough to be the topic of a client-server conversation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should </a:t>
            </a:r>
            <a:r>
              <a:rPr lang="en-US" dirty="0"/>
              <a:t>be a resource with its own </a:t>
            </a:r>
            <a:r>
              <a:rPr lang="en-US" dirty="0" smtClean="0"/>
              <a:t>URL</a:t>
            </a:r>
          </a:p>
          <a:p>
            <a:pPr fontAlgn="base">
              <a:buFontTx/>
              <a:buChar char="-"/>
            </a:pPr>
            <a:r>
              <a:rPr lang="en-US" dirty="0"/>
              <a:t> Steps one and two sets the way for protocol semantics or which requests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client will be making to send bits of data back and forth</a:t>
            </a:r>
            <a:endParaRPr lang="en-US" b="1" cap="all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b="1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172" y="1455491"/>
            <a:ext cx="5057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3: RECONCILE </a:t>
            </a:r>
            <a:r>
              <a:rPr lang="en-US" b="1" cap="all" dirty="0" smtClean="0"/>
              <a:t>NAMES</a:t>
            </a:r>
          </a:p>
          <a:p>
            <a:pPr fontAlgn="base">
              <a:buFontTx/>
              <a:buChar char="-"/>
            </a:pPr>
            <a:r>
              <a:rPr lang="en-US" dirty="0"/>
              <a:t>Reuse existing semantics in API whenever possible, in other words, use useful predefined names where </a:t>
            </a:r>
            <a:r>
              <a:rPr lang="en-US" dirty="0" smtClean="0"/>
              <a:t>possible</a:t>
            </a:r>
          </a:p>
          <a:p>
            <a:pPr fontAlgn="base">
              <a:buFontTx/>
              <a:buChar char="-"/>
            </a:pPr>
            <a:r>
              <a:rPr lang="en-US" dirty="0"/>
              <a:t>There is a list of registered link relations on the IANA site consisting of simple easy to understand names thought of by many people before for </a:t>
            </a:r>
            <a:r>
              <a:rPr lang="en-US" dirty="0" smtClean="0"/>
              <a:t>simplicity</a:t>
            </a:r>
          </a:p>
          <a:p>
            <a:pPr fontAlgn="base">
              <a:buFontTx/>
              <a:buChar char="-"/>
            </a:pPr>
            <a:r>
              <a:rPr lang="en-US" dirty="0"/>
              <a:t>The API should use existing features of the HTTP protocol to improve the semantics of input and output such as HTTP Verbs, HTTP Status Codes, and HTTP </a:t>
            </a:r>
            <a:r>
              <a:rPr lang="en-US" dirty="0" smtClean="0"/>
              <a:t>Authentication</a:t>
            </a:r>
          </a:p>
          <a:p>
            <a:pPr fontAlgn="base">
              <a:buFontTx/>
              <a:buChar char="-"/>
            </a:pPr>
            <a:r>
              <a:rPr lang="en-US" dirty="0" smtClean="0"/>
              <a:t>Using name that have already been registered adds ease of use to consumers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There is less of a chance for a misunderstanding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Not to mention, several people have already been through your scenario and came together to decide what the best standards would be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It is highly unlikely that your problem is that unique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4: CHOOSE A MEDIA </a:t>
            </a:r>
            <a:r>
              <a:rPr lang="en-US" b="1" cap="all" dirty="0" smtClean="0"/>
              <a:t>TYPE</a:t>
            </a:r>
          </a:p>
          <a:p>
            <a:pPr fontAlgn="base">
              <a:buFontTx/>
              <a:buChar char="-"/>
            </a:pPr>
            <a:r>
              <a:rPr lang="en-US" dirty="0" smtClean="0"/>
              <a:t>Choose </a:t>
            </a:r>
            <a:r>
              <a:rPr lang="en-US" dirty="0"/>
              <a:t>a compatible media type that plays well with both application &amp; protocol </a:t>
            </a:r>
            <a:r>
              <a:rPr lang="en-US" dirty="0" smtClean="0"/>
              <a:t>semantics</a:t>
            </a:r>
          </a:p>
          <a:p>
            <a:pPr lvl="1" fontAlgn="base">
              <a:buFontTx/>
              <a:buChar char="-"/>
            </a:pPr>
            <a:r>
              <a:rPr lang="en-US" dirty="0"/>
              <a:t> If none do, create a new </a:t>
            </a:r>
            <a:r>
              <a:rPr lang="en-US" dirty="0" smtClean="0"/>
              <a:t>one</a:t>
            </a:r>
          </a:p>
          <a:p>
            <a:pPr lvl="1" fontAlgn="base">
              <a:buFontTx/>
              <a:buChar char="-"/>
            </a:pPr>
            <a:r>
              <a:rPr lang="en-US" dirty="0"/>
              <a:t> (JSON does not contain hypermedia capabilities</a:t>
            </a:r>
            <a:r>
              <a:rPr lang="en-US" dirty="0" smtClean="0"/>
              <a:t>)</a:t>
            </a:r>
          </a:p>
          <a:p>
            <a:pPr fontAlgn="base">
              <a:buFontTx/>
              <a:buChar char="-"/>
            </a:pPr>
            <a:r>
              <a:rPr lang="en-US" dirty="0"/>
              <a:t> Use a hypermedia that supports transitions such as adding, editing, deleting items in a </a:t>
            </a:r>
            <a:r>
              <a:rPr lang="en-US" dirty="0" smtClean="0"/>
              <a:t>collection</a:t>
            </a:r>
          </a:p>
          <a:p>
            <a:pPr fontAlgn="base">
              <a:buFontTx/>
              <a:buChar char="-"/>
            </a:pPr>
            <a:r>
              <a:rPr lang="en-US" dirty="0"/>
              <a:t>In </a:t>
            </a:r>
            <a:r>
              <a:rPr lang="en-US" dirty="0" smtClean="0"/>
              <a:t>many cases, </a:t>
            </a:r>
            <a:r>
              <a:rPr lang="en-US" dirty="0" err="1" smtClean="0"/>
              <a:t>Collection+JSON</a:t>
            </a:r>
            <a:r>
              <a:rPr lang="en-US" dirty="0" smtClean="0"/>
              <a:t>, </a:t>
            </a:r>
            <a:r>
              <a:rPr lang="en-US" dirty="0" err="1" smtClean="0"/>
              <a:t>AtomPub</a:t>
            </a:r>
            <a:r>
              <a:rPr lang="en-US" dirty="0" smtClean="0"/>
              <a:t>, or OData suffices</a:t>
            </a:r>
          </a:p>
          <a:p>
            <a:pPr fontAlgn="base">
              <a:buFontTx/>
              <a:buChar char="-"/>
            </a:pPr>
            <a:r>
              <a:rPr lang="en-US" dirty="0" smtClean="0"/>
              <a:t>Using a media type will help to ensure data structures are in correct format</a:t>
            </a:r>
          </a:p>
          <a:p>
            <a:pPr fontAlgn="base">
              <a:buFontTx/>
              <a:buChar char="-"/>
            </a:pP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6078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</a:t>
            </a:r>
            <a:r>
              <a:rPr lang="en-US" b="1" cap="all" dirty="0"/>
              <a:t> 5: WRITE A </a:t>
            </a:r>
            <a:r>
              <a:rPr lang="en-US" b="1" cap="all" dirty="0" smtClean="0"/>
              <a:t>PROFILE</a:t>
            </a:r>
          </a:p>
          <a:p>
            <a:pPr fontAlgn="base">
              <a:buFontTx/>
              <a:buChar char="-"/>
            </a:pPr>
            <a:r>
              <a:rPr lang="en-US" dirty="0"/>
              <a:t>Write a profile that documents your application </a:t>
            </a:r>
            <a:r>
              <a:rPr lang="en-US" dirty="0" smtClean="0"/>
              <a:t>semantics</a:t>
            </a:r>
          </a:p>
          <a:p>
            <a:pPr fontAlgn="base">
              <a:buFontTx/>
              <a:buChar char="-"/>
            </a:pPr>
            <a:r>
              <a:rPr lang="en-US" dirty="0"/>
              <a:t> The document should explain all strings, registered link relations, and strings explained by the media </a:t>
            </a:r>
            <a:r>
              <a:rPr lang="en-US" dirty="0" smtClean="0"/>
              <a:t>type</a:t>
            </a:r>
          </a:p>
          <a:p>
            <a:pPr fontAlgn="base">
              <a:buFontTx/>
              <a:buChar char="-"/>
            </a:pPr>
            <a:r>
              <a:rPr lang="en-US" dirty="0"/>
              <a:t>Add a link to that profile in the HTML portion of your page with </a:t>
            </a:r>
            <a:r>
              <a:rPr lang="en-US" dirty="0" err="1"/>
              <a:t>rel</a:t>
            </a:r>
            <a:r>
              <a:rPr lang="en-US" dirty="0"/>
              <a:t> set to profile so the user knows it is a </a:t>
            </a:r>
            <a:r>
              <a:rPr lang="en-US" dirty="0" smtClean="0"/>
              <a:t>profile</a:t>
            </a:r>
          </a:p>
          <a:p>
            <a:pPr fontAlgn="base">
              <a:buFontTx/>
              <a:buChar char="-"/>
            </a:pPr>
            <a:r>
              <a:rPr lang="en-US" dirty="0"/>
              <a:t>Add </a:t>
            </a:r>
            <a:r>
              <a:rPr lang="en-US" dirty="0" smtClean="0"/>
              <a:t>additional links to more profiles to explain the representation’s application semantics</a:t>
            </a:r>
          </a:p>
          <a:p>
            <a:pPr fontAlgn="base">
              <a:buFontTx/>
              <a:buChar char="-"/>
            </a:pPr>
            <a:r>
              <a:rPr lang="en-US" dirty="0" smtClean="0"/>
              <a:t>For my penguin block game, I might have links like so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0400" y="4792395"/>
            <a:ext cx="8209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="profile" </a:t>
            </a:r>
            <a:r>
              <a:rPr lang="en-US" dirty="0" err="1"/>
              <a:t>href</a:t>
            </a:r>
            <a:r>
              <a:rPr lang="en-US" dirty="0"/>
              <a:t>="http</a:t>
            </a:r>
            <a:r>
              <a:rPr lang="en-US" dirty="0" smtClean="0"/>
              <a:t>://erniephillips/penguingame"/&gt;</a:t>
            </a:r>
            <a:endParaRPr lang="en-US" dirty="0"/>
          </a:p>
          <a:p>
            <a:r>
              <a:rPr lang="en-US" dirty="0"/>
              <a:t> &lt;link </a:t>
            </a:r>
            <a:r>
              <a:rPr lang="en-US" dirty="0" err="1"/>
              <a:t>rel</a:t>
            </a:r>
            <a:r>
              <a:rPr lang="en-US" dirty="0"/>
              <a:t>="profile" </a:t>
            </a:r>
            <a:r>
              <a:rPr lang="en-US" dirty="0" err="1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penguingame.json</a:t>
            </a:r>
            <a:r>
              <a:rPr lang="en-US" dirty="0" smtClean="0"/>
              <a:t>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6: </a:t>
            </a:r>
            <a:r>
              <a:rPr lang="en-US" b="1" cap="all" dirty="0" smtClean="0"/>
              <a:t>IMPLEMENTATION</a:t>
            </a:r>
          </a:p>
          <a:p>
            <a:pPr fontAlgn="base">
              <a:buFontTx/>
              <a:buChar char="-"/>
            </a:pPr>
            <a:r>
              <a:rPr lang="en-US" dirty="0"/>
              <a:t>Follow closely the diagram from step 3 and write out the code to handle request and appropriate </a:t>
            </a:r>
            <a:r>
              <a:rPr lang="en-US" dirty="0" smtClean="0"/>
              <a:t>responses</a:t>
            </a:r>
          </a:p>
          <a:p>
            <a:pPr fontAlgn="base">
              <a:buFontTx/>
              <a:buChar char="-"/>
            </a:pPr>
            <a:r>
              <a:rPr lang="en-US" dirty="0"/>
              <a:t>The responses will consist of the formatting specified in step </a:t>
            </a:r>
            <a:r>
              <a:rPr lang="en-US" dirty="0" smtClean="0"/>
              <a:t>4</a:t>
            </a:r>
          </a:p>
          <a:p>
            <a:pPr fontAlgn="base">
              <a:buFontTx/>
              <a:buChar char="-"/>
            </a:pPr>
            <a:r>
              <a:rPr lang="en-US" dirty="0" smtClean="0"/>
              <a:t>This is where the other steps really start to show</a:t>
            </a:r>
          </a:p>
          <a:p>
            <a:pPr fontAlgn="base">
              <a:buFontTx/>
              <a:buChar char="-"/>
            </a:pPr>
            <a:r>
              <a:rPr lang="en-US" dirty="0"/>
              <a:t>Program your API in what ever language </a:t>
            </a:r>
            <a:r>
              <a:rPr lang="en-US" dirty="0" smtClean="0"/>
              <a:t>you have chosen</a:t>
            </a:r>
          </a:p>
          <a:p>
            <a:pPr fontAlgn="base">
              <a:buFontTx/>
              <a:buChar char="-"/>
            </a:pPr>
            <a:r>
              <a:rPr lang="en-US" dirty="0" smtClean="0"/>
              <a:t>Spot check and unit test API frequently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cap="all" dirty="0" smtClean="0"/>
              <a:t>STEP </a:t>
            </a:r>
            <a:r>
              <a:rPr lang="en-US" b="1" cap="all" dirty="0"/>
              <a:t>7: </a:t>
            </a:r>
            <a:r>
              <a:rPr lang="en-US" b="1" cap="all" dirty="0" smtClean="0"/>
              <a:t>PUBLICATION</a:t>
            </a:r>
          </a:p>
          <a:p>
            <a:pPr fontAlgn="base">
              <a:buFontTx/>
              <a:buChar char="-"/>
            </a:pPr>
            <a:r>
              <a:rPr lang="en-US" dirty="0"/>
              <a:t>The API needs to be published and have a URL to reference </a:t>
            </a:r>
            <a:r>
              <a:rPr lang="en-US" dirty="0" smtClean="0"/>
              <a:t>it</a:t>
            </a:r>
          </a:p>
          <a:p>
            <a:pPr fontAlgn="base">
              <a:buFontTx/>
              <a:buChar char="-"/>
            </a:pPr>
            <a:r>
              <a:rPr lang="en-US" dirty="0"/>
              <a:t>The URL is arguably the most important, because it is the gateway to the </a:t>
            </a:r>
            <a:r>
              <a:rPr lang="en-US" dirty="0" smtClean="0"/>
              <a:t>API</a:t>
            </a:r>
          </a:p>
          <a:p>
            <a:pPr fontAlgn="base">
              <a:buFontTx/>
              <a:buChar char="-"/>
            </a:pPr>
            <a:r>
              <a:rPr lang="en-US" dirty="0" smtClean="0"/>
              <a:t>Once published, this is the URL you will send to clientele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 clientele will then be able to consume your API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They most likely will use them in their own custom applications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But may also use your API for </a:t>
            </a:r>
            <a:r>
              <a:rPr lang="en-US" dirty="0" err="1" smtClean="0"/>
              <a:t>misc</a:t>
            </a:r>
            <a:r>
              <a:rPr lang="en-US" dirty="0" smtClean="0"/>
              <a:t> other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Hypermedia Design</vt:lpstr>
      <vt:lpstr>What is Hypermedia Design?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2019-11-19T13:14:32Z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