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88" r:id="rId8"/>
    <p:sldId id="279" r:id="rId9"/>
    <p:sldId id="284" r:id="rId10"/>
    <p:sldId id="285" r:id="rId11"/>
    <p:sldId id="283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88"/>
            <p14:sldId id="279"/>
            <p14:sldId id="284"/>
            <p14:sldId id="285"/>
            <p14:sldId id="283"/>
            <p14:sldId id="28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windevelopment.techtarget.com/definition/HT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s.uci.edu/~fielding/pubs/dissertation/top.htm" TargetMode="External"/><Relationship Id="rId4" Type="http://schemas.openxmlformats.org/officeDocument/2006/relationships/hyperlink" Target="http://roy.gbiv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Representational State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Intro to REST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Rouse, M. (2019, July). REST (</a:t>
            </a:r>
            <a:r>
              <a:rPr lang="en-US" sz="1050" dirty="0" err="1" smtClean="0"/>
              <a:t>REpresentational</a:t>
            </a:r>
            <a:r>
              <a:rPr lang="en-US" sz="1050" dirty="0" smtClean="0"/>
              <a:t> State Transfer).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     </a:t>
            </a:r>
            <a:r>
              <a:rPr lang="en-US" sz="1050" dirty="0" err="1" smtClean="0"/>
              <a:t>SearchApp</a:t>
            </a:r>
            <a:r>
              <a:rPr lang="en-US" sz="1050" dirty="0" smtClean="0"/>
              <a:t> Architecture website: https://searchapparchitecture.techtarget.com/definition/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     REST-</a:t>
            </a:r>
            <a:r>
              <a:rPr lang="en-US" sz="1050" dirty="0" err="1" smtClean="0"/>
              <a:t>REpresentational</a:t>
            </a:r>
            <a:r>
              <a:rPr lang="en-US" sz="1050" dirty="0" smtClean="0"/>
              <a:t>-State-Transfer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Luecke</a:t>
            </a:r>
            <a:r>
              <a:rPr lang="en-US" sz="1050" dirty="0"/>
              <a:t>, D. (2018, November 18). Design patterns for modern web APIs. Retrieved October 16,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from Feathers website: https://blog.feathersjs.com/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design-patterns-for-modern-web-apis-1f046635215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studytonight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Understanding HTTP: The Backbone of REST.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</a:t>
            </a:r>
            <a:r>
              <a:rPr lang="en-US" sz="1050" dirty="0" err="1"/>
              <a:t>studytonight</a:t>
            </a:r>
            <a:r>
              <a:rPr lang="en-US" sz="1050" dirty="0"/>
              <a:t> website: https://www.studytonight.com/rest-web-service/understanding-http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RestApiTutorial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Using HTTP Methods for RESTful Services.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</a:t>
            </a:r>
            <a:r>
              <a:rPr lang="en-US" sz="1050" dirty="0" err="1"/>
              <a:t>RestApiTutorial</a:t>
            </a:r>
            <a:r>
              <a:rPr lang="en-US" sz="1050" dirty="0"/>
              <a:t> website: https://www.restapitutorial.com/lessons/httpmethods.html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tutorialspoint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RESTful Web Services - Statelessness.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tutorialspoint</a:t>
            </a:r>
            <a:r>
              <a:rPr lang="en-US" sz="1100" dirty="0"/>
              <a:t> website: https://www.tutorialspoint.com/restful/restful_statelessness.htm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Richardson, L., &amp; Amundsen, M. (2013). RESTful Web APIs. Sebastopol, CA: O'REILLY.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Representational State Transfer?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23232" y="1524708"/>
            <a:ext cx="4915268" cy="2986907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9051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(Representational State Transfer) is an architectural style for developing web services.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is popular due to its simplicity and the fact that it builds upon existing systems and features of the internet's Hypertext Transfer Protocol (</a:t>
            </a:r>
            <a:r>
              <a:rPr lang="en-US" u="sng" dirty="0">
                <a:hlinkClick r:id="rId3"/>
              </a:rPr>
              <a:t>HTTP</a:t>
            </a:r>
            <a:r>
              <a:rPr lang="en-US" dirty="0"/>
              <a:t>) </a:t>
            </a:r>
            <a:endParaRPr lang="en-US" dirty="0" smtClean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smtClean="0"/>
              <a:t>- </a:t>
            </a:r>
            <a:r>
              <a:rPr lang="en-US" dirty="0" smtClean="0"/>
              <a:t>This allows REST to achieve its </a:t>
            </a:r>
            <a:r>
              <a:rPr lang="en-US" dirty="0"/>
              <a:t>objectives, as opposed to creating new standards, frameworks and technologies.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This new approach to developing web projects and services was defined by </a:t>
            </a:r>
            <a:r>
              <a:rPr lang="en-US" dirty="0">
                <a:hlinkClick r:id="rId4"/>
              </a:rPr>
              <a:t>Roy </a:t>
            </a:r>
            <a:r>
              <a:rPr lang="en-US" dirty="0" smtClean="0">
                <a:hlinkClick r:id="rId4"/>
              </a:rPr>
              <a:t>Fielding</a:t>
            </a:r>
            <a:endParaRPr lang="en-US" dirty="0" smtClean="0"/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He is the </a:t>
            </a:r>
            <a:r>
              <a:rPr lang="en-US" dirty="0" smtClean="0"/>
              <a:t>father </a:t>
            </a:r>
            <a:r>
              <a:rPr lang="en-US" dirty="0"/>
              <a:t>of the HTTP specification and one of the leading international authorities on everything to do with Network </a:t>
            </a:r>
            <a:r>
              <a:rPr lang="en-US" dirty="0" smtClean="0"/>
              <a:t>Architecture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Roy has a dissertation </a:t>
            </a:r>
            <a:r>
              <a:rPr lang="en-US" dirty="0"/>
              <a:t>entitled </a:t>
            </a:r>
            <a:r>
              <a:rPr lang="en-US" dirty="0">
                <a:hlinkClick r:id="rId5"/>
              </a:rPr>
              <a:t>"Architectural Styles and the Design of Network-based Software Architectures"</a:t>
            </a:r>
            <a:r>
              <a:rPr lang="en-US" dirty="0"/>
              <a:t>.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must have the </a:t>
            </a:r>
            <a:r>
              <a:rPr lang="en-US" dirty="0"/>
              <a:t>following five constraints must be present for any application to be considered </a:t>
            </a:r>
            <a:r>
              <a:rPr lang="en-US" dirty="0" smtClean="0"/>
              <a:t>RESTful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Client-server - </a:t>
            </a:r>
            <a:r>
              <a:rPr lang="en-US" dirty="0"/>
              <a:t>client-server architecture allows a clear separation of concerns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Statelessness - </a:t>
            </a:r>
            <a:r>
              <a:rPr lang="en-US" dirty="0"/>
              <a:t>Communication between client and server is stateless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Caching - </a:t>
            </a:r>
            <a:r>
              <a:rPr lang="en-US" dirty="0"/>
              <a:t> Stateless client-server communication can increase server load since some information may have to be transferred several times so requests that only retrieve data should be cache-able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/>
              <a:t>Layered </a:t>
            </a:r>
            <a:r>
              <a:rPr lang="en-US" b="1" dirty="0" smtClean="0"/>
              <a:t>system - </a:t>
            </a:r>
            <a:r>
              <a:rPr lang="en-US" dirty="0"/>
              <a:t>a client can not necessarily tell if it is directly communicating with the server or an intermediate (proxy)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/>
              <a:t>Uniform </a:t>
            </a:r>
            <a:r>
              <a:rPr lang="en-US" b="1" dirty="0" smtClean="0"/>
              <a:t>interface - </a:t>
            </a:r>
            <a:r>
              <a:rPr lang="en-US" dirty="0"/>
              <a:t>REST defines a set of well defined operations that can be executed on a resource. These will be discussed below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RESTful Web Service should not keep a client state on the </a:t>
            </a:r>
            <a:r>
              <a:rPr lang="en-US" dirty="0" smtClean="0"/>
              <a:t>server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This restriction is called </a:t>
            </a:r>
            <a:r>
              <a:rPr lang="en-US" dirty="0" smtClean="0"/>
              <a:t>Statelessness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It is the responsibility of the client to pass its context to the server and then the server can store this context to process the client's further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Web services can treat each method request </a:t>
            </a:r>
            <a:r>
              <a:rPr lang="en-US" dirty="0" smtClean="0"/>
              <a:t>independently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Web services need not maintain the client's previous interactions. It simplifies the application </a:t>
            </a:r>
            <a:r>
              <a:rPr lang="en-US" dirty="0" smtClean="0"/>
              <a:t>design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As HTTP is itself a statelessness protocol, RESTful Web Services work seamlessly with the HTTP </a:t>
            </a:r>
            <a:r>
              <a:rPr lang="en-US" dirty="0" smtClean="0"/>
              <a:t>protocols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disadvantage is that </a:t>
            </a:r>
            <a:r>
              <a:rPr lang="en-US" dirty="0" smtClean="0"/>
              <a:t>w</a:t>
            </a:r>
            <a:r>
              <a:rPr lang="en-US" dirty="0" smtClean="0"/>
              <a:t>eb </a:t>
            </a:r>
            <a:r>
              <a:rPr lang="en-US" dirty="0"/>
              <a:t>services need to get extra information in each request and then interpret to get the client's state in case the client interactions are to be taken care of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REST is an architectural design pattern and not a communication protocol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provides Separation of Concerns and Testability, where the</a:t>
            </a:r>
            <a:r>
              <a:rPr lang="en-US" dirty="0" smtClean="0"/>
              <a:t> service layer allows to test the application logic separate from how it is being accessed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HTTP sessions are short so the server doesn’t know anything about a clients application state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Application state is kept on the client, but the server can manipulate it by sending representations that describe the possible state transitions 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Resource state is kept and recorded on the server, the client state does not know about resource state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Resource state is affected when the page state has changed by having data </a:t>
            </a:r>
            <a:r>
              <a:rPr lang="en-US" dirty="0" err="1" smtClean="0"/>
              <a:t>POSTed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 HTTP is a protocol which allows us to send files back and forth on the web, which involves a client and a server. HTTP is text based, which makes it easier to </a:t>
            </a:r>
            <a:r>
              <a:rPr lang="en-US" dirty="0" smtClean="0"/>
              <a:t>monitor</a:t>
            </a:r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</a:t>
            </a:r>
            <a:r>
              <a:rPr lang="en-US" dirty="0" smtClean="0"/>
              <a:t>connectionless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media</a:t>
            </a:r>
            <a:r>
              <a:rPr lang="en-US" b="1" dirty="0"/>
              <a:t> </a:t>
            </a:r>
            <a:r>
              <a:rPr lang="en-US" dirty="0"/>
              <a:t>independent, which means any type of data can be sent through the </a:t>
            </a:r>
            <a:r>
              <a:rPr lang="en-US" dirty="0" smtClean="0"/>
              <a:t>http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stateless, neither the server nor the client keeps a track of the last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HTTP makes use of the </a:t>
            </a:r>
            <a:r>
              <a:rPr lang="en-US" dirty="0" smtClean="0"/>
              <a:t>Uniform Resource Identifier (URI)</a:t>
            </a:r>
            <a:r>
              <a:rPr lang="en-US" dirty="0"/>
              <a:t> to identify any given resource and establish a connection. HTTP request and response, use a generic message format of </a:t>
            </a:r>
            <a:r>
              <a:rPr lang="en-US" dirty="0" smtClean="0"/>
              <a:t>RFC 822</a:t>
            </a:r>
            <a:r>
              <a:rPr lang="en-US" dirty="0"/>
              <a:t> for transferring the </a:t>
            </a:r>
            <a:r>
              <a:rPr lang="en-US" dirty="0" smtClean="0"/>
              <a:t>data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HTTP header holds the metadata and information about the HTTP method, while the body contains the data that we want to send to the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 Whenever we call a REST service, we generally don't mention the </a:t>
            </a:r>
            <a:r>
              <a:rPr lang="en-US" dirty="0" smtClean="0"/>
              <a:t>hostname, </a:t>
            </a:r>
            <a:r>
              <a:rPr lang="en-US" dirty="0"/>
              <a:t>but hostname is very important to make the URL unique all over the web. The header generally has the hostname in </a:t>
            </a:r>
            <a:r>
              <a:rPr lang="en-US" dirty="0" smtClean="0"/>
              <a:t>it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While creating a RESTful architecture, keep in mind that resources are thought to be as </a:t>
            </a:r>
            <a:r>
              <a:rPr lang="en-US" dirty="0" smtClean="0"/>
              <a:t>nouns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most important part of a request is the HTTP Method (verbs</a:t>
            </a:r>
            <a:r>
              <a:rPr lang="en-US" dirty="0" smtClean="0"/>
              <a:t>)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HTTP verbs comprise a major portion of our “uniform interface” constraint and provide us the action counterpart to the noun-based resource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These methods tells the server what to do with the data received in the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primary or most-commonly-used HTTP verbs (or methods, as they are properly called) are POST, GET, PUT, PATCH, and DELETE</a:t>
            </a: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REST lays out a fundamental concept of how HTTP action verbs should be used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GET – Read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POST – Create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PUT – Update/Replace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PATCH – Update/Modify only changed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DELETE – Delete data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A primary benefit of using REST, both from a client and server's perspective, is REST-based interactions happen using constructs that are familiar to anyone who is accustomed to using the internet's </a:t>
            </a:r>
            <a:r>
              <a:rPr lang="en-US" dirty="0" smtClean="0"/>
              <a:t>HTTP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REST-based interactions all communicate their status using standard HTTP status </a:t>
            </a:r>
            <a:r>
              <a:rPr lang="en-US" dirty="0" smtClean="0"/>
              <a:t>codes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404 means a requested resource wasn't </a:t>
            </a:r>
            <a:r>
              <a:rPr lang="en-US" dirty="0" smtClean="0"/>
              <a:t>found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401 code means the request wasn't </a:t>
            </a:r>
            <a:r>
              <a:rPr lang="en-US" dirty="0" smtClean="0"/>
              <a:t>authorized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 a 200 code means everything is </a:t>
            </a:r>
            <a:r>
              <a:rPr lang="en-US" dirty="0" smtClean="0"/>
              <a:t>OK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500 means there was an unrecoverable application error on the server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481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Representational State Transfer</vt:lpstr>
      <vt:lpstr>What is Representational State Transfer?</vt:lpstr>
      <vt:lpstr>REST Cont’d</vt:lpstr>
      <vt:lpstr>REST Cont’d</vt:lpstr>
      <vt:lpstr>REST Cont’d</vt:lpstr>
      <vt:lpstr>REST Cont’d</vt:lpstr>
      <vt:lpstr>REST Cont’d</vt:lpstr>
      <vt:lpstr>REST Cont’d</vt:lpstr>
      <vt:lpstr>REST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2019-10-16T11:27:29Z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