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83" r:id="rId7"/>
    <p:sldId id="287" r:id="rId8"/>
    <p:sldId id="288" r:id="rId9"/>
    <p:sldId id="279" r:id="rId10"/>
    <p:sldId id="286" r:id="rId11"/>
    <p:sldId id="284" r:id="rId12"/>
    <p:sldId id="285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3"/>
            <p14:sldId id="287"/>
            <p14:sldId id="288"/>
            <p14:sldId id="279"/>
            <p14:sldId id="286"/>
            <p14:sldId id="284"/>
            <p14:sldId id="285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ervice-oriented-architectur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networkworld.com/article/2301023/the-art-of-managing-an-soa.html" TargetMode="External"/><Relationship Id="rId5" Type="http://schemas.openxmlformats.org/officeDocument/2006/relationships/hyperlink" Target="https://www.cleo.com/blog/knowledge-base-soa-service-oriented-architecture" TargetMode="External"/><Relationship Id="rId4" Type="http://schemas.openxmlformats.org/officeDocument/2006/relationships/hyperlink" Target="https://www.mulesoft.com/resources/esb/what-es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mulesoft.com/soa-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Service Oriented Architecture &amp; Enterprise Service Bus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An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Intro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553419"/>
            <a:ext cx="9442648" cy="403928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/>
              <a:t>SarthakGarg</a:t>
            </a:r>
            <a:r>
              <a:rPr lang="en-US" sz="1100" dirty="0"/>
              <a:t>. (</a:t>
            </a:r>
            <a:r>
              <a:rPr lang="en-US" sz="1100" dirty="0" err="1"/>
              <a:t>n.d.</a:t>
            </a:r>
            <a:r>
              <a:rPr lang="en-US" sz="1100" dirty="0"/>
              <a:t>). Service-Oriented Architecture. Retrieved November 26, 2019, from Geeks </a:t>
            </a:r>
            <a:r>
              <a:rPr lang="en-US" sz="1100" dirty="0" smtClean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</a:t>
            </a:r>
            <a:r>
              <a:rPr lang="en-US" sz="1100" dirty="0" smtClean="0"/>
              <a:t>    For Geeks </a:t>
            </a:r>
            <a:r>
              <a:rPr lang="en-US" sz="1100" dirty="0"/>
              <a:t>website: </a:t>
            </a:r>
            <a:r>
              <a:rPr lang="en-US" sz="1100" dirty="0" smtClean="0">
                <a:hlinkClick r:id="rId3"/>
              </a:rPr>
              <a:t>https</a:t>
            </a:r>
            <a:r>
              <a:rPr lang="en-US" sz="1100" dirty="0">
                <a:hlinkClick r:id="rId3"/>
              </a:rPr>
              <a:t>://www.geeksforgeeks.org/service-oriented-architecture</a:t>
            </a:r>
            <a:r>
              <a:rPr lang="en-US" sz="1100" dirty="0" smtClean="0">
                <a:hlinkClick r:id="rId3"/>
              </a:rPr>
              <a:t>/</a:t>
            </a: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/>
              <a:t>Mulesoft</a:t>
            </a:r>
            <a:r>
              <a:rPr lang="en-US" sz="1100" dirty="0"/>
              <a:t>. (</a:t>
            </a:r>
            <a:r>
              <a:rPr lang="en-US" sz="1100" dirty="0" err="1"/>
              <a:t>n.d.</a:t>
            </a:r>
            <a:r>
              <a:rPr lang="en-US" sz="1100" dirty="0"/>
              <a:t>). What is an ESB? Retrieved November 26, 2019, from </a:t>
            </a:r>
            <a:r>
              <a:rPr lang="en-US" sz="1100" dirty="0" err="1"/>
              <a:t>Mulesoft</a:t>
            </a:r>
            <a:r>
              <a:rPr lang="en-US" sz="1100" dirty="0"/>
              <a:t> website: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 smtClean="0">
                <a:hlinkClick r:id="rId4"/>
              </a:rPr>
              <a:t>https</a:t>
            </a:r>
            <a:r>
              <a:rPr lang="en-US" sz="1100" dirty="0">
                <a:hlinkClick r:id="rId4"/>
              </a:rPr>
              <a:t>://</a:t>
            </a:r>
            <a:r>
              <a:rPr lang="en-US" sz="1100" dirty="0" smtClean="0">
                <a:hlinkClick r:id="rId4"/>
              </a:rPr>
              <a:t>www.mulesoft.com/resources/esb/what-esb</a:t>
            </a: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Pearlman</a:t>
            </a:r>
            <a:r>
              <a:rPr lang="en-US" sz="1100" dirty="0"/>
              <a:t>, S. (2016, October 3). Enterprise Service Bus vs Traditional SOA. Retrieved November 26,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2019, from </a:t>
            </a:r>
            <a:r>
              <a:rPr lang="en-US" sz="1100" dirty="0" err="1"/>
              <a:t>Mulesoft</a:t>
            </a:r>
            <a:r>
              <a:rPr lang="en-US" sz="1100" dirty="0"/>
              <a:t> website: https://blogs.mulesoft.com/dev/connectivity-dev/esb-vs-soa/ </a:t>
            </a: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/>
              <a:t>innovativearchitects</a:t>
            </a:r>
            <a:r>
              <a:rPr lang="en-US" sz="1100" dirty="0"/>
              <a:t>. (</a:t>
            </a:r>
            <a:r>
              <a:rPr lang="en-US" sz="1100" dirty="0" err="1"/>
              <a:t>n.d.</a:t>
            </a:r>
            <a:r>
              <a:rPr lang="en-US" sz="1100" dirty="0"/>
              <a:t>). Key Differences between ESB, EAI and SOA. Retrieved November 26, 2019,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from </a:t>
            </a:r>
            <a:r>
              <a:rPr lang="en-US" sz="1100" dirty="0" err="1"/>
              <a:t>innovativearchitects</a:t>
            </a:r>
            <a:r>
              <a:rPr lang="en-US" sz="1100" dirty="0"/>
              <a:t> website: https://www.innovativearchitects.com/KnowledgeCenter/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business-connectivity/ESB-EAI-SOA.aspx </a:t>
            </a: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Hughes</a:t>
            </a:r>
            <a:r>
              <a:rPr lang="en-US" sz="1100" dirty="0"/>
              <a:t>, A. (2018, June 5). The Ins and Outs of a Service-Oriented Architecture (SOA). Retrieved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November 26, 2019, from </a:t>
            </a:r>
            <a:r>
              <a:rPr lang="en-US" sz="1100" dirty="0" err="1"/>
              <a:t>cleo</a:t>
            </a:r>
            <a:r>
              <a:rPr lang="en-US" sz="1100" dirty="0"/>
              <a:t> website: https://www.cleo.com/blog/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knowledge-base-</a:t>
            </a:r>
            <a:r>
              <a:rPr lang="en-US" sz="1100" dirty="0" err="1"/>
              <a:t>soa</a:t>
            </a:r>
            <a:r>
              <a:rPr lang="en-US" sz="1100" dirty="0"/>
              <a:t>-service-oriented-architecture </a:t>
            </a: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 smtClean="0">
              <a:hlinkClick r:id="rId5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/>
              <a:t>Rehman</a:t>
            </a:r>
            <a:r>
              <a:rPr lang="en-US" sz="1100" dirty="0"/>
              <a:t>, J. (</a:t>
            </a:r>
            <a:r>
              <a:rPr lang="en-US" sz="1100" dirty="0" err="1"/>
              <a:t>n.d.</a:t>
            </a:r>
            <a:r>
              <a:rPr lang="en-US" sz="1100" dirty="0"/>
              <a:t>). Advantages and disadvantages of service oriented architecture (SOA). Retrieved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November 26, 2019, from </a:t>
            </a:r>
            <a:r>
              <a:rPr lang="en-US" sz="1100" dirty="0" err="1"/>
              <a:t>itrelease</a:t>
            </a:r>
            <a:r>
              <a:rPr lang="en-US" sz="1100" dirty="0"/>
              <a:t> website: http://www.itrelease.com/2018/10/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advantages-and-disadvantages-of-service-oriented-architecture-soa/ </a:t>
            </a: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/>
              <a:t>Takale</a:t>
            </a:r>
            <a:r>
              <a:rPr lang="en-US" sz="1100" dirty="0"/>
              <a:t>, S. (2018, April 9). Advantages and Disadvantages of Service-oriented Architecture (SOA).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Retrieved November 26, 2019, from </a:t>
            </a:r>
            <a:r>
              <a:rPr lang="en-US" sz="1100" dirty="0" err="1"/>
              <a:t>techspirited</a:t>
            </a:r>
            <a:r>
              <a:rPr lang="en-US" sz="1100" dirty="0"/>
              <a:t> website: https://techspirited.com/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advantages-disadvantages-of-service-oriented-architecture-</a:t>
            </a:r>
            <a:r>
              <a:rPr lang="en-US" sz="1100" dirty="0" err="1"/>
              <a:t>soa</a:t>
            </a:r>
            <a:r>
              <a:rPr lang="en-US" sz="1100" dirty="0"/>
              <a:t> </a:t>
            </a: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/>
              <a:t>Bednarz</a:t>
            </a:r>
            <a:r>
              <a:rPr lang="en-US" sz="1100" dirty="0"/>
              <a:t>, A. (2006, November 14). The art of managing an SOA. Retrieved November 26, 2019, from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</a:t>
            </a:r>
            <a:r>
              <a:rPr lang="en-US" sz="1100" dirty="0" err="1"/>
              <a:t>networkworld</a:t>
            </a:r>
            <a:r>
              <a:rPr lang="en-US" sz="1100" dirty="0"/>
              <a:t> website: https://www.networkworld.com/article/2301023/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the-art-of-managing-an-soa.html </a:t>
            </a: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 smtClean="0"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832680" cy="64008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SOA &amp; ESB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6746697" cy="487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600" b="1" dirty="0" smtClean="0"/>
              <a:t>What is Service Oriented Architecture?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dirty="0"/>
              <a:t>Service-Oriented Architecture (SOA) is an architectural approach in which applications make use of services available in the </a:t>
            </a:r>
            <a:r>
              <a:rPr lang="en-US" dirty="0" smtClean="0"/>
              <a:t>network</a:t>
            </a:r>
          </a:p>
          <a:p>
            <a:pPr lvl="1">
              <a:spcAft>
                <a:spcPts val="600"/>
              </a:spcAft>
              <a:buFontTx/>
              <a:buChar char="-"/>
              <a:defRPr/>
            </a:pPr>
            <a:r>
              <a:rPr lang="en-US" dirty="0"/>
              <a:t>In this architecture, services are provided to form applications, through a communication call over the </a:t>
            </a:r>
            <a:r>
              <a:rPr lang="en-US" dirty="0" smtClean="0"/>
              <a:t>internet</a:t>
            </a:r>
          </a:p>
          <a:p>
            <a:pPr fontAlgn="base"/>
            <a:r>
              <a:rPr lang="en-US" dirty="0" smtClean="0"/>
              <a:t>SOA </a:t>
            </a:r>
            <a:r>
              <a:rPr lang="en-US" dirty="0"/>
              <a:t>allows users to combine a large number of facilities from existing services to form applications.</a:t>
            </a:r>
          </a:p>
          <a:p>
            <a:pPr fontAlgn="base"/>
            <a:r>
              <a:rPr lang="en-US" dirty="0"/>
              <a:t>SOA encompasses a set of design principles that structure system development and provide means for integrating components into a coherent and decentralized system.</a:t>
            </a:r>
          </a:p>
          <a:p>
            <a:pPr fontAlgn="base"/>
            <a:r>
              <a:rPr lang="en-US" dirty="0"/>
              <a:t>SOA based computing packages functionalities into a set of interoperable services, which can be integrated into different software systems belonging to separate business domains.</a:t>
            </a:r>
          </a:p>
          <a:p>
            <a:pPr>
              <a:spcAft>
                <a:spcPts val="600"/>
              </a:spcAft>
              <a:buFontTx/>
              <a:buChar char="-"/>
              <a:defRPr/>
            </a:pPr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077" y="1524708"/>
            <a:ext cx="3983635" cy="367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SOA &amp; ESB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7273924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b="1" dirty="0"/>
              <a:t>What is Enterprise Service Bus?</a:t>
            </a:r>
          </a:p>
          <a:p>
            <a:pPr fontAlgn="base">
              <a:buFontTx/>
              <a:buChar char="-"/>
            </a:pPr>
            <a:r>
              <a:rPr lang="en-US" dirty="0"/>
              <a:t>An Enterprise Service Bus (ESB) is fundamentally an architecture</a:t>
            </a:r>
            <a:r>
              <a:rPr lang="en-US" dirty="0" smtClean="0"/>
              <a:t>.</a:t>
            </a:r>
          </a:p>
          <a:p>
            <a:pPr lvl="1" fontAlgn="base">
              <a:buFontTx/>
              <a:buChar char="-"/>
            </a:pPr>
            <a:r>
              <a:rPr lang="en-US" dirty="0"/>
              <a:t>It is a set of rules and principles for integrating numerous applications together over a bus-like infrastructure</a:t>
            </a:r>
            <a:r>
              <a:rPr lang="en-US" dirty="0" smtClean="0"/>
              <a:t>.</a:t>
            </a:r>
          </a:p>
          <a:p>
            <a:pPr fontAlgn="base">
              <a:buFontTx/>
              <a:buChar char="-"/>
            </a:pPr>
            <a:r>
              <a:rPr lang="en-US" dirty="0"/>
              <a:t> </a:t>
            </a:r>
            <a:r>
              <a:rPr lang="en-US" dirty="0" smtClean="0"/>
              <a:t>ESB products </a:t>
            </a:r>
            <a:r>
              <a:rPr lang="en-US" dirty="0"/>
              <a:t>enable users to build this type of architecture, but vary in the way that they do it and the capabilities that they offer</a:t>
            </a:r>
            <a:r>
              <a:rPr lang="en-US" dirty="0" smtClean="0"/>
              <a:t>.</a:t>
            </a:r>
          </a:p>
          <a:p>
            <a:pPr fontAlgn="base">
              <a:buFontTx/>
              <a:buChar char="-"/>
            </a:pPr>
            <a:r>
              <a:rPr lang="en-US" dirty="0"/>
              <a:t>The core concept of the </a:t>
            </a:r>
            <a:r>
              <a:rPr lang="en-US" dirty="0" smtClean="0"/>
              <a:t>ESB architecture</a:t>
            </a:r>
            <a:r>
              <a:rPr lang="en-US" dirty="0"/>
              <a:t> is that you integrate different applications by putting a communication bus between them and then enable each application to talk to the </a:t>
            </a:r>
            <a:r>
              <a:rPr lang="en-US" dirty="0" smtClean="0"/>
              <a:t>bus</a:t>
            </a:r>
          </a:p>
          <a:p>
            <a:pPr lvl="1" fontAlgn="base">
              <a:buFontTx/>
              <a:buChar char="-"/>
            </a:pPr>
            <a:r>
              <a:rPr lang="en-US" dirty="0"/>
              <a:t> This decouples systems from each other, allowing them to communicate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without </a:t>
            </a:r>
            <a:r>
              <a:rPr lang="en-US" dirty="0"/>
              <a:t>dependency on or knowledge of other systems on the bus.</a:t>
            </a:r>
            <a:endParaRPr lang="en-US" b="1" cap="al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737" y="4083729"/>
            <a:ext cx="5707173" cy="234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0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SOA &amp; ESB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6856717" cy="4971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b="1" dirty="0"/>
              <a:t>Relationship between an ESB and SOA architecture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/>
              <a:t>In SOA services are decoupled and can interact with each other irrespective of the service type</a:t>
            </a:r>
            <a:r>
              <a:rPr lang="en-US" dirty="0" smtClean="0"/>
              <a:t>.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/>
              <a:t>The key principle of </a:t>
            </a:r>
            <a:r>
              <a:rPr lang="en-US" dirty="0" smtClean="0"/>
              <a:t>SOA</a:t>
            </a:r>
            <a:r>
              <a:rPr lang="en-US" dirty="0">
                <a:hlinkClick r:id="rId2" tooltip="SOA Architecture"/>
              </a:rPr>
              <a:t> </a:t>
            </a:r>
            <a:r>
              <a:rPr lang="en-US" dirty="0"/>
              <a:t>was to design and build enterprise IT architecture around services rather than complete applications</a:t>
            </a:r>
            <a:r>
              <a:rPr lang="en-US" dirty="0" smtClean="0"/>
              <a:t>.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 smtClean="0"/>
              <a:t>SOA provides transactional data transfers with no third-party software required</a:t>
            </a:r>
          </a:p>
          <a:p>
            <a:pPr lvl="2">
              <a:spcAft>
                <a:spcPts val="2000"/>
              </a:spcAft>
              <a:buFontTx/>
              <a:buChar char="-"/>
            </a:pPr>
            <a:r>
              <a:rPr lang="en-US" dirty="0"/>
              <a:t>SOA’s primary function is the integration of services and the development of applications</a:t>
            </a:r>
            <a:r>
              <a:rPr lang="en-US" dirty="0" smtClean="0"/>
              <a:t>.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 smtClean="0"/>
              <a:t>ESB provides integration of enterprise applications and services for complex architectures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 smtClean="0"/>
              <a:t>ESB can still follow SOA principles without a consumer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 smtClean="0"/>
              <a:t>ESB forms the backbone of SOA architecture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07" y="1371600"/>
            <a:ext cx="3933040" cy="31400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221" y="4339087"/>
            <a:ext cx="2758366" cy="228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8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SOA &amp; ESB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/>
          <p:cNvSpPr txBox="1">
            <a:spLocks/>
          </p:cNvSpPr>
          <p:nvPr/>
        </p:nvSpPr>
        <p:spPr>
          <a:xfrm>
            <a:off x="694009" y="1455491"/>
            <a:ext cx="10956382" cy="4760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b="1" dirty="0"/>
              <a:t>How data is transmitted through a SOA environment</a:t>
            </a:r>
          </a:p>
          <a:p>
            <a:pPr lvl="1"/>
            <a:r>
              <a:rPr lang="en-US" dirty="0" smtClean="0"/>
              <a:t>Service-oriented architecture can be implemented with web services</a:t>
            </a:r>
          </a:p>
          <a:p>
            <a:pPr lvl="2"/>
            <a:r>
              <a:rPr lang="en-US" dirty="0" smtClean="0"/>
              <a:t>Data is transferred through</a:t>
            </a:r>
          </a:p>
          <a:p>
            <a:pPr lvl="3">
              <a:buAutoNum type="arabicParenR"/>
            </a:pPr>
            <a:r>
              <a:rPr lang="en-US" dirty="0" smtClean="0"/>
              <a:t>SOAP</a:t>
            </a:r>
          </a:p>
          <a:p>
            <a:pPr lvl="3">
              <a:buAutoNum type="arabicParenR"/>
            </a:pPr>
            <a:r>
              <a:rPr lang="en-US" dirty="0" smtClean="0"/>
              <a:t>REST </a:t>
            </a:r>
          </a:p>
          <a:p>
            <a:pPr lvl="1"/>
            <a:r>
              <a:rPr lang="en-US" dirty="0" smtClean="0"/>
              <a:t>Data can be sent through HTTP, FTP, &amp; SMTP protocols</a:t>
            </a:r>
          </a:p>
          <a:p>
            <a:pPr lvl="1"/>
            <a:r>
              <a:rPr lang="en-US" dirty="0" smtClean="0"/>
              <a:t>Since a service remains independent of software, the language is platform agnostic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spcAft>
                <a:spcPts val="2000"/>
              </a:spcAft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53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SOA &amp; ESB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b="1" dirty="0"/>
              <a:t>The advantages of a SOA </a:t>
            </a:r>
            <a:r>
              <a:rPr lang="en-US" b="1" dirty="0" smtClean="0"/>
              <a:t>architecture</a:t>
            </a:r>
          </a:p>
          <a:p>
            <a:pPr fontAlgn="base">
              <a:buFontTx/>
              <a:buChar char="-"/>
            </a:pPr>
            <a:r>
              <a:rPr lang="en-US" dirty="0" smtClean="0"/>
              <a:t>Services are reusable</a:t>
            </a:r>
          </a:p>
          <a:p>
            <a:pPr fontAlgn="base">
              <a:buFontTx/>
              <a:buChar char="-"/>
            </a:pPr>
            <a:r>
              <a:rPr lang="en-US" dirty="0"/>
              <a:t>Maintenance is easy</a:t>
            </a:r>
          </a:p>
          <a:p>
            <a:pPr fontAlgn="base">
              <a:buFontTx/>
              <a:buChar char="-"/>
            </a:pPr>
            <a:r>
              <a:rPr lang="en-US" dirty="0" smtClean="0"/>
              <a:t>Reliable</a:t>
            </a:r>
          </a:p>
          <a:p>
            <a:pPr fontAlgn="base">
              <a:buFontTx/>
              <a:buChar char="-"/>
            </a:pPr>
            <a:r>
              <a:rPr lang="en-US" dirty="0" smtClean="0"/>
              <a:t>Scalable</a:t>
            </a:r>
          </a:p>
          <a:p>
            <a:pPr fontAlgn="base">
              <a:buFontTx/>
              <a:buChar char="-"/>
            </a:pPr>
            <a:r>
              <a:rPr lang="en-US" dirty="0" smtClean="0"/>
              <a:t>Platform independent</a:t>
            </a:r>
          </a:p>
          <a:p>
            <a:pPr fontAlgn="base">
              <a:buFontTx/>
              <a:buChar char="-"/>
            </a:pPr>
            <a:r>
              <a:rPr lang="en-US" dirty="0" smtClean="0"/>
              <a:t>Add increased productivity</a:t>
            </a:r>
          </a:p>
          <a:p>
            <a:pPr fontAlgn="base">
              <a:buFontTx/>
              <a:buChar char="-"/>
            </a:pPr>
            <a:r>
              <a:rPr lang="en-US" dirty="0"/>
              <a:t>Same directory </a:t>
            </a:r>
            <a:r>
              <a:rPr lang="en-US" dirty="0" smtClean="0"/>
              <a:t>structure</a:t>
            </a:r>
            <a:endParaRPr lang="en-US" dirty="0"/>
          </a:p>
          <a:p>
            <a:pPr fontAlgn="base">
              <a:buFontTx/>
              <a:buChar char="-"/>
            </a:pPr>
            <a:r>
              <a:rPr lang="en-US" dirty="0"/>
              <a:t>Prevent reinventing the </a:t>
            </a:r>
            <a:r>
              <a:rPr lang="en-US" dirty="0" smtClean="0"/>
              <a:t>wheel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SOA &amp; ESB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400" b="1" dirty="0" smtClean="0"/>
          </a:p>
        </p:txBody>
      </p:sp>
      <p:sp>
        <p:nvSpPr>
          <p:cNvPr id="6" name="Content Placeholder 17"/>
          <p:cNvSpPr txBox="1">
            <a:spLocks/>
          </p:cNvSpPr>
          <p:nvPr/>
        </p:nvSpPr>
        <p:spPr>
          <a:xfrm>
            <a:off x="694009" y="16078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b="1" dirty="0"/>
              <a:t>The disadvantages of a SOA </a:t>
            </a:r>
            <a:r>
              <a:rPr lang="en-US" b="1" dirty="0" smtClean="0"/>
              <a:t>architecture</a:t>
            </a:r>
          </a:p>
          <a:p>
            <a:pPr fontAlgn="base">
              <a:buFontTx/>
              <a:buChar char="-"/>
            </a:pPr>
            <a:r>
              <a:rPr lang="en-US" dirty="0" smtClean="0"/>
              <a:t>Extra overload – all inputs are validated before it is sent to the service</a:t>
            </a:r>
          </a:p>
          <a:p>
            <a:pPr fontAlgn="base">
              <a:buFontTx/>
              <a:buChar char="-"/>
            </a:pPr>
            <a:r>
              <a:rPr lang="en-US" dirty="0" smtClean="0"/>
              <a:t>High cost – in terms of human resource, development, and tech</a:t>
            </a:r>
          </a:p>
          <a:p>
            <a:pPr fontAlgn="base">
              <a:buFontTx/>
              <a:buChar char="-"/>
            </a:pPr>
            <a:r>
              <a:rPr lang="en-US" dirty="0" smtClean="0"/>
              <a:t>High bandwidth usage</a:t>
            </a:r>
          </a:p>
          <a:p>
            <a:pPr fontAlgn="base">
              <a:buFontTx/>
              <a:buChar char="-"/>
            </a:pPr>
            <a:r>
              <a:rPr lang="en-US" dirty="0" smtClean="0"/>
              <a:t>Complex service management – need to ensure that messages have been delivered in a timely manner</a:t>
            </a:r>
          </a:p>
          <a:p>
            <a:pPr fontAlgn="base">
              <a:buFontTx/>
              <a:buChar char="-"/>
            </a:pPr>
            <a:r>
              <a:rPr lang="en-US" dirty="0" smtClean="0"/>
              <a:t>High investment cost – requires large up front cost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SOA &amp; ESB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8" y="1404730"/>
            <a:ext cx="11121147" cy="5340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b="1" dirty="0"/>
              <a:t>How software in a SOA architecture is deployed and managed in a production </a:t>
            </a:r>
            <a:r>
              <a:rPr lang="en-US" b="1" dirty="0" smtClean="0"/>
              <a:t>environment</a:t>
            </a:r>
          </a:p>
          <a:p>
            <a:pPr lvl="1" fontAlgn="base">
              <a:buFontTx/>
              <a:buChar char="-"/>
            </a:pPr>
            <a:r>
              <a:rPr lang="en-US" dirty="0"/>
              <a:t>Services are deployed</a:t>
            </a:r>
            <a:endParaRPr lang="en-US" dirty="0" smtClean="0"/>
          </a:p>
          <a:p>
            <a:pPr lvl="1" fontAlgn="base">
              <a:buFontTx/>
              <a:buChar char="-"/>
            </a:pPr>
            <a:r>
              <a:rPr lang="en-US" dirty="0" smtClean="0"/>
              <a:t>Each software is separately deployed and maintained</a:t>
            </a:r>
          </a:p>
          <a:p>
            <a:pPr lvl="1" fontAlgn="base">
              <a:buFontTx/>
              <a:buChar char="-"/>
            </a:pPr>
            <a:r>
              <a:rPr lang="en-US" dirty="0" smtClean="0"/>
              <a:t>The technologies installed facilitate components communications and cooperation over a network</a:t>
            </a:r>
          </a:p>
          <a:p>
            <a:pPr lvl="1" fontAlgn="base">
              <a:buFontTx/>
              <a:buChar char="-"/>
            </a:pPr>
            <a:endParaRPr lang="en-US" dirty="0"/>
          </a:p>
          <a:p>
            <a:pPr lvl="1" fontAlgn="base">
              <a:buFontTx/>
              <a:buChar char="-"/>
            </a:pPr>
            <a:r>
              <a:rPr lang="en-US" b="1" dirty="0" smtClean="0"/>
              <a:t>To manage SOA, you should regularly:</a:t>
            </a:r>
          </a:p>
          <a:p>
            <a:pPr lvl="2" fontAlgn="base">
              <a:buFontTx/>
              <a:buChar char="-"/>
            </a:pPr>
            <a:r>
              <a:rPr lang="en-US" dirty="0" smtClean="0"/>
              <a:t>Test products by using test scripts for verifying the quality of services</a:t>
            </a:r>
          </a:p>
          <a:p>
            <a:pPr lvl="2" fontAlgn="base">
              <a:buFontTx/>
              <a:buChar char="-"/>
            </a:pPr>
            <a:r>
              <a:rPr lang="en-US" dirty="0" smtClean="0"/>
              <a:t>Use management tools to monitor service performance and availability</a:t>
            </a:r>
          </a:p>
          <a:p>
            <a:pPr lvl="2" fontAlgn="base">
              <a:buFontTx/>
              <a:buChar char="-"/>
            </a:pPr>
            <a:r>
              <a:rPr lang="en-US" dirty="0" smtClean="0"/>
              <a:t>Use XML appliances to offload SML processing, validation, and </a:t>
            </a:r>
            <a:r>
              <a:rPr lang="en-US" dirty="0" err="1" smtClean="0"/>
              <a:t>tranformation</a:t>
            </a:r>
            <a:endParaRPr lang="en-US" dirty="0" smtClean="0"/>
          </a:p>
          <a:p>
            <a:pPr lvl="1" fontAlgn="base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SOA &amp; ESB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21206" y="1375977"/>
            <a:ext cx="11047941" cy="5183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b="1" dirty="0"/>
              <a:t>How to scale a SOA </a:t>
            </a:r>
            <a:r>
              <a:rPr lang="en-US" b="1" dirty="0" smtClean="0"/>
              <a:t>environment</a:t>
            </a:r>
          </a:p>
          <a:p>
            <a:pPr fontAlgn="base">
              <a:buFontTx/>
              <a:buChar char="-"/>
            </a:pPr>
            <a:r>
              <a:rPr lang="en-US" dirty="0" smtClean="0"/>
              <a:t>As the architecture grows, the need of human resource will as well</a:t>
            </a:r>
          </a:p>
          <a:p>
            <a:pPr fontAlgn="base">
              <a:buFontTx/>
              <a:buChar char="-"/>
            </a:pPr>
            <a:r>
              <a:rPr lang="en-US" dirty="0" smtClean="0"/>
              <a:t>Additionally the bandwidth needed on the servers will grow also</a:t>
            </a:r>
          </a:p>
          <a:p>
            <a:pPr fontAlgn="base">
              <a:buFontTx/>
              <a:buChar char="-"/>
            </a:pPr>
            <a:r>
              <a:rPr lang="en-US" dirty="0" smtClean="0"/>
              <a:t>If not scaled properly a bottleneck in traffic can happen causing memory to run out or network slow downs</a:t>
            </a:r>
          </a:p>
          <a:p>
            <a:pPr fontAlgn="base">
              <a:buFontTx/>
              <a:buChar char="-"/>
            </a:pPr>
            <a:r>
              <a:rPr lang="en-US" dirty="0" smtClean="0"/>
              <a:t>Consider deploying dedicated appliances that take over chores like</a:t>
            </a:r>
          </a:p>
          <a:p>
            <a:pPr lvl="1" fontAlgn="base">
              <a:buFontTx/>
              <a:buChar char="-"/>
            </a:pPr>
            <a:r>
              <a:rPr lang="en-US" dirty="0" smtClean="0"/>
              <a:t>XML transformation</a:t>
            </a:r>
          </a:p>
          <a:p>
            <a:pPr lvl="1" fontAlgn="base">
              <a:buFontTx/>
              <a:buChar char="-"/>
            </a:pPr>
            <a:r>
              <a:rPr lang="en-US" dirty="0" smtClean="0"/>
              <a:t>Routing</a:t>
            </a:r>
          </a:p>
          <a:p>
            <a:pPr lvl="1" fontAlgn="base">
              <a:buFontTx/>
              <a:buChar char="-"/>
            </a:pPr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01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16c05727-aa75-4e4a-9b5f-8a80a1165891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749</Words>
  <Application>Microsoft Office PowerPoint</Application>
  <PresentationFormat>Widescreen</PresentationFormat>
  <Paragraphs>103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WelcomeDoc</vt:lpstr>
      <vt:lpstr>Service Oriented Architecture &amp; Enterprise Service Bus</vt:lpstr>
      <vt:lpstr>SOA &amp; ESB</vt:lpstr>
      <vt:lpstr>SOA &amp; ESB</vt:lpstr>
      <vt:lpstr>SOA &amp; ESB</vt:lpstr>
      <vt:lpstr>SOA &amp; ESB</vt:lpstr>
      <vt:lpstr>SOA &amp; ESB</vt:lpstr>
      <vt:lpstr>SOA &amp; ESB</vt:lpstr>
      <vt:lpstr>SOA &amp; ESB</vt:lpstr>
      <vt:lpstr>SOA &amp; ESB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2019-10-15T20:25:54Z</dcterms:created>
  <dcterms:modified xsi:type="dcterms:W3CDTF">2019-11-26T14:30:45Z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