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7" r:id="rId8"/>
    <p:sldId id="288" r:id="rId9"/>
    <p:sldId id="279" r:id="rId10"/>
    <p:sldId id="286" r:id="rId11"/>
    <p:sldId id="284" r:id="rId12"/>
    <p:sldId id="28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7"/>
            <p14:sldId id="288"/>
            <p14:sldId id="279"/>
            <p14:sldId id="286"/>
            <p14:sldId id="284"/>
            <p14:sldId id="28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rvice-oriented-architec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etworkworld.com/article/2301023/the-art-of-managing-an-soa.html" TargetMode="External"/><Relationship Id="rId5" Type="http://schemas.openxmlformats.org/officeDocument/2006/relationships/hyperlink" Target="https://www.cleo.com/blog/knowledge-base-soa-service-oriented-architecture" TargetMode="External"/><Relationship Id="rId4" Type="http://schemas.openxmlformats.org/officeDocument/2006/relationships/hyperlink" Target="https://www.mulesoft.com/resources/esb/what-es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Microservices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Intro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553419"/>
            <a:ext cx="9442648" cy="4039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SarthakGarg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Service-Oriented Architecture. Retrieved November 26, 2019, from Geeks </a:t>
            </a:r>
            <a:r>
              <a:rPr lang="en-US" sz="11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</a:t>
            </a:r>
            <a:r>
              <a:rPr lang="en-US" sz="1100" dirty="0" smtClean="0"/>
              <a:t>    For Geeks </a:t>
            </a:r>
            <a:r>
              <a:rPr lang="en-US" sz="1100" dirty="0"/>
              <a:t>website: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://www.geeksforgeeks.org/service-oriented-architecture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Mulesoft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What is an ESB? Retrieved November 26, 2019, from </a:t>
            </a:r>
            <a:r>
              <a:rPr lang="en-US" sz="1100" dirty="0" err="1"/>
              <a:t>Mulesoft</a:t>
            </a:r>
            <a:r>
              <a:rPr lang="en-US" sz="1100" dirty="0"/>
              <a:t> website: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www.mulesoft.com/resources/esb/what-esb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Pearlman</a:t>
            </a:r>
            <a:r>
              <a:rPr lang="en-US" sz="1100" dirty="0"/>
              <a:t>, S. (2016, October 3). Enterprise Service Bus vs Traditional SOA. Retrieved November 26,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2019, from </a:t>
            </a:r>
            <a:r>
              <a:rPr lang="en-US" sz="1100" dirty="0" err="1"/>
              <a:t>Mulesoft</a:t>
            </a:r>
            <a:r>
              <a:rPr lang="en-US" sz="1100" dirty="0"/>
              <a:t> website: https://blogs.mulesoft.com/dev/connectivity-dev/esb-vs-soa/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innovativearchitects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Key Differences between ESB, EAI and SOA. Retrieved November 26, 2019,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from </a:t>
            </a:r>
            <a:r>
              <a:rPr lang="en-US" sz="1100" dirty="0" err="1"/>
              <a:t>innovativearchitects</a:t>
            </a:r>
            <a:r>
              <a:rPr lang="en-US" sz="1100" dirty="0"/>
              <a:t> website: https://www.innovativearchitects.com/KnowledgeCenter/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business-connectivity/ESB-EAI-SOA.aspx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Hughes</a:t>
            </a:r>
            <a:r>
              <a:rPr lang="en-US" sz="1100" dirty="0"/>
              <a:t>, A. (2018, June 5). The Ins and Outs of a Service-Oriented Architecture (SOA). Retrieved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November 26, 2019, from </a:t>
            </a:r>
            <a:r>
              <a:rPr lang="en-US" sz="1100" dirty="0" err="1"/>
              <a:t>cleo</a:t>
            </a:r>
            <a:r>
              <a:rPr lang="en-US" sz="1100" dirty="0"/>
              <a:t> website: https://www.cleo.com/blog/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knowledge-base-</a:t>
            </a:r>
            <a:r>
              <a:rPr lang="en-US" sz="1100" dirty="0" err="1"/>
              <a:t>soa</a:t>
            </a:r>
            <a:r>
              <a:rPr lang="en-US" sz="1100" dirty="0"/>
              <a:t>-service-oriented-architecture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hlinkClick r:id="rId5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Rehman</a:t>
            </a:r>
            <a:r>
              <a:rPr lang="en-US" sz="1100" dirty="0"/>
              <a:t>, J. (</a:t>
            </a:r>
            <a:r>
              <a:rPr lang="en-US" sz="1100" dirty="0" err="1"/>
              <a:t>n.d.</a:t>
            </a:r>
            <a:r>
              <a:rPr lang="en-US" sz="1100" dirty="0"/>
              <a:t>). Advantages and disadvantages of service oriented architecture (SOA). Retrieved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November 26, 2019, from </a:t>
            </a:r>
            <a:r>
              <a:rPr lang="en-US" sz="1100" dirty="0" err="1"/>
              <a:t>itrelease</a:t>
            </a:r>
            <a:r>
              <a:rPr lang="en-US" sz="1100" dirty="0"/>
              <a:t> website: http://www.itrelease.com/2018/10/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advantages-and-disadvantages-of-service-oriented-architecture-soa/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Takale</a:t>
            </a:r>
            <a:r>
              <a:rPr lang="en-US" sz="1100" dirty="0"/>
              <a:t>, S. (2018, April 9). Advantages and Disadvantages of Service-oriented Architecture (SOA).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Retrieved November 26, 2019, from </a:t>
            </a:r>
            <a:r>
              <a:rPr lang="en-US" sz="1100" dirty="0" err="1"/>
              <a:t>techspirited</a:t>
            </a:r>
            <a:r>
              <a:rPr lang="en-US" sz="1100" dirty="0"/>
              <a:t> website: https://techspirited.com/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advantages-disadvantages-of-service-oriented-architecture-</a:t>
            </a:r>
            <a:r>
              <a:rPr lang="en-US" sz="1100" dirty="0" err="1"/>
              <a:t>soa</a:t>
            </a:r>
            <a:r>
              <a:rPr lang="en-US" sz="1100" dirty="0"/>
              <a:t>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Bednarz</a:t>
            </a:r>
            <a:r>
              <a:rPr lang="en-US" sz="1100" dirty="0"/>
              <a:t>, A. (2006, November 14). The art of managing an SOA. Retrieved November 26,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en-US" sz="1100" dirty="0" err="1"/>
              <a:t>networkworld</a:t>
            </a:r>
            <a:r>
              <a:rPr lang="en-US" sz="1100" dirty="0"/>
              <a:t> website: https://www.networkworld.com/article/2301023/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the-art-of-managing-an-soa.html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746697" cy="487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600" b="1" dirty="0" smtClean="0"/>
              <a:t>What </a:t>
            </a:r>
            <a:r>
              <a:rPr lang="en-US" sz="1600" b="1" dirty="0" smtClean="0"/>
              <a:t>are </a:t>
            </a:r>
            <a:r>
              <a:rPr lang="en-US" sz="1600" b="1" dirty="0" err="1" smtClean="0"/>
              <a:t>microservices</a:t>
            </a:r>
            <a:r>
              <a:rPr lang="en-US" sz="1600" b="1" dirty="0" smtClean="0"/>
              <a:t>?</a:t>
            </a:r>
            <a:endParaRPr lang="en-US" sz="1600" b="1" dirty="0" smtClean="0"/>
          </a:p>
          <a:p>
            <a:pPr lvl="0">
              <a:spcAft>
                <a:spcPts val="600"/>
              </a:spcAft>
              <a:buFontTx/>
              <a:buChar char="-"/>
              <a:defRPr/>
            </a:pPr>
            <a:endParaRPr lang="en-US" dirty="0"/>
          </a:p>
          <a:p>
            <a:pPr>
              <a:spcAft>
                <a:spcPts val="600"/>
              </a:spcAft>
              <a:buFontTx/>
              <a:buChar char="-"/>
              <a:defRPr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77" y="1524708"/>
            <a:ext cx="3983635" cy="36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7273924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What is </a:t>
            </a:r>
            <a:r>
              <a:rPr lang="en-US" b="1" dirty="0" smtClean="0"/>
              <a:t>an API gateway?</a:t>
            </a:r>
          </a:p>
          <a:p>
            <a:pPr fontAlgn="base">
              <a:buFontTx/>
              <a:buChar char="-"/>
            </a:pPr>
            <a:endParaRPr lang="en-US" b="1" cap="all" dirty="0"/>
          </a:p>
        </p:txBody>
      </p:sp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6856717" cy="497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 smtClean="0"/>
              <a:t>What are the </a:t>
            </a:r>
            <a:r>
              <a:rPr lang="en-US" b="1" dirty="0"/>
              <a:t>advantages of Microservices?</a:t>
            </a:r>
            <a:endParaRPr lang="en-US" b="1" dirty="0"/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455491"/>
            <a:ext cx="10956382" cy="4760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 smtClean="0"/>
              <a:t>What are the disadvantages of Microservices?</a:t>
            </a:r>
            <a:endParaRPr lang="en-US" b="1" dirty="0"/>
          </a:p>
          <a:p>
            <a:pPr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spcAft>
                <a:spcPts val="20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 smtClean="0"/>
              <a:t>How are Microservices deployed and managed in a production environment</a:t>
            </a:r>
          </a:p>
          <a:p>
            <a:pPr fontAlgn="base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400" b="1" dirty="0" smtClean="0"/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6078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 smtClean="0"/>
              <a:t>How are Microservices scaled?</a:t>
            </a:r>
            <a:endParaRPr lang="en-US" b="1" dirty="0" smtClean="0"/>
          </a:p>
          <a:p>
            <a:pPr fontAlgn="base">
              <a:buFontTx/>
              <a:buChar char="-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04730"/>
            <a:ext cx="11121147" cy="534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6" y="1375977"/>
            <a:ext cx="11047941" cy="5183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2019-11-26T14:31:57Z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