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a6ad1d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2a6ad1d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a6ad1d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a6ad1d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a6ad1d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a6ad1d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a6ad1d8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a6ad1d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7dddf7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7dddf7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7dddf7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7dddf7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a6ad1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a6ad1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2a6ad1d8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2a6ad1d8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7dddf7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7dddf7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7dddf7e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7dddf7e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7dddf7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7dddf7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a6ad1d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a6ad1d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CryptoBot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Authors: Sam McKay, Samuel White, Ernest Duckworth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Analyzer</a:t>
            </a:r>
            <a:endParaRPr/>
          </a:p>
        </p:txBody>
      </p:sp>
      <p:sp>
        <p:nvSpPr>
          <p:cNvPr id="126" name="Google Shape;126;p22"/>
          <p:cNvSpPr txBox="1"/>
          <p:nvPr>
            <p:ph idx="1" type="body"/>
          </p:nvPr>
        </p:nvSpPr>
        <p:spPr>
          <a:xfrm>
            <a:off x="4430675" y="1152475"/>
            <a:ext cx="440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sole purpose of the Analyzer is to take in data from the Scanner and determine if the bot needs to buy or sell the coin.</a:t>
            </a:r>
            <a:endParaRPr sz="1600"/>
          </a:p>
          <a:p>
            <a:pPr indent="0" lvl="0" marL="0" rtl="0" algn="l">
              <a:spcBef>
                <a:spcPts val="1200"/>
              </a:spcBef>
              <a:spcAft>
                <a:spcPts val="0"/>
              </a:spcAft>
              <a:buNone/>
            </a:pPr>
            <a:r>
              <a:rPr lang="en" sz="1600"/>
              <a:t>The two ways this is accomplished is through weighted values and Relative Strength Index (RSI).</a:t>
            </a:r>
            <a:endParaRPr sz="1600"/>
          </a:p>
          <a:p>
            <a:pPr indent="0" lvl="0" marL="0" rtl="0" algn="l">
              <a:spcBef>
                <a:spcPts val="1200"/>
              </a:spcBef>
              <a:spcAft>
                <a:spcPts val="1200"/>
              </a:spcAft>
              <a:buNone/>
            </a:pPr>
            <a:r>
              <a:rPr lang="en" sz="1600"/>
              <a:t>Following the graph, if the RSI is high, the bot will sell. If the RSI value is low, the stock is oversold and the bot will buy.</a:t>
            </a:r>
            <a:endParaRPr sz="1600"/>
          </a:p>
        </p:txBody>
      </p:sp>
      <p:pic>
        <p:nvPicPr>
          <p:cNvPr id="127" name="Google Shape;127;p22"/>
          <p:cNvPicPr preferRelativeResize="0"/>
          <p:nvPr/>
        </p:nvPicPr>
        <p:blipFill>
          <a:blip r:embed="rId3">
            <a:alphaModFix/>
          </a:blip>
          <a:stretch>
            <a:fillRect/>
          </a:stretch>
        </p:blipFill>
        <p:spPr>
          <a:xfrm>
            <a:off x="152400" y="1170125"/>
            <a:ext cx="4125875" cy="3040770"/>
          </a:xfrm>
          <a:prstGeom prst="rect">
            <a:avLst/>
          </a:prstGeom>
          <a:noFill/>
          <a:ln>
            <a:noFill/>
          </a:ln>
        </p:spPr>
      </p:pic>
      <p:sp>
        <p:nvSpPr>
          <p:cNvPr id="128" name="Google Shape;128;p22"/>
          <p:cNvSpPr txBox="1"/>
          <p:nvPr/>
        </p:nvSpPr>
        <p:spPr>
          <a:xfrm>
            <a:off x="145638" y="4210900"/>
            <a:ext cx="41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Fig.8. How RSI Works</a:t>
            </a:r>
            <a:endParaRPr i="1" sz="10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446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Analyzer</a:t>
            </a:r>
            <a:r>
              <a:rPr lang="en"/>
              <a:t> Code</a:t>
            </a:r>
            <a:endParaRPr/>
          </a:p>
        </p:txBody>
      </p:sp>
      <p:sp>
        <p:nvSpPr>
          <p:cNvPr id="134" name="Google Shape;134;p23"/>
          <p:cNvSpPr txBox="1"/>
          <p:nvPr>
            <p:ph idx="1" type="body"/>
          </p:nvPr>
        </p:nvSpPr>
        <p:spPr>
          <a:xfrm>
            <a:off x="4430675" y="1152475"/>
            <a:ext cx="4401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a:t>
            </a:r>
            <a:r>
              <a:rPr lang="en" sz="1600"/>
              <a:t>analyzer takes in an indicator for a specific coin that is then passes onto a function that will determine the weight.</a:t>
            </a:r>
            <a:endParaRPr sz="1600"/>
          </a:p>
          <a:p>
            <a:pPr indent="-330200" lvl="0" marL="457200" rtl="0" algn="l">
              <a:spcBef>
                <a:spcPts val="0"/>
              </a:spcBef>
              <a:spcAft>
                <a:spcPts val="0"/>
              </a:spcAft>
              <a:buSzPts val="1600"/>
              <a:buChar char="●"/>
            </a:pPr>
            <a:r>
              <a:rPr lang="en" sz="1600"/>
              <a:t>The functions checks to see if RSI &gt; 70, and if so, returns a small weight value.</a:t>
            </a:r>
            <a:endParaRPr sz="1600"/>
          </a:p>
          <a:p>
            <a:pPr indent="-330200" lvl="0" marL="457200" rtl="0" algn="l">
              <a:spcBef>
                <a:spcPts val="0"/>
              </a:spcBef>
              <a:spcAft>
                <a:spcPts val="0"/>
              </a:spcAft>
              <a:buSzPts val="1600"/>
              <a:buChar char="●"/>
            </a:pPr>
            <a:r>
              <a:rPr lang="en" sz="1600"/>
              <a:t>Otherwise, it is oversold and produces a larger weight value. </a:t>
            </a:r>
            <a:endParaRPr sz="1600"/>
          </a:p>
          <a:p>
            <a:pPr indent="-330200" lvl="0" marL="457200" rtl="0" algn="l">
              <a:spcBef>
                <a:spcPts val="0"/>
              </a:spcBef>
              <a:spcAft>
                <a:spcPts val="0"/>
              </a:spcAft>
              <a:buSzPts val="1600"/>
              <a:buChar char="●"/>
            </a:pPr>
            <a:r>
              <a:rPr lang="en" sz="1600"/>
              <a:t>This weight value is then passed on to determine if the bot needs to buy or sell.</a:t>
            </a:r>
            <a:endParaRPr sz="1600"/>
          </a:p>
        </p:txBody>
      </p:sp>
      <p:pic>
        <p:nvPicPr>
          <p:cNvPr id="135" name="Google Shape;135;p23"/>
          <p:cNvPicPr preferRelativeResize="0"/>
          <p:nvPr/>
        </p:nvPicPr>
        <p:blipFill rotWithShape="1">
          <a:blip r:embed="rId3">
            <a:alphaModFix/>
          </a:blip>
          <a:srcRect b="8784" l="14855" r="46049" t="10472"/>
          <a:stretch/>
        </p:blipFill>
        <p:spPr>
          <a:xfrm>
            <a:off x="344625" y="489677"/>
            <a:ext cx="3399849" cy="4388598"/>
          </a:xfrm>
          <a:prstGeom prst="rect">
            <a:avLst/>
          </a:prstGeom>
          <a:noFill/>
          <a:ln>
            <a:noFill/>
          </a:ln>
        </p:spPr>
      </p:pic>
      <p:sp>
        <p:nvSpPr>
          <p:cNvPr id="136" name="Google Shape;136;p23"/>
          <p:cNvSpPr txBox="1"/>
          <p:nvPr/>
        </p:nvSpPr>
        <p:spPr>
          <a:xfrm>
            <a:off x="344600" y="4804800"/>
            <a:ext cx="339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Fig.9. Code that Runs Analyzer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688" y="21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Trader</a:t>
            </a:r>
            <a:endParaRPr/>
          </a:p>
        </p:txBody>
      </p:sp>
      <p:sp>
        <p:nvSpPr>
          <p:cNvPr id="142" name="Google Shape;142;p24"/>
          <p:cNvSpPr txBox="1"/>
          <p:nvPr>
            <p:ph idx="1" type="body"/>
          </p:nvPr>
        </p:nvSpPr>
        <p:spPr>
          <a:xfrm>
            <a:off x="338125" y="790875"/>
            <a:ext cx="7942500" cy="2455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From the outside, the Trader has the simplest job. Based on the weight, determine if we need to buy, sell, or hold the coin and then execute that trade if necessary.</a:t>
            </a:r>
            <a:endParaRPr sz="1600"/>
          </a:p>
          <a:p>
            <a:pPr indent="-330200" lvl="0" marL="457200" rtl="0" algn="l">
              <a:spcBef>
                <a:spcPts val="0"/>
              </a:spcBef>
              <a:spcAft>
                <a:spcPts val="0"/>
              </a:spcAft>
              <a:buSzPts val="1600"/>
              <a:buChar char="●"/>
            </a:pPr>
            <a:r>
              <a:rPr lang="en" sz="1600"/>
              <a:t>Trader also has to determine how much to buy or sell. Check if </a:t>
            </a:r>
            <a:r>
              <a:rPr lang="en" sz="1600"/>
              <a:t>there</a:t>
            </a:r>
            <a:r>
              <a:rPr lang="en" sz="1600"/>
              <a:t> are funds in the account and determine if the trade was a success or failure.</a:t>
            </a:r>
            <a:endParaRPr sz="1600"/>
          </a:p>
          <a:p>
            <a:pPr indent="-330200" lvl="0" marL="457200" rtl="0" algn="l">
              <a:spcBef>
                <a:spcPts val="0"/>
              </a:spcBef>
              <a:spcAft>
                <a:spcPts val="0"/>
              </a:spcAft>
              <a:buSzPts val="1600"/>
              <a:buChar char="●"/>
            </a:pPr>
            <a:r>
              <a:rPr lang="en" sz="1600"/>
              <a:t>Based on these actions the Trader also gives this data to the GUI to show the user what has happened. </a:t>
            </a:r>
            <a:endParaRPr sz="1600"/>
          </a:p>
        </p:txBody>
      </p:sp>
      <p:sp>
        <p:nvSpPr>
          <p:cNvPr id="143" name="Google Shape;143;p24"/>
          <p:cNvSpPr txBox="1"/>
          <p:nvPr/>
        </p:nvSpPr>
        <p:spPr>
          <a:xfrm>
            <a:off x="338150" y="4310650"/>
            <a:ext cx="420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Fig.10. Terminal Output of Bot Creating Trades</a:t>
            </a:r>
            <a:endParaRPr/>
          </a:p>
        </p:txBody>
      </p:sp>
      <p:pic>
        <p:nvPicPr>
          <p:cNvPr id="144" name="Google Shape;144;p24"/>
          <p:cNvPicPr preferRelativeResize="0"/>
          <p:nvPr/>
        </p:nvPicPr>
        <p:blipFill>
          <a:blip r:embed="rId3">
            <a:alphaModFix/>
          </a:blip>
          <a:stretch>
            <a:fillRect/>
          </a:stretch>
        </p:blipFill>
        <p:spPr>
          <a:xfrm>
            <a:off x="338125" y="3246063"/>
            <a:ext cx="8467725" cy="10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0" name="Google Shape;150;p25"/>
          <p:cNvSpPr txBox="1"/>
          <p:nvPr>
            <p:ph idx="1" type="body"/>
          </p:nvPr>
        </p:nvSpPr>
        <p:spPr>
          <a:xfrm>
            <a:off x="4430675" y="1152475"/>
            <a:ext cx="440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set out to create an alternative way to generate passive income. With a cheap, small, </a:t>
            </a:r>
            <a:r>
              <a:rPr lang="en" sz="1600"/>
              <a:t>efficient</a:t>
            </a:r>
            <a:r>
              <a:rPr lang="en" sz="1600"/>
              <a:t> </a:t>
            </a:r>
            <a:r>
              <a:rPr lang="en" sz="1600"/>
              <a:t>Raspberry</a:t>
            </a:r>
            <a:r>
              <a:rPr lang="en" sz="1600"/>
              <a:t> Pi 4, we have </a:t>
            </a:r>
            <a:r>
              <a:rPr lang="en" sz="1600"/>
              <a:t>successfully developed a way for others to create money on the side while never having to intervene. There is no guarantee this will generate money 100% of the time, but we have generated a solution that will, hopefully, alleviate some people’s financial troubles. </a:t>
            </a:r>
            <a:endParaRPr sz="1600"/>
          </a:p>
        </p:txBody>
      </p:sp>
      <p:sp>
        <p:nvSpPr>
          <p:cNvPr id="151" name="Google Shape;151;p25"/>
          <p:cNvSpPr txBox="1"/>
          <p:nvPr/>
        </p:nvSpPr>
        <p:spPr>
          <a:xfrm>
            <a:off x="144875" y="4071000"/>
            <a:ext cx="412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Fig.11. Repeat of Fig.1b.</a:t>
            </a:r>
            <a:endParaRPr/>
          </a:p>
        </p:txBody>
      </p:sp>
      <p:pic>
        <p:nvPicPr>
          <p:cNvPr id="152" name="Google Shape;152;p25"/>
          <p:cNvPicPr preferRelativeResize="0"/>
          <p:nvPr/>
        </p:nvPicPr>
        <p:blipFill>
          <a:blip r:embed="rId3">
            <a:alphaModFix/>
          </a:blip>
          <a:stretch>
            <a:fillRect/>
          </a:stretch>
        </p:blipFill>
        <p:spPr>
          <a:xfrm>
            <a:off x="144875" y="1301537"/>
            <a:ext cx="3788810" cy="27694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34775"/>
            <a:ext cx="8520600" cy="3752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Many people in today’s society dream of the ability to make passive income, but in reality many avenues that earn a little extra </a:t>
            </a:r>
            <a:r>
              <a:rPr lang="en"/>
              <a:t>pocket</a:t>
            </a:r>
            <a:r>
              <a:rPr lang="en"/>
              <a:t> change require a large initial investment or the </a:t>
            </a:r>
            <a:r>
              <a:rPr lang="en"/>
              <a:t>undivided</a:t>
            </a:r>
            <a:r>
              <a:rPr lang="en"/>
              <a:t> attention of the user. These barriers to entry are what our team has made an effort to remedy. Through the use of a </a:t>
            </a:r>
            <a:r>
              <a:rPr lang="en"/>
              <a:t>Raspberry</a:t>
            </a:r>
            <a:r>
              <a:rPr lang="en"/>
              <a:t> Pi, the user now has the ability to trade Cryptocurrency </a:t>
            </a:r>
            <a:r>
              <a:rPr lang="en"/>
              <a:t>without</a:t>
            </a:r>
            <a:r>
              <a:rPr lang="en"/>
              <a:t> being directly involved. This will give them an </a:t>
            </a:r>
            <a:r>
              <a:rPr lang="en"/>
              <a:t>opportunity</a:t>
            </a:r>
            <a:r>
              <a:rPr lang="en"/>
              <a:t> to generate passive income. Once the Pi is up and running, it can be a hands-off experience, the bot will do the hard work. However, the user will still be able to interact with a GUI to input what Coins to buy or sell and determine how much money to put in. Once the bot has begun, multiple threads will be created to scan coins, analyze the data of those coins, and decide whether to buy, sell, or wait.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6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Fingerprint Sensor</a:t>
            </a:r>
            <a:endParaRPr/>
          </a:p>
        </p:txBody>
      </p:sp>
      <p:sp>
        <p:nvSpPr>
          <p:cNvPr id="67" name="Google Shape;67;p15"/>
          <p:cNvSpPr txBox="1"/>
          <p:nvPr>
            <p:ph idx="1" type="body"/>
          </p:nvPr>
        </p:nvSpPr>
        <p:spPr>
          <a:xfrm>
            <a:off x="4210700" y="1152475"/>
            <a:ext cx="4621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external sensor used for this project is a DiyMall adafruit-compatible fingerprint sensor. Initially we designed the sensor to be inserted through the USB ports on the Raspberry Pi, but due to a mysterious problem that rendered our ttyUSB0 port unusable we decided to use the pins of the raspberry pi to manually mount the fingerprint sensor to the ttyS0 serial port. The fingerprint data is stored on the sensor itself, so moving the fingerprint sensor to a different computer shouldn’t impede the ability to use it.</a:t>
            </a:r>
            <a:endParaRPr sz="1600"/>
          </a:p>
        </p:txBody>
      </p:sp>
      <p:pic>
        <p:nvPicPr>
          <p:cNvPr id="68" name="Google Shape;68;p15"/>
          <p:cNvPicPr preferRelativeResize="0"/>
          <p:nvPr/>
        </p:nvPicPr>
        <p:blipFill>
          <a:blip r:embed="rId3">
            <a:alphaModFix/>
          </a:blip>
          <a:stretch>
            <a:fillRect/>
          </a:stretch>
        </p:blipFill>
        <p:spPr>
          <a:xfrm>
            <a:off x="311700" y="738675"/>
            <a:ext cx="2052800" cy="1655675"/>
          </a:xfrm>
          <a:prstGeom prst="rect">
            <a:avLst/>
          </a:prstGeom>
          <a:noFill/>
          <a:ln>
            <a:noFill/>
          </a:ln>
        </p:spPr>
      </p:pic>
      <p:pic>
        <p:nvPicPr>
          <p:cNvPr id="69" name="Google Shape;69;p15"/>
          <p:cNvPicPr preferRelativeResize="0"/>
          <p:nvPr/>
        </p:nvPicPr>
        <p:blipFill>
          <a:blip r:embed="rId4">
            <a:alphaModFix/>
          </a:blip>
          <a:stretch>
            <a:fillRect/>
          </a:stretch>
        </p:blipFill>
        <p:spPr>
          <a:xfrm>
            <a:off x="137325" y="2448700"/>
            <a:ext cx="2962284" cy="2165302"/>
          </a:xfrm>
          <a:prstGeom prst="rect">
            <a:avLst/>
          </a:prstGeom>
          <a:noFill/>
          <a:ln>
            <a:noFill/>
          </a:ln>
        </p:spPr>
      </p:pic>
      <p:sp>
        <p:nvSpPr>
          <p:cNvPr id="70" name="Google Shape;70;p15"/>
          <p:cNvSpPr txBox="1"/>
          <p:nvPr/>
        </p:nvSpPr>
        <p:spPr>
          <a:xfrm>
            <a:off x="110063" y="4614000"/>
            <a:ext cx="301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Fig.1a. Pins for Fingerprint Scanner</a:t>
            </a:r>
            <a:endParaRPr i="1" sz="1000">
              <a:solidFill>
                <a:schemeClr val="lt2"/>
              </a:solidFill>
            </a:endParaRPr>
          </a:p>
          <a:p>
            <a:pPr indent="0" lvl="0" marL="0" rtl="0" algn="l">
              <a:spcBef>
                <a:spcPts val="0"/>
              </a:spcBef>
              <a:spcAft>
                <a:spcPts val="0"/>
              </a:spcAft>
              <a:buNone/>
            </a:pPr>
            <a:r>
              <a:rPr i="1" lang="en" sz="1000">
                <a:solidFill>
                  <a:schemeClr val="lt2"/>
                </a:solidFill>
              </a:rPr>
              <a:t>Fig.1b. Raspberry Pi with Fingerprint Scanner</a:t>
            </a:r>
            <a:endParaRPr i="1" sz="1000">
              <a:solidFill>
                <a:schemeClr val="lt2"/>
              </a:solidFill>
            </a:endParaRPr>
          </a:p>
          <a:p>
            <a:pPr indent="0" lvl="0" marL="0" rtl="0" algn="l">
              <a:spcBef>
                <a:spcPts val="0"/>
              </a:spcBef>
              <a:spcAft>
                <a:spcPts val="0"/>
              </a:spcAft>
              <a:buNone/>
            </a:pPr>
            <a:r>
              <a:t/>
            </a:r>
            <a:endParaRPr i="1" sz="10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Cryptobot Code</a:t>
            </a:r>
            <a:endParaRPr/>
          </a:p>
        </p:txBody>
      </p:sp>
      <p:sp>
        <p:nvSpPr>
          <p:cNvPr id="76" name="Google Shape;76;p16"/>
          <p:cNvSpPr txBox="1"/>
          <p:nvPr>
            <p:ph idx="1" type="body"/>
          </p:nvPr>
        </p:nvSpPr>
        <p:spPr>
          <a:xfrm>
            <a:off x="4430675" y="1152475"/>
            <a:ext cx="440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Cryptobot will have 4 threads. Each thread will be allocated to the:</a:t>
            </a:r>
            <a:endParaRPr sz="1600"/>
          </a:p>
          <a:p>
            <a:pPr indent="-330200" lvl="0" marL="457200" rtl="0" algn="l">
              <a:spcBef>
                <a:spcPts val="1200"/>
              </a:spcBef>
              <a:spcAft>
                <a:spcPts val="0"/>
              </a:spcAft>
              <a:buSzPts val="1600"/>
              <a:buAutoNum type="arabicPeriod"/>
            </a:pPr>
            <a:r>
              <a:rPr lang="en" sz="1600"/>
              <a:t>GUI</a:t>
            </a:r>
            <a:endParaRPr sz="1600"/>
          </a:p>
          <a:p>
            <a:pPr indent="-330200" lvl="0" marL="457200" rtl="0" algn="l">
              <a:spcBef>
                <a:spcPts val="0"/>
              </a:spcBef>
              <a:spcAft>
                <a:spcPts val="0"/>
              </a:spcAft>
              <a:buSzPts val="1600"/>
              <a:buAutoNum type="arabicPeriod"/>
            </a:pPr>
            <a:r>
              <a:rPr lang="en" sz="1600"/>
              <a:t>Coin Scanner</a:t>
            </a:r>
            <a:endParaRPr sz="1600"/>
          </a:p>
          <a:p>
            <a:pPr indent="-330200" lvl="0" marL="457200" rtl="0" algn="l">
              <a:spcBef>
                <a:spcPts val="0"/>
              </a:spcBef>
              <a:spcAft>
                <a:spcPts val="0"/>
              </a:spcAft>
              <a:buSzPts val="1600"/>
              <a:buAutoNum type="arabicPeriod"/>
            </a:pPr>
            <a:r>
              <a:rPr lang="en" sz="1600"/>
              <a:t>Coin Analyzer</a:t>
            </a:r>
            <a:endParaRPr sz="1600"/>
          </a:p>
          <a:p>
            <a:pPr indent="-330200" lvl="0" marL="457200" rtl="0" algn="l">
              <a:spcBef>
                <a:spcPts val="0"/>
              </a:spcBef>
              <a:spcAft>
                <a:spcPts val="0"/>
              </a:spcAft>
              <a:buSzPts val="1600"/>
              <a:buAutoNum type="arabicPeriod"/>
            </a:pPr>
            <a:r>
              <a:rPr lang="en" sz="1600"/>
              <a:t>Coin Trader</a:t>
            </a:r>
            <a:endParaRPr sz="1600"/>
          </a:p>
          <a:p>
            <a:pPr indent="0" lvl="0" marL="0" rtl="0" algn="l">
              <a:spcBef>
                <a:spcPts val="1200"/>
              </a:spcBef>
              <a:spcAft>
                <a:spcPts val="1200"/>
              </a:spcAft>
              <a:buNone/>
            </a:pPr>
            <a:r>
              <a:rPr lang="en" sz="1600"/>
              <a:t>This will ensure maximum performance and </a:t>
            </a:r>
            <a:r>
              <a:rPr lang="en" sz="1600"/>
              <a:t>efficiency</a:t>
            </a:r>
            <a:r>
              <a:rPr lang="en" sz="1600"/>
              <a:t> for each stage of the trading process. </a:t>
            </a:r>
            <a:endParaRPr sz="1600"/>
          </a:p>
        </p:txBody>
      </p:sp>
      <p:pic>
        <p:nvPicPr>
          <p:cNvPr id="77" name="Google Shape;77;p16"/>
          <p:cNvPicPr preferRelativeResize="0"/>
          <p:nvPr/>
        </p:nvPicPr>
        <p:blipFill rotWithShape="1">
          <a:blip r:embed="rId3">
            <a:alphaModFix/>
          </a:blip>
          <a:srcRect b="19333" l="13482" r="41828" t="23934"/>
          <a:stretch/>
        </p:blipFill>
        <p:spPr>
          <a:xfrm>
            <a:off x="170675" y="1092150"/>
            <a:ext cx="4259999" cy="3380125"/>
          </a:xfrm>
          <a:prstGeom prst="rect">
            <a:avLst/>
          </a:prstGeom>
          <a:noFill/>
          <a:ln>
            <a:noFill/>
          </a:ln>
        </p:spPr>
      </p:pic>
      <p:sp>
        <p:nvSpPr>
          <p:cNvPr id="78" name="Google Shape;78;p16"/>
          <p:cNvSpPr txBox="1"/>
          <p:nvPr/>
        </p:nvSpPr>
        <p:spPr>
          <a:xfrm>
            <a:off x="181000" y="4562775"/>
            <a:ext cx="42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Fig.2. File </a:t>
            </a:r>
            <a:r>
              <a:rPr i="1" lang="en" sz="1000">
                <a:solidFill>
                  <a:schemeClr val="lt2"/>
                </a:solidFill>
              </a:rPr>
              <a:t>Hierarchy</a:t>
            </a:r>
            <a:r>
              <a:rPr i="1" lang="en" sz="1000">
                <a:solidFill>
                  <a:schemeClr val="lt2"/>
                </a:solidFill>
              </a:rPr>
              <a:t> for Cryptobot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of Threads</a:t>
            </a:r>
            <a:endParaRPr/>
          </a:p>
        </p:txBody>
      </p:sp>
      <p:sp>
        <p:nvSpPr>
          <p:cNvPr id="84" name="Google Shape;84;p17"/>
          <p:cNvSpPr txBox="1"/>
          <p:nvPr>
            <p:ph idx="1" type="body"/>
          </p:nvPr>
        </p:nvSpPr>
        <p:spPr>
          <a:xfrm>
            <a:off x="353875" y="1152475"/>
            <a:ext cx="8478300" cy="148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Shown below is the start of the bot </a:t>
            </a:r>
            <a:endParaRPr sz="1600"/>
          </a:p>
          <a:p>
            <a:pPr indent="-330200" lvl="0" marL="457200" rtl="0" algn="l">
              <a:spcBef>
                <a:spcPts val="0"/>
              </a:spcBef>
              <a:spcAft>
                <a:spcPts val="0"/>
              </a:spcAft>
              <a:buSzPts val="1600"/>
              <a:buChar char="●"/>
            </a:pPr>
            <a:r>
              <a:rPr lang="en" sz="1600"/>
              <a:t>It can be seen that the threads are starting up</a:t>
            </a:r>
            <a:endParaRPr sz="1600"/>
          </a:p>
          <a:p>
            <a:pPr indent="-330200" lvl="1" marL="914400" rtl="0" algn="l">
              <a:spcBef>
                <a:spcPts val="0"/>
              </a:spcBef>
              <a:spcAft>
                <a:spcPts val="0"/>
              </a:spcAft>
              <a:buSzPts val="1600"/>
              <a:buChar char="○"/>
            </a:pPr>
            <a:r>
              <a:rPr lang="en" sz="1600"/>
              <a:t>The scanner threads starts scanning forever since there will always be new data to grab </a:t>
            </a:r>
            <a:endParaRPr sz="1600"/>
          </a:p>
        </p:txBody>
      </p:sp>
      <p:sp>
        <p:nvSpPr>
          <p:cNvPr id="85" name="Google Shape;85;p17"/>
          <p:cNvSpPr txBox="1"/>
          <p:nvPr/>
        </p:nvSpPr>
        <p:spPr>
          <a:xfrm>
            <a:off x="656475" y="4384525"/>
            <a:ext cx="42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Fig.3. Terminal Output of the </a:t>
            </a:r>
            <a:r>
              <a:rPr i="1" lang="en" sz="1000">
                <a:solidFill>
                  <a:schemeClr val="lt2"/>
                </a:solidFill>
              </a:rPr>
              <a:t>Raspberry</a:t>
            </a:r>
            <a:r>
              <a:rPr i="1" lang="en" sz="1000">
                <a:solidFill>
                  <a:schemeClr val="lt2"/>
                </a:solidFill>
              </a:rPr>
              <a:t> Pi Starting</a:t>
            </a:r>
            <a:endParaRPr/>
          </a:p>
        </p:txBody>
      </p:sp>
      <p:pic>
        <p:nvPicPr>
          <p:cNvPr id="86" name="Google Shape;86;p17"/>
          <p:cNvPicPr preferRelativeResize="0"/>
          <p:nvPr/>
        </p:nvPicPr>
        <p:blipFill>
          <a:blip r:embed="rId3">
            <a:alphaModFix/>
          </a:blip>
          <a:stretch>
            <a:fillRect/>
          </a:stretch>
        </p:blipFill>
        <p:spPr>
          <a:xfrm>
            <a:off x="656467" y="2638375"/>
            <a:ext cx="6514483" cy="174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81525" y="16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User Interface</a:t>
            </a:r>
            <a:endParaRPr/>
          </a:p>
        </p:txBody>
      </p:sp>
      <p:sp>
        <p:nvSpPr>
          <p:cNvPr id="92" name="Google Shape;92;p18"/>
          <p:cNvSpPr txBox="1"/>
          <p:nvPr>
            <p:ph idx="1" type="body"/>
          </p:nvPr>
        </p:nvSpPr>
        <p:spPr>
          <a:xfrm>
            <a:off x="4164175" y="738675"/>
            <a:ext cx="4668300" cy="415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Initially the goal was to use DearpPyGui for the graphical user interface, but upon implementation of the original GUI, we realized that DearPyGUI requires OpenGL to render frames, but can’t initialize itself in the Raspbian environment unless the Raspbian is running in “Legacy” mode, which is devoid of OpenGL. Due to this, a new, extremely lightweight GUI was created in Tkinter to give users the ability to select their own cryptos, insert their initial investment, then start or stop the bot when they desire. When the user stops the bot a “Graph.txt” file will be created, and the user can run “Grapher.py” to see a plot of their investment over time.</a:t>
            </a:r>
            <a:endParaRPr sz="1600"/>
          </a:p>
        </p:txBody>
      </p:sp>
      <p:pic>
        <p:nvPicPr>
          <p:cNvPr id="93" name="Google Shape;93;p18"/>
          <p:cNvPicPr preferRelativeResize="0"/>
          <p:nvPr/>
        </p:nvPicPr>
        <p:blipFill>
          <a:blip r:embed="rId3">
            <a:alphaModFix/>
          </a:blip>
          <a:stretch>
            <a:fillRect/>
          </a:stretch>
        </p:blipFill>
        <p:spPr>
          <a:xfrm>
            <a:off x="281525" y="2720012"/>
            <a:ext cx="3003024" cy="1689225"/>
          </a:xfrm>
          <a:prstGeom prst="rect">
            <a:avLst/>
          </a:prstGeom>
          <a:noFill/>
          <a:ln>
            <a:noFill/>
          </a:ln>
        </p:spPr>
      </p:pic>
      <p:pic>
        <p:nvPicPr>
          <p:cNvPr id="94" name="Google Shape;94;p18"/>
          <p:cNvPicPr preferRelativeResize="0"/>
          <p:nvPr/>
        </p:nvPicPr>
        <p:blipFill>
          <a:blip r:embed="rId4">
            <a:alphaModFix/>
          </a:blip>
          <a:stretch>
            <a:fillRect/>
          </a:stretch>
        </p:blipFill>
        <p:spPr>
          <a:xfrm>
            <a:off x="311700" y="738675"/>
            <a:ext cx="1897275" cy="1888148"/>
          </a:xfrm>
          <a:prstGeom prst="rect">
            <a:avLst/>
          </a:prstGeom>
          <a:noFill/>
          <a:ln>
            <a:noFill/>
          </a:ln>
        </p:spPr>
      </p:pic>
      <p:sp>
        <p:nvSpPr>
          <p:cNvPr id="95" name="Google Shape;95;p18"/>
          <p:cNvSpPr txBox="1"/>
          <p:nvPr/>
        </p:nvSpPr>
        <p:spPr>
          <a:xfrm>
            <a:off x="281525" y="4409250"/>
            <a:ext cx="300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Fig.4. Current GUI Crypto Selection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a:t>
            </a:r>
            <a:endParaRPr/>
          </a:p>
        </p:txBody>
      </p:sp>
      <p:sp>
        <p:nvSpPr>
          <p:cNvPr id="101" name="Google Shape;101;p19"/>
          <p:cNvSpPr txBox="1"/>
          <p:nvPr>
            <p:ph idx="1" type="body"/>
          </p:nvPr>
        </p:nvSpPr>
        <p:spPr>
          <a:xfrm>
            <a:off x="311700" y="1152500"/>
            <a:ext cx="365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a:t>
            </a:r>
            <a:r>
              <a:rPr lang="en" sz="1600"/>
              <a:t> the UI is created, the user is prompted to select from a list of cryptos. When they select a crypto currency from the checklist and click “Save selected” or “Start”, an array of the selected cryptos is created and can be used to start the threads that are responsible for buying and selling the coins.</a:t>
            </a:r>
            <a:endParaRPr sz="1600"/>
          </a:p>
        </p:txBody>
      </p:sp>
      <p:pic>
        <p:nvPicPr>
          <p:cNvPr id="102" name="Google Shape;102;p19"/>
          <p:cNvPicPr preferRelativeResize="0"/>
          <p:nvPr/>
        </p:nvPicPr>
        <p:blipFill>
          <a:blip r:embed="rId3">
            <a:alphaModFix/>
          </a:blip>
          <a:stretch>
            <a:fillRect/>
          </a:stretch>
        </p:blipFill>
        <p:spPr>
          <a:xfrm>
            <a:off x="4769525" y="776638"/>
            <a:ext cx="1272000" cy="3504476"/>
          </a:xfrm>
          <a:prstGeom prst="rect">
            <a:avLst/>
          </a:prstGeom>
          <a:noFill/>
          <a:ln>
            <a:noFill/>
          </a:ln>
        </p:spPr>
      </p:pic>
      <p:pic>
        <p:nvPicPr>
          <p:cNvPr id="103" name="Google Shape;103;p19"/>
          <p:cNvPicPr preferRelativeResize="0"/>
          <p:nvPr/>
        </p:nvPicPr>
        <p:blipFill>
          <a:blip r:embed="rId4">
            <a:alphaModFix/>
          </a:blip>
          <a:stretch>
            <a:fillRect/>
          </a:stretch>
        </p:blipFill>
        <p:spPr>
          <a:xfrm>
            <a:off x="6627525" y="776650"/>
            <a:ext cx="1723050" cy="3504475"/>
          </a:xfrm>
          <a:prstGeom prst="rect">
            <a:avLst/>
          </a:prstGeom>
          <a:noFill/>
          <a:ln>
            <a:noFill/>
          </a:ln>
        </p:spPr>
      </p:pic>
      <p:sp>
        <p:nvSpPr>
          <p:cNvPr id="104" name="Google Shape;104;p19"/>
          <p:cNvSpPr txBox="1"/>
          <p:nvPr/>
        </p:nvSpPr>
        <p:spPr>
          <a:xfrm>
            <a:off x="4745475" y="4200775"/>
            <a:ext cx="360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Fig.5a. Selection List of Cryptocurrencies</a:t>
            </a:r>
            <a:endParaRPr i="1" sz="1000">
              <a:solidFill>
                <a:schemeClr val="lt2"/>
              </a:solidFill>
            </a:endParaRPr>
          </a:p>
          <a:p>
            <a:pPr indent="0" lvl="0" marL="0" rtl="0" algn="l">
              <a:spcBef>
                <a:spcPts val="0"/>
              </a:spcBef>
              <a:spcAft>
                <a:spcPts val="0"/>
              </a:spcAft>
              <a:buNone/>
            </a:pPr>
            <a:r>
              <a:rPr i="1" lang="en" sz="1000">
                <a:solidFill>
                  <a:schemeClr val="lt2"/>
                </a:solidFill>
              </a:rPr>
              <a:t>Fig.5b. List of Currently Selected Currencies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a:t>
            </a:r>
            <a:endParaRPr/>
          </a:p>
        </p:txBody>
      </p:sp>
      <p:sp>
        <p:nvSpPr>
          <p:cNvPr id="110" name="Google Shape;110;p20"/>
          <p:cNvSpPr txBox="1"/>
          <p:nvPr>
            <p:ph idx="1" type="body"/>
          </p:nvPr>
        </p:nvSpPr>
        <p:spPr>
          <a:xfrm>
            <a:off x="4430675" y="1152475"/>
            <a:ext cx="440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Initially the desire was to have a graph that would update every 30 seconds with new information regarding the user’s investment, but because of the hardware limitations of the Raspberry Pi we decided that for the longevity of the bot we would simply create a “Graph.txt” file that contains an x axis (time in 30 second increments) and a y axis (growth or decay of initial investment in USD), then afterward give the user the option to graph their data and zoom into it with a stable Dearpygui renderer.</a:t>
            </a:r>
            <a:endParaRPr sz="1600"/>
          </a:p>
        </p:txBody>
      </p:sp>
      <p:pic>
        <p:nvPicPr>
          <p:cNvPr id="111" name="Google Shape;111;p20"/>
          <p:cNvPicPr preferRelativeResize="0"/>
          <p:nvPr/>
        </p:nvPicPr>
        <p:blipFill>
          <a:blip r:embed="rId3">
            <a:alphaModFix/>
          </a:blip>
          <a:stretch>
            <a:fillRect/>
          </a:stretch>
        </p:blipFill>
        <p:spPr>
          <a:xfrm>
            <a:off x="185725" y="1571338"/>
            <a:ext cx="4125875" cy="2578672"/>
          </a:xfrm>
          <a:prstGeom prst="rect">
            <a:avLst/>
          </a:prstGeom>
          <a:noFill/>
          <a:ln>
            <a:noFill/>
          </a:ln>
        </p:spPr>
      </p:pic>
      <p:sp>
        <p:nvSpPr>
          <p:cNvPr id="112" name="Google Shape;112;p20"/>
          <p:cNvSpPr txBox="1"/>
          <p:nvPr/>
        </p:nvSpPr>
        <p:spPr>
          <a:xfrm>
            <a:off x="211175" y="4238475"/>
            <a:ext cx="411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Fig.6. Dearpygui Graph With Coin Value Overtime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0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Scanner</a:t>
            </a:r>
            <a:endParaRPr/>
          </a:p>
        </p:txBody>
      </p:sp>
      <p:sp>
        <p:nvSpPr>
          <p:cNvPr id="118" name="Google Shape;118;p21"/>
          <p:cNvSpPr txBox="1"/>
          <p:nvPr>
            <p:ph idx="1" type="body"/>
          </p:nvPr>
        </p:nvSpPr>
        <p:spPr>
          <a:xfrm>
            <a:off x="311700" y="1079100"/>
            <a:ext cx="4401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purpose of the coin scanner is to </a:t>
            </a:r>
            <a:r>
              <a:rPr lang="en" sz="1600"/>
              <a:t>periodically</a:t>
            </a:r>
            <a:r>
              <a:rPr lang="en" sz="1600"/>
              <a:t> gather coin data. These </a:t>
            </a:r>
            <a:r>
              <a:rPr lang="en" sz="1600"/>
              <a:t>intervals</a:t>
            </a:r>
            <a:r>
              <a:rPr lang="en" sz="1600"/>
              <a:t> could range </a:t>
            </a:r>
            <a:r>
              <a:rPr lang="en" sz="1600"/>
              <a:t>anywhere</a:t>
            </a:r>
            <a:r>
              <a:rPr lang="en" sz="1600"/>
              <a:t> from every minute to every fifteen minutes.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data that is gathered from these Coins are candles. These </a:t>
            </a:r>
            <a:r>
              <a:rPr lang="en" sz="1600"/>
              <a:t>candles</a:t>
            </a:r>
            <a:r>
              <a:rPr lang="en" sz="1600"/>
              <a:t> show the high, low, open and close prices for a coin over a specified time interval. </a:t>
            </a:r>
            <a:endParaRPr sz="1600"/>
          </a:p>
        </p:txBody>
      </p:sp>
      <p:pic>
        <p:nvPicPr>
          <p:cNvPr id="119" name="Google Shape;119;p21"/>
          <p:cNvPicPr preferRelativeResize="0"/>
          <p:nvPr/>
        </p:nvPicPr>
        <p:blipFill rotWithShape="1">
          <a:blip r:embed="rId3">
            <a:alphaModFix/>
          </a:blip>
          <a:srcRect b="32922" l="0" r="0" t="9247"/>
          <a:stretch/>
        </p:blipFill>
        <p:spPr>
          <a:xfrm>
            <a:off x="5426225" y="164488"/>
            <a:ext cx="3143351" cy="3931325"/>
          </a:xfrm>
          <a:prstGeom prst="rect">
            <a:avLst/>
          </a:prstGeom>
          <a:noFill/>
          <a:ln>
            <a:noFill/>
          </a:ln>
        </p:spPr>
      </p:pic>
      <p:sp>
        <p:nvSpPr>
          <p:cNvPr id="120" name="Google Shape;120;p21"/>
          <p:cNvSpPr txBox="1"/>
          <p:nvPr/>
        </p:nvSpPr>
        <p:spPr>
          <a:xfrm>
            <a:off x="5450800" y="4057475"/>
            <a:ext cx="309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Fig.7. Bitcoin Candles -&gt; 4/29</a:t>
            </a:r>
            <a:endParaRPr i="1" sz="10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