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08D897-72F9-D081-7B05-E57C44398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D057F7-B922-B9F0-586A-8D38DF89F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4D8678-094E-40A1-F447-911CE8E78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5D19-5D1D-D74F-8217-1A17DBAE154E}" type="datetimeFigureOut">
              <a:rPr lang="de-DE" smtClean="0"/>
              <a:t>08.09.25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E096DE-5224-3779-6F3A-83A0E4A9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726BB3-D814-FE62-23C5-3CBAB83E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D860-5CAD-3043-B7D3-EDAC0F16A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49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629A2C-48C5-521D-D590-D821405A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4A839C-654E-7D15-D612-5BDE9009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5AEEF3-C15C-E3A9-3230-408DE0EF4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5D19-5D1D-D74F-8217-1A17DBAE154E}" type="datetimeFigureOut">
              <a:rPr lang="de-DE" smtClean="0"/>
              <a:t>08.09.25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72C8A5-BD53-7E01-4631-A9F626AF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B9CC53-E16D-8B05-36BC-7B5C26BA7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D860-5CAD-3043-B7D3-EDAC0F16A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53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DE9BD26-62A2-E077-D60E-959739EBC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370714-BBF4-B024-8555-247CFAE7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783D7-D2C6-7B44-D498-3091E4ED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5D19-5D1D-D74F-8217-1A17DBAE154E}" type="datetimeFigureOut">
              <a:rPr lang="de-DE" smtClean="0"/>
              <a:t>08.09.25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2D976C-051F-A206-04E1-C03CDF991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BB5A50-AF10-FBF3-0ED6-13DE9982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D860-5CAD-3043-B7D3-EDAC0F16A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957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C80976-F51E-ED67-463B-0EC10C6D8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3C909E-139B-A84F-E73C-75D8AFD4D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30716-80A2-79A7-87ED-1CD9624F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5D19-5D1D-D74F-8217-1A17DBAE154E}" type="datetimeFigureOut">
              <a:rPr lang="de-DE" smtClean="0"/>
              <a:t>08.09.25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A9A7F7-00EB-1724-F14A-9BF07B60D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A71830-639D-5DFD-FC33-8013EEDE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D860-5CAD-3043-B7D3-EDAC0F16A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733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28668-99F2-57C2-4AF4-459A1A319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0A7A00-B5F2-86DA-F3AF-41CDC3426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F95BD3-D05E-5EB4-94DE-9BA9AE12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5D19-5D1D-D74F-8217-1A17DBAE154E}" type="datetimeFigureOut">
              <a:rPr lang="de-DE" smtClean="0"/>
              <a:t>08.09.25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81917D-8FF3-1B4C-E572-AE743E92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4B2841-105E-23E0-B1BF-7D456DC9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D860-5CAD-3043-B7D3-EDAC0F16A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17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3901B1-6479-948A-CD30-470C93723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A63527-ACCE-B6E4-9EFE-AD8FB5FD5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E301DA-7112-E1F8-3D7E-8FB177174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64287E-4C55-91F7-4C5A-0A18D2A84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5D19-5D1D-D74F-8217-1A17DBAE154E}" type="datetimeFigureOut">
              <a:rPr lang="de-DE" smtClean="0"/>
              <a:t>08.09.25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B98443-5897-FBCC-D206-D48256AF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AF4DC0-421E-8573-A0D9-1F9CB5A4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D860-5CAD-3043-B7D3-EDAC0F16A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532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FA434-3D4E-C517-FE09-23ECE3F4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50BFA4-8103-738F-4B98-1711836E2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70327A-979C-837F-0387-B3983669A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A817A33-DFB7-BEDC-7EC2-E7B154D39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9AF44B0-C0BB-B855-7AD5-B94CA776D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72A847A-09F0-7847-0ACD-9987C064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5D19-5D1D-D74F-8217-1A17DBAE154E}" type="datetimeFigureOut">
              <a:rPr lang="de-DE" smtClean="0"/>
              <a:t>08.09.25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4FB11BF-2FA7-16CE-67CB-22B29DD1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79EFF9B-8DD0-4E56-C0AE-79B0F21E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D860-5CAD-3043-B7D3-EDAC0F16A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39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4E8076-E894-75FF-BDF0-4D9795D3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BE2A72-0F9B-1066-CFFB-0A5F87E2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5D19-5D1D-D74F-8217-1A17DBAE154E}" type="datetimeFigureOut">
              <a:rPr lang="de-DE" smtClean="0"/>
              <a:t>08.09.25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E0AB7B-C713-0DC2-70BB-1D2B846E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4E4BB0-242C-94B6-522D-08586F1D2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D860-5CAD-3043-B7D3-EDAC0F16A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11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CCB979-2FFD-8430-911F-CA019FEB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5D19-5D1D-D74F-8217-1A17DBAE154E}" type="datetimeFigureOut">
              <a:rPr lang="de-DE" smtClean="0"/>
              <a:t>08.09.25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319E7A-ECC7-53D9-CDED-36CB547A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C2BFFC-D2ED-57BA-97A3-14BFAA91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D860-5CAD-3043-B7D3-EDAC0F16A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76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0A25DD-F84D-BB81-BDE5-C55D9F43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A7A298-6D60-303F-F7F1-26AB2FA41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27760A-0FDE-C808-E834-3B2184BE4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E751A7-4D2B-86AF-624E-CD4BD47F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5D19-5D1D-D74F-8217-1A17DBAE154E}" type="datetimeFigureOut">
              <a:rPr lang="de-DE" smtClean="0"/>
              <a:t>08.09.25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513A2A-2BD5-7C75-0B65-10F563F8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B8BF80-B1F2-D82A-ED87-6958184C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D860-5CAD-3043-B7D3-EDAC0F16A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3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24DECB-4B20-7BD6-F4ED-2EAD0ED5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57C0A58-FC3B-84B5-47F8-C25FACC9E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3901FC-8028-B04F-31AE-65884624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83B1BC-4981-5927-3C31-B10D09C0E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5D19-5D1D-D74F-8217-1A17DBAE154E}" type="datetimeFigureOut">
              <a:rPr lang="de-DE" smtClean="0"/>
              <a:t>08.09.25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7CDEF4-DADB-93BD-937F-2B7C9093D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81AAB1-8674-648C-EED3-28EC8A64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D860-5CAD-3043-B7D3-EDAC0F16A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20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6F7C70A-1AAC-5952-3A09-5E30F61F8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6B9241-283A-74BB-EE8D-7374023B1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3D3CDC-BB4E-75C4-9D7C-F35E81563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D15D19-5D1D-D74F-8217-1A17DBAE154E}" type="datetimeFigureOut">
              <a:rPr lang="de-DE" smtClean="0"/>
              <a:t>08.09.25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989286-558F-767C-8244-6CF7AA48C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F151DB-843A-937E-99AA-7C418DAA0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12D860-5CAD-3043-B7D3-EDAC0F16A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61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BF0972-0991-A0B4-3AA1-EF60C7CDB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de-AT" sz="4800" dirty="0" err="1">
                <a:solidFill>
                  <a:srgbClr val="FFFFFF"/>
                </a:solidFill>
              </a:rPr>
              <a:t>SoK</a:t>
            </a:r>
            <a:r>
              <a:rPr lang="de-AT" sz="4800" dirty="0">
                <a:solidFill>
                  <a:srgbClr val="FFFFFF"/>
                </a:solidFill>
              </a:rPr>
              <a:t>: </a:t>
            </a:r>
            <a:r>
              <a:rPr lang="de-AT" sz="4800" dirty="0" err="1">
                <a:solidFill>
                  <a:srgbClr val="FFFFFF"/>
                </a:solidFill>
              </a:rPr>
              <a:t>Prudent</a:t>
            </a:r>
            <a:r>
              <a:rPr lang="de-AT" sz="4800" dirty="0">
                <a:solidFill>
                  <a:srgbClr val="FFFFFF"/>
                </a:solidFill>
              </a:rPr>
              <a:t> Evaluation Practices </a:t>
            </a:r>
            <a:r>
              <a:rPr lang="de-AT" sz="4800" dirty="0" err="1">
                <a:solidFill>
                  <a:srgbClr val="FFFFFF"/>
                </a:solidFill>
              </a:rPr>
              <a:t>for</a:t>
            </a:r>
            <a:r>
              <a:rPr lang="de-AT" sz="4800" dirty="0">
                <a:solidFill>
                  <a:srgbClr val="FFFFFF"/>
                </a:solidFill>
              </a:rPr>
              <a:t> </a:t>
            </a:r>
            <a:r>
              <a:rPr lang="de-AT" sz="4800" dirty="0" err="1">
                <a:solidFill>
                  <a:srgbClr val="FFFFFF"/>
                </a:solidFill>
              </a:rPr>
              <a:t>Fuzzing</a:t>
            </a:r>
            <a:endParaRPr lang="de-DE" sz="4800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F47C9B-AE9F-211D-F41B-ACCD1E8A1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de-AT" dirty="0"/>
              <a:t>Moritz </a:t>
            </a:r>
            <a:r>
              <a:rPr lang="de-AT" dirty="0" err="1"/>
              <a:t>Schloegel</a:t>
            </a:r>
            <a:r>
              <a:rPr lang="de-AT" dirty="0"/>
              <a:t> , Nils Bars , Nico Schiller , Lukas Bernhard , Tobias </a:t>
            </a:r>
            <a:r>
              <a:rPr lang="de-AT" dirty="0" err="1"/>
              <a:t>Scharnowski</a:t>
            </a:r>
            <a:r>
              <a:rPr lang="de-AT" dirty="0"/>
              <a:t>, Addison Crump, Arash Ale-Ebrahim , Nicolai </a:t>
            </a:r>
            <a:r>
              <a:rPr lang="de-AT" dirty="0" err="1"/>
              <a:t>Bissantz</a:t>
            </a:r>
            <a:r>
              <a:rPr lang="de-AT" dirty="0"/>
              <a:t>, Marius </a:t>
            </a:r>
            <a:r>
              <a:rPr lang="de-AT" dirty="0" err="1"/>
              <a:t>Muench</a:t>
            </a:r>
            <a:r>
              <a:rPr lang="de-AT" dirty="0"/>
              <a:t>, Thorsten Holz1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6294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98689-318D-74CE-2A50-C0F2C275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"</a:t>
            </a:r>
            <a:r>
              <a:rPr lang="de-AT" b="1" dirty="0" err="1"/>
              <a:t>Our</a:t>
            </a:r>
            <a:r>
              <a:rPr lang="de-AT" b="1" dirty="0"/>
              <a:t>" </a:t>
            </a:r>
            <a:r>
              <a:rPr lang="de-AT" b="1" dirty="0" err="1"/>
              <a:t>Conclusion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27B953-66C9-89E0-3F4C-25718B715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authors</a:t>
            </a:r>
            <a:r>
              <a:rPr lang="de-AT" dirty="0"/>
              <a:t> </a:t>
            </a:r>
            <a:r>
              <a:rPr lang="de-AT" dirty="0" err="1"/>
              <a:t>made</a:t>
            </a:r>
            <a:r>
              <a:rPr lang="de-AT" dirty="0"/>
              <a:t> </a:t>
            </a:r>
            <a:r>
              <a:rPr lang="de-AT" dirty="0" err="1"/>
              <a:t>their</a:t>
            </a:r>
            <a:r>
              <a:rPr lang="de-AT" dirty="0"/>
              <a:t> </a:t>
            </a:r>
            <a:r>
              <a:rPr lang="de-AT" dirty="0" err="1"/>
              <a:t>results</a:t>
            </a:r>
            <a:r>
              <a:rPr lang="de-AT" dirty="0"/>
              <a:t> </a:t>
            </a:r>
            <a:r>
              <a:rPr lang="de-AT" dirty="0" err="1"/>
              <a:t>publicly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on </a:t>
            </a:r>
            <a:r>
              <a:rPr lang="de-AT" dirty="0" err="1"/>
              <a:t>github</a:t>
            </a:r>
            <a:endParaRPr lang="de-AT" dirty="0"/>
          </a:p>
          <a:p>
            <a:r>
              <a:rPr lang="de-AT" dirty="0" err="1"/>
              <a:t>see</a:t>
            </a:r>
            <a:r>
              <a:rPr lang="de-AT" dirty="0"/>
              <a:t> meta-review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conference</a:t>
            </a:r>
            <a:r>
              <a:rPr lang="de-AT" dirty="0"/>
              <a:t> 2024 IEEE Symposium on Security and Privacy (S&amp;P)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82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23671-8C3E-CEFB-D789-A0A67A78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About </a:t>
            </a:r>
            <a:r>
              <a:rPr lang="de-DE" dirty="0" err="1"/>
              <a:t>the</a:t>
            </a:r>
            <a:r>
              <a:rPr lang="de-DE" dirty="0"/>
              <a:t> Paper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B0496F-1082-B63A-78C7-11BE050C6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i="1" dirty="0"/>
              <a:t>2024 IEEE Symposium on Security and Privacy (SP)</a:t>
            </a:r>
          </a:p>
          <a:p>
            <a:r>
              <a:rPr lang="de-AT" dirty="0" err="1"/>
              <a:t>systematically</a:t>
            </a:r>
            <a:r>
              <a:rPr lang="de-AT" dirty="0"/>
              <a:t> </a:t>
            </a:r>
            <a:r>
              <a:rPr lang="de-AT" dirty="0" err="1"/>
              <a:t>analyzes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evaluation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 </a:t>
            </a:r>
            <a:r>
              <a:rPr lang="de-AT" b="1" dirty="0"/>
              <a:t>150 </a:t>
            </a:r>
            <a:r>
              <a:rPr lang="de-AT" b="1" dirty="0" err="1"/>
              <a:t>fuzzing</a:t>
            </a:r>
            <a:r>
              <a:rPr lang="de-AT" b="1" dirty="0"/>
              <a:t> </a:t>
            </a:r>
            <a:r>
              <a:rPr lang="de-AT" b="1" dirty="0" err="1"/>
              <a:t>papers</a:t>
            </a:r>
            <a:r>
              <a:rPr lang="de-AT" dirty="0"/>
              <a:t> </a:t>
            </a:r>
            <a:r>
              <a:rPr lang="de-AT" dirty="0" err="1"/>
              <a:t>published</a:t>
            </a:r>
            <a:r>
              <a:rPr lang="de-AT" dirty="0"/>
              <a:t> at </a:t>
            </a:r>
            <a:r>
              <a:rPr lang="de-AT" dirty="0" err="1"/>
              <a:t>the</a:t>
            </a:r>
            <a:r>
              <a:rPr lang="de-AT" dirty="0"/>
              <a:t> top </a:t>
            </a:r>
            <a:r>
              <a:rPr lang="de-AT" dirty="0" err="1"/>
              <a:t>venues</a:t>
            </a:r>
            <a:r>
              <a:rPr lang="de-AT" dirty="0"/>
              <a:t> </a:t>
            </a:r>
            <a:r>
              <a:rPr lang="de-AT" dirty="0" err="1"/>
              <a:t>between</a:t>
            </a:r>
            <a:r>
              <a:rPr lang="de-AT" dirty="0"/>
              <a:t> 2018 and 2023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945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29F9C4-4EDC-B08D-24F5-AB0B60BD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r>
              <a:rPr lang="de-DE" dirty="0"/>
              <a:t> </a:t>
            </a:r>
            <a:r>
              <a:rPr lang="de-DE" dirty="0" err="1"/>
              <a:t>Fuzzing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286007-5193-3BC3-9A84-2243C05AF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  <a:p>
            <a:r>
              <a:rPr lang="de-AT" dirty="0"/>
              <a:t>Dynamic </a:t>
            </a:r>
            <a:r>
              <a:rPr lang="de-AT" dirty="0" err="1"/>
              <a:t>testing</a:t>
            </a:r>
            <a:r>
              <a:rPr lang="de-AT" dirty="0"/>
              <a:t> </a:t>
            </a:r>
            <a:r>
              <a:rPr lang="de-AT" dirty="0" err="1"/>
              <a:t>technique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uncover</a:t>
            </a:r>
            <a:r>
              <a:rPr lang="de-AT" dirty="0"/>
              <a:t> </a:t>
            </a:r>
            <a:r>
              <a:rPr lang="de-AT" dirty="0" err="1"/>
              <a:t>bugs</a:t>
            </a:r>
            <a:endParaRPr lang="de-AT" dirty="0"/>
          </a:p>
          <a:p>
            <a:r>
              <a:rPr lang="de-AT" b="1" dirty="0" err="1"/>
              <a:t>Randomly</a:t>
            </a:r>
            <a:r>
              <a:rPr lang="de-AT" dirty="0"/>
              <a:t> </a:t>
            </a:r>
            <a:r>
              <a:rPr lang="de-AT" dirty="0" err="1"/>
              <a:t>derive</a:t>
            </a:r>
            <a:r>
              <a:rPr lang="de-AT" dirty="0"/>
              <a:t> </a:t>
            </a:r>
            <a:r>
              <a:rPr lang="de-AT" dirty="0" err="1"/>
              <a:t>test</a:t>
            </a:r>
            <a:r>
              <a:rPr lang="de-AT" dirty="0"/>
              <a:t> </a:t>
            </a:r>
            <a:r>
              <a:rPr lang="de-AT" dirty="0" err="1"/>
              <a:t>input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mutating</a:t>
            </a:r>
            <a:r>
              <a:rPr lang="de-AT" dirty="0"/>
              <a:t> </a:t>
            </a:r>
            <a:r>
              <a:rPr lang="de-AT" dirty="0" err="1"/>
              <a:t>previous</a:t>
            </a:r>
            <a:r>
              <a:rPr lang="de-AT" dirty="0"/>
              <a:t> </a:t>
            </a:r>
            <a:r>
              <a:rPr lang="de-AT" dirty="0" err="1"/>
              <a:t>inputs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input</a:t>
            </a:r>
            <a:r>
              <a:rPr lang="de-AT" dirty="0"/>
              <a:t> </a:t>
            </a:r>
            <a:r>
              <a:rPr lang="de-AT" dirty="0" err="1"/>
              <a:t>specs</a:t>
            </a:r>
            <a:r>
              <a:rPr lang="de-AT" dirty="0"/>
              <a:t> </a:t>
            </a:r>
          </a:p>
          <a:p>
            <a:r>
              <a:rPr lang="de-AT" dirty="0"/>
              <a:t>Use "</a:t>
            </a:r>
            <a:r>
              <a:rPr lang="de-AT" dirty="0" err="1"/>
              <a:t>oracles</a:t>
            </a:r>
            <a:r>
              <a:rPr lang="de-AT" dirty="0"/>
              <a:t>" </a:t>
            </a:r>
            <a:r>
              <a:rPr lang="de-AT" dirty="0" err="1"/>
              <a:t>to</a:t>
            </a:r>
            <a:r>
              <a:rPr lang="de-AT" dirty="0"/>
              <a:t> monitor "</a:t>
            </a:r>
            <a:r>
              <a:rPr lang="de-AT" dirty="0" err="1"/>
              <a:t>unusual</a:t>
            </a:r>
            <a:r>
              <a:rPr lang="de-AT" dirty="0"/>
              <a:t>" </a:t>
            </a:r>
            <a:r>
              <a:rPr lang="de-AT" dirty="0" err="1"/>
              <a:t>behavior</a:t>
            </a:r>
            <a:r>
              <a:rPr lang="de-AT" dirty="0"/>
              <a:t> in </a:t>
            </a:r>
            <a:r>
              <a:rPr lang="de-AT" dirty="0" err="1"/>
              <a:t>tested</a:t>
            </a:r>
            <a:r>
              <a:rPr lang="de-AT" dirty="0"/>
              <a:t> </a:t>
            </a:r>
            <a:r>
              <a:rPr lang="de-AT" dirty="0" err="1"/>
              <a:t>programs</a:t>
            </a:r>
            <a:endParaRPr lang="de-AT" dirty="0"/>
          </a:p>
          <a:p>
            <a:r>
              <a:rPr lang="de-AT" dirty="0" err="1"/>
              <a:t>Observe</a:t>
            </a:r>
            <a:r>
              <a:rPr lang="de-AT" dirty="0"/>
              <a:t> </a:t>
            </a:r>
            <a:r>
              <a:rPr lang="de-AT" dirty="0" err="1"/>
              <a:t>coverage</a:t>
            </a:r>
            <a:r>
              <a:rPr lang="de-AT" dirty="0"/>
              <a:t>, </a:t>
            </a:r>
            <a:r>
              <a:rPr lang="de-AT" dirty="0" err="1"/>
              <a:t>mutate</a:t>
            </a:r>
            <a:r>
              <a:rPr lang="de-AT" dirty="0"/>
              <a:t> </a:t>
            </a:r>
            <a:r>
              <a:rPr lang="de-AT" dirty="0" err="1"/>
              <a:t>tests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maximize</a:t>
            </a:r>
            <a:r>
              <a:rPr lang="de-AT" dirty="0"/>
              <a:t> </a:t>
            </a:r>
            <a:r>
              <a:rPr lang="de-AT" dirty="0" err="1"/>
              <a:t>coverage</a:t>
            </a:r>
            <a:endParaRPr lang="de-AT" dirty="0"/>
          </a:p>
          <a:p>
            <a:pPr lvl="1"/>
            <a:endParaRPr lang="de-AT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480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C6C92-9246-2918-8EC8-72959864B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Guidelines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49EFA8-1C58-8A49-42F0-1A9A640FC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Recommendation</a:t>
            </a:r>
            <a:r>
              <a:rPr lang="de-AT" dirty="0"/>
              <a:t> 1: </a:t>
            </a:r>
            <a:r>
              <a:rPr lang="de-AT" dirty="0" err="1"/>
              <a:t>Compare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Baseline</a:t>
            </a:r>
          </a:p>
          <a:p>
            <a:r>
              <a:rPr lang="de-AT" dirty="0" err="1"/>
              <a:t>Recommendation</a:t>
            </a:r>
            <a:r>
              <a:rPr lang="de-AT" dirty="0"/>
              <a:t> 2: Select relevant </a:t>
            </a:r>
            <a:r>
              <a:rPr lang="de-AT" dirty="0" err="1"/>
              <a:t>targets</a:t>
            </a:r>
            <a:r>
              <a:rPr lang="de-AT" dirty="0"/>
              <a:t> (i.e. </a:t>
            </a:r>
            <a:r>
              <a:rPr lang="de-AT" dirty="0" err="1"/>
              <a:t>programs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test</a:t>
            </a:r>
            <a:r>
              <a:rPr lang="de-AT" dirty="0"/>
              <a:t>)</a:t>
            </a:r>
          </a:p>
          <a:p>
            <a:r>
              <a:rPr lang="de-AT" dirty="0" err="1"/>
              <a:t>Recommendation</a:t>
            </a:r>
            <a:r>
              <a:rPr lang="de-AT" dirty="0"/>
              <a:t> 3: Setup and Parameters - Repeat </a:t>
            </a:r>
            <a:r>
              <a:rPr lang="de-AT" dirty="0" err="1"/>
              <a:t>tests</a:t>
            </a:r>
            <a:r>
              <a:rPr lang="de-AT" dirty="0"/>
              <a:t> multiple </a:t>
            </a:r>
            <a:r>
              <a:rPr lang="de-AT" dirty="0" err="1"/>
              <a:t>times</a:t>
            </a:r>
            <a:r>
              <a:rPr lang="de-AT" dirty="0"/>
              <a:t>, </a:t>
            </a:r>
            <a:r>
              <a:rPr lang="de-AT" dirty="0" err="1"/>
              <a:t>run</a:t>
            </a:r>
            <a:r>
              <a:rPr lang="de-AT" dirty="0"/>
              <a:t> </a:t>
            </a:r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test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a </a:t>
            </a:r>
            <a:r>
              <a:rPr lang="de-AT" dirty="0" err="1"/>
              <a:t>longer</a:t>
            </a:r>
            <a:r>
              <a:rPr lang="de-AT" dirty="0"/>
              <a:t> time, e.g. 24 </a:t>
            </a:r>
            <a:r>
              <a:rPr lang="de-AT" dirty="0" err="1"/>
              <a:t>hours</a:t>
            </a:r>
            <a:r>
              <a:rPr lang="de-AT" dirty="0"/>
              <a:t>, </a:t>
            </a:r>
            <a:r>
              <a:rPr lang="de-AT" dirty="0" err="1"/>
              <a:t>carefully</a:t>
            </a:r>
            <a:r>
              <a:rPr lang="de-AT" dirty="0"/>
              <a:t> </a:t>
            </a:r>
            <a:r>
              <a:rPr lang="de-AT" dirty="0" err="1"/>
              <a:t>select</a:t>
            </a:r>
            <a:r>
              <a:rPr lang="de-AT" dirty="0"/>
              <a:t> </a:t>
            </a:r>
            <a:r>
              <a:rPr lang="de-AT" dirty="0" err="1"/>
              <a:t>seed</a:t>
            </a:r>
            <a:r>
              <a:rPr lang="de-AT" dirty="0"/>
              <a:t> </a:t>
            </a:r>
            <a:r>
              <a:rPr lang="de-AT" dirty="0" err="1"/>
              <a:t>sets</a:t>
            </a:r>
            <a:endParaRPr lang="de-AT" dirty="0"/>
          </a:p>
          <a:p>
            <a:r>
              <a:rPr lang="de-AT" dirty="0" err="1"/>
              <a:t>Recommendation</a:t>
            </a:r>
            <a:r>
              <a:rPr lang="de-AT" dirty="0"/>
              <a:t> 4: Evaluation </a:t>
            </a:r>
            <a:r>
              <a:rPr lang="de-AT" dirty="0" err="1"/>
              <a:t>metrics</a:t>
            </a:r>
            <a:r>
              <a:rPr lang="de-AT" dirty="0"/>
              <a:t>; </a:t>
            </a: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found</a:t>
            </a:r>
            <a:r>
              <a:rPr lang="de-AT" dirty="0"/>
              <a:t> </a:t>
            </a:r>
            <a:r>
              <a:rPr lang="de-AT" dirty="0" err="1"/>
              <a:t>bugs</a:t>
            </a:r>
            <a:r>
              <a:rPr lang="de-AT" dirty="0"/>
              <a:t>, </a:t>
            </a:r>
            <a:r>
              <a:rPr lang="de-AT" dirty="0" err="1"/>
              <a:t>coverage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secondary</a:t>
            </a:r>
            <a:r>
              <a:rPr lang="de-AT" dirty="0"/>
              <a:t> </a:t>
            </a:r>
            <a:r>
              <a:rPr lang="de-AT" dirty="0" err="1"/>
              <a:t>metric</a:t>
            </a:r>
            <a:endParaRPr lang="de-AT" dirty="0"/>
          </a:p>
          <a:p>
            <a:r>
              <a:rPr lang="de-AT" dirty="0" err="1"/>
              <a:t>Recommendation</a:t>
            </a:r>
            <a:r>
              <a:rPr lang="de-AT" dirty="0"/>
              <a:t> 5: Statistical Evaluation; </a:t>
            </a:r>
            <a:r>
              <a:rPr lang="de-AT" dirty="0" err="1"/>
              <a:t>generate</a:t>
            </a:r>
            <a:r>
              <a:rPr lang="de-AT" dirty="0"/>
              <a:t> </a:t>
            </a:r>
            <a:r>
              <a:rPr lang="de-AT" dirty="0" err="1"/>
              <a:t>statistically</a:t>
            </a:r>
            <a:r>
              <a:rPr lang="de-AT" dirty="0"/>
              <a:t> relevant </a:t>
            </a: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trials</a:t>
            </a:r>
            <a:endParaRPr lang="de-AT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134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A4CD9-BD12-CF38-9029-0713C45E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22851-DD3D-FFB8-ECC1-DA54623F2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289 Papers, </a:t>
            </a:r>
            <a:r>
              <a:rPr lang="de-AT" dirty="0" err="1"/>
              <a:t>focus</a:t>
            </a:r>
            <a:r>
              <a:rPr lang="de-AT" dirty="0"/>
              <a:t> on </a:t>
            </a:r>
            <a:r>
              <a:rPr lang="de-AT" dirty="0" err="1"/>
              <a:t>fuzzing</a:t>
            </a:r>
            <a:r>
              <a:rPr lang="de-AT" dirty="0"/>
              <a:t>, in 2018-2023</a:t>
            </a:r>
          </a:p>
          <a:p>
            <a:r>
              <a:rPr lang="de-AT" dirty="0" err="1"/>
              <a:t>Randomly</a:t>
            </a:r>
            <a:r>
              <a:rPr lang="de-AT" dirty="0"/>
              <a:t> </a:t>
            </a:r>
            <a:r>
              <a:rPr lang="de-AT" dirty="0" err="1"/>
              <a:t>select</a:t>
            </a:r>
            <a:r>
              <a:rPr lang="de-AT" dirty="0"/>
              <a:t> 150 out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them</a:t>
            </a:r>
            <a:endParaRPr lang="de-AT" dirty="0"/>
          </a:p>
          <a:p>
            <a:r>
              <a:rPr lang="de-AT" dirty="0" err="1"/>
              <a:t>Verify</a:t>
            </a:r>
            <a:r>
              <a:rPr lang="de-AT" dirty="0"/>
              <a:t> </a:t>
            </a:r>
            <a:r>
              <a:rPr lang="de-AT" dirty="0" err="1"/>
              <a:t>if</a:t>
            </a:r>
            <a:r>
              <a:rPr lang="de-AT" dirty="0"/>
              <a:t> </a:t>
            </a:r>
            <a:r>
              <a:rPr lang="de-AT" dirty="0" err="1"/>
              <a:t>recommendations</a:t>
            </a:r>
            <a:r>
              <a:rPr lang="de-AT" dirty="0"/>
              <a:t> </a:t>
            </a:r>
            <a:r>
              <a:rPr lang="de-AT" dirty="0" err="1"/>
              <a:t>were</a:t>
            </a:r>
            <a:r>
              <a:rPr lang="de-AT" dirty="0"/>
              <a:t> </a:t>
            </a:r>
            <a:r>
              <a:rPr lang="de-AT" dirty="0" err="1"/>
              <a:t>followed</a:t>
            </a:r>
            <a:endParaRPr lang="de-AT" dirty="0"/>
          </a:p>
          <a:p>
            <a:r>
              <a:rPr lang="de-AT" dirty="0"/>
              <a:t>Out </a:t>
            </a:r>
            <a:r>
              <a:rPr lang="de-AT" dirty="0" err="1"/>
              <a:t>of</a:t>
            </a:r>
            <a:r>
              <a:rPr lang="de-AT" dirty="0"/>
              <a:t> 150 </a:t>
            </a:r>
            <a:r>
              <a:rPr lang="de-AT" dirty="0" err="1"/>
              <a:t>papers</a:t>
            </a:r>
            <a:r>
              <a:rPr lang="de-AT" dirty="0"/>
              <a:t>, 8 </a:t>
            </a:r>
            <a:r>
              <a:rPr lang="de-AT" dirty="0" err="1"/>
              <a:t>papers</a:t>
            </a:r>
            <a:r>
              <a:rPr lang="de-AT" dirty="0"/>
              <a:t> "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attracted</a:t>
            </a:r>
            <a:r>
              <a:rPr lang="de-AT" dirty="0"/>
              <a:t> </a:t>
            </a:r>
            <a:r>
              <a:rPr lang="de-AT" dirty="0" err="1"/>
              <a:t>intention</a:t>
            </a:r>
            <a:r>
              <a:rPr lang="de-AT" dirty="0"/>
              <a:t>"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paper</a:t>
            </a:r>
            <a:r>
              <a:rPr lang="de-AT" dirty="0"/>
              <a:t> </a:t>
            </a:r>
            <a:r>
              <a:rPr lang="de-AT" dirty="0" err="1"/>
              <a:t>authors</a:t>
            </a:r>
            <a:r>
              <a:rPr lang="de-AT" dirty="0"/>
              <a:t> </a:t>
            </a:r>
            <a:r>
              <a:rPr lang="de-AT" dirty="0" err="1"/>
              <a:t>selected</a:t>
            </a:r>
            <a:r>
              <a:rPr lang="de-AT" dirty="0"/>
              <a:t>, </a:t>
            </a:r>
            <a:r>
              <a:rPr lang="de-AT" dirty="0" err="1"/>
              <a:t>examine</a:t>
            </a:r>
            <a:r>
              <a:rPr lang="de-AT" dirty="0"/>
              <a:t> </a:t>
            </a:r>
            <a:r>
              <a:rPr lang="de-AT" dirty="0" err="1"/>
              <a:t>artifacts</a:t>
            </a:r>
            <a:r>
              <a:rPr lang="de-AT" dirty="0"/>
              <a:t>, </a:t>
            </a:r>
            <a:r>
              <a:rPr lang="de-AT" dirty="0" err="1"/>
              <a:t>try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reproduce</a:t>
            </a:r>
            <a:r>
              <a:rPr lang="de-AT" dirty="0"/>
              <a:t> </a:t>
            </a:r>
            <a:r>
              <a:rPr lang="de-AT" dirty="0" err="1"/>
              <a:t>paper</a:t>
            </a:r>
            <a:r>
              <a:rPr lang="de-AT" dirty="0"/>
              <a:t> </a:t>
            </a:r>
            <a:r>
              <a:rPr lang="de-AT" dirty="0" err="1"/>
              <a:t>results</a:t>
            </a:r>
            <a:endParaRPr lang="de-AT" dirty="0"/>
          </a:p>
          <a:p>
            <a:r>
              <a:rPr lang="de-AT" dirty="0" err="1"/>
              <a:t>Contacted</a:t>
            </a:r>
            <a:r>
              <a:rPr lang="de-AT" dirty="0"/>
              <a:t> </a:t>
            </a:r>
            <a:r>
              <a:rPr lang="de-AT" dirty="0" err="1"/>
              <a:t>authors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examined</a:t>
            </a:r>
            <a:r>
              <a:rPr lang="de-AT" dirty="0"/>
              <a:t> </a:t>
            </a:r>
            <a:r>
              <a:rPr lang="de-AT" dirty="0" err="1"/>
              <a:t>papers</a:t>
            </a:r>
            <a:r>
              <a:rPr lang="de-AT" dirty="0"/>
              <a:t> </a:t>
            </a:r>
            <a:r>
              <a:rPr lang="de-AT" dirty="0" err="1"/>
              <a:t>anonymously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ask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comments</a:t>
            </a:r>
            <a:r>
              <a:rPr lang="de-AT" dirty="0"/>
              <a:t>, </a:t>
            </a:r>
            <a:r>
              <a:rPr lang="de-AT" dirty="0" err="1"/>
              <a:t>ask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additional, </a:t>
            </a:r>
            <a:r>
              <a:rPr lang="de-AT" dirty="0" err="1"/>
              <a:t>missing</a:t>
            </a:r>
            <a:r>
              <a:rPr lang="de-AT" dirty="0"/>
              <a:t>, material</a:t>
            </a:r>
          </a:p>
          <a:p>
            <a:pPr marL="0" indent="0">
              <a:buNone/>
            </a:pPr>
            <a:br>
              <a:rPr lang="de-AT" dirty="0"/>
            </a:br>
            <a:endParaRPr lang="de-AT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1334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F80AC-D046-4BFA-F58A-4EED323F4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Evaluation 1/2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8ABAB5-2486-7813-45FE-FA608D38F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Reproducibility</a:t>
            </a:r>
            <a:endParaRPr lang="de-AT" dirty="0"/>
          </a:p>
          <a:p>
            <a:r>
              <a:rPr lang="de-AT" dirty="0"/>
              <a:t>Targets </a:t>
            </a:r>
            <a:r>
              <a:rPr lang="de-AT" dirty="0" err="1"/>
              <a:t>under</a:t>
            </a:r>
            <a:r>
              <a:rPr lang="de-AT" dirty="0"/>
              <a:t> Test</a:t>
            </a:r>
          </a:p>
          <a:p>
            <a:r>
              <a:rPr lang="de-AT" dirty="0"/>
              <a:t>Evaluation </a:t>
            </a:r>
            <a:r>
              <a:rPr lang="de-AT" dirty="0" err="1"/>
              <a:t>against</a:t>
            </a:r>
            <a:r>
              <a:rPr lang="de-AT" dirty="0"/>
              <a:t> </a:t>
            </a:r>
            <a:r>
              <a:rPr lang="de-AT" dirty="0" err="1"/>
              <a:t>state</a:t>
            </a:r>
            <a:r>
              <a:rPr lang="de-AT" dirty="0"/>
              <a:t>-</a:t>
            </a:r>
            <a:r>
              <a:rPr lang="de-AT" dirty="0" err="1"/>
              <a:t>of</a:t>
            </a:r>
            <a:r>
              <a:rPr lang="de-AT" dirty="0"/>
              <a:t>-</a:t>
            </a:r>
            <a:r>
              <a:rPr lang="de-AT" dirty="0" err="1"/>
              <a:t>the</a:t>
            </a:r>
            <a:r>
              <a:rPr lang="de-AT" dirty="0"/>
              <a:t>-art</a:t>
            </a:r>
          </a:p>
          <a:p>
            <a:r>
              <a:rPr lang="de-AT" dirty="0"/>
              <a:t>Evaluation Test Setup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26208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DEC9D8-21CC-F4A6-A08E-0535A79D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Evaluation 2/2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BFA5C2-DD6D-7B37-D342-828E5711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err="1"/>
              <a:t>Metrics</a:t>
            </a:r>
            <a:r>
              <a:rPr lang="de-AT" dirty="0"/>
              <a:t>: </a:t>
            </a:r>
          </a:p>
          <a:p>
            <a:pPr lvl="1"/>
            <a:r>
              <a:rPr lang="de-AT" dirty="0"/>
              <a:t>Coverage </a:t>
            </a:r>
          </a:p>
          <a:p>
            <a:pPr lvl="1"/>
            <a:r>
              <a:rPr lang="de-AT" dirty="0" err="1"/>
              <a:t>found</a:t>
            </a:r>
            <a:r>
              <a:rPr lang="de-AT" dirty="0"/>
              <a:t> </a:t>
            </a:r>
            <a:r>
              <a:rPr lang="de-AT" dirty="0" err="1"/>
              <a:t>known</a:t>
            </a:r>
            <a:r>
              <a:rPr lang="de-AT" dirty="0"/>
              <a:t> </a:t>
            </a:r>
            <a:r>
              <a:rPr lang="de-AT" dirty="0" err="1"/>
              <a:t>bugs</a:t>
            </a:r>
            <a:r>
              <a:rPr lang="de-AT" dirty="0"/>
              <a:t> </a:t>
            </a:r>
          </a:p>
          <a:p>
            <a:pPr lvl="1"/>
            <a:r>
              <a:rPr lang="de-AT" dirty="0" err="1"/>
              <a:t>bound</a:t>
            </a:r>
            <a:r>
              <a:rPr lang="de-AT" dirty="0"/>
              <a:t> </a:t>
            </a:r>
            <a:r>
              <a:rPr lang="de-AT" dirty="0" err="1"/>
              <a:t>new</a:t>
            </a:r>
            <a:r>
              <a:rPr lang="de-AT" dirty="0"/>
              <a:t> </a:t>
            </a:r>
            <a:r>
              <a:rPr lang="de-AT" dirty="0" err="1"/>
              <a:t>bugs</a:t>
            </a:r>
            <a:endParaRPr lang="de-AT" dirty="0"/>
          </a:p>
          <a:p>
            <a:r>
              <a:rPr lang="de-AT" dirty="0"/>
              <a:t>Statistical Evaluation</a:t>
            </a:r>
          </a:p>
          <a:p>
            <a:pPr lvl="1"/>
            <a:r>
              <a:rPr lang="de-AT" dirty="0"/>
              <a:t>63%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works</a:t>
            </a:r>
            <a:r>
              <a:rPr lang="de-AT" dirty="0"/>
              <a:t> </a:t>
            </a:r>
            <a:r>
              <a:rPr lang="de-AT" dirty="0" err="1"/>
              <a:t>use</a:t>
            </a:r>
            <a:r>
              <a:rPr lang="de-AT" dirty="0"/>
              <a:t> </a:t>
            </a:r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statistical</a:t>
            </a:r>
            <a:r>
              <a:rPr lang="de-AT" dirty="0"/>
              <a:t> </a:t>
            </a:r>
            <a:r>
              <a:rPr lang="de-AT" dirty="0" err="1"/>
              <a:t>test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assess</a:t>
            </a:r>
            <a:r>
              <a:rPr lang="de-AT" dirty="0"/>
              <a:t> </a:t>
            </a:r>
            <a:r>
              <a:rPr lang="de-AT" dirty="0" err="1"/>
              <a:t>their</a:t>
            </a:r>
            <a:r>
              <a:rPr lang="de-AT" dirty="0"/>
              <a:t> </a:t>
            </a:r>
            <a:r>
              <a:rPr lang="de-AT" dirty="0" err="1"/>
              <a:t>results</a:t>
            </a:r>
            <a:r>
              <a:rPr lang="de-AT" dirty="0"/>
              <a:t>,</a:t>
            </a:r>
          </a:p>
          <a:p>
            <a:pPr lvl="1"/>
            <a:r>
              <a:rPr lang="de-AT" dirty="0"/>
              <a:t>15% </a:t>
            </a:r>
            <a:r>
              <a:rPr lang="de-AT" dirty="0" err="1"/>
              <a:t>use</a:t>
            </a:r>
            <a:r>
              <a:rPr lang="de-AT" dirty="0"/>
              <a:t> </a:t>
            </a:r>
            <a:r>
              <a:rPr lang="de-AT" dirty="0" err="1"/>
              <a:t>too</a:t>
            </a:r>
            <a:r>
              <a:rPr lang="de-AT" dirty="0"/>
              <a:t> </a:t>
            </a:r>
            <a:r>
              <a:rPr lang="de-AT" dirty="0" err="1"/>
              <a:t>few</a:t>
            </a:r>
            <a:r>
              <a:rPr lang="de-AT" dirty="0"/>
              <a:t> </a:t>
            </a:r>
            <a:r>
              <a:rPr lang="de-AT" dirty="0" err="1"/>
              <a:t>trials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achieve</a:t>
            </a:r>
            <a:r>
              <a:rPr lang="de-AT" dirty="0"/>
              <a:t> robust </a:t>
            </a:r>
            <a:r>
              <a:rPr lang="de-AT" dirty="0" err="1"/>
              <a:t>outcomes</a:t>
            </a:r>
            <a:r>
              <a:rPr lang="de-AT" dirty="0"/>
              <a:t>.</a:t>
            </a:r>
          </a:p>
          <a:p>
            <a:pPr lvl="1"/>
            <a:r>
              <a:rPr lang="de-AT" dirty="0"/>
              <a:t>73% </a:t>
            </a:r>
            <a:r>
              <a:rPr lang="de-AT" dirty="0" err="1"/>
              <a:t>provide</a:t>
            </a:r>
            <a:r>
              <a:rPr lang="de-AT" dirty="0"/>
              <a:t> </a:t>
            </a:r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measure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uncertainty</a:t>
            </a:r>
            <a:r>
              <a:rPr lang="de-AT" dirty="0"/>
              <a:t>.</a:t>
            </a:r>
          </a:p>
          <a:p>
            <a:r>
              <a:rPr lang="de-AT" dirty="0"/>
              <a:t>"</a:t>
            </a:r>
            <a:r>
              <a:rPr lang="de-AT" dirty="0" err="1"/>
              <a:t>Threat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validity</a:t>
            </a:r>
            <a:r>
              <a:rPr lang="de-AT" dirty="0"/>
              <a:t>“</a:t>
            </a:r>
          </a:p>
          <a:p>
            <a:pPr lvl="1"/>
            <a:r>
              <a:rPr lang="de-AT" dirty="0" err="1"/>
              <a:t>Only</a:t>
            </a:r>
            <a:r>
              <a:rPr lang="de-AT" dirty="0"/>
              <a:t> 30 </a:t>
            </a:r>
            <a:r>
              <a:rPr lang="de-AT" dirty="0" err="1"/>
              <a:t>papers</a:t>
            </a:r>
            <a:r>
              <a:rPr lang="de-AT" dirty="0"/>
              <a:t>/20%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papers</a:t>
            </a:r>
            <a:r>
              <a:rPr lang="de-AT" dirty="0"/>
              <a:t> </a:t>
            </a:r>
            <a:r>
              <a:rPr lang="de-AT" dirty="0" err="1"/>
              <a:t>contain</a:t>
            </a:r>
            <a:r>
              <a:rPr lang="de-AT" dirty="0"/>
              <a:t> a </a:t>
            </a:r>
            <a:r>
              <a:rPr lang="de-AT" dirty="0" err="1"/>
              <a:t>section</a:t>
            </a:r>
            <a:r>
              <a:rPr lang="de-AT" dirty="0"/>
              <a:t> on </a:t>
            </a:r>
            <a:r>
              <a:rPr lang="de-AT" dirty="0" err="1"/>
              <a:t>threats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validity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obtained</a:t>
            </a:r>
            <a:r>
              <a:rPr lang="de-AT" dirty="0"/>
              <a:t> </a:t>
            </a:r>
            <a:r>
              <a:rPr lang="de-AT" dirty="0" err="1"/>
              <a:t>results</a:t>
            </a:r>
            <a:r>
              <a:rPr lang="de-AT" dirty="0"/>
              <a:t>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1931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C1152-3060-87CA-CF03-C9A25E24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err="1"/>
              <a:t>Artifact</a:t>
            </a:r>
            <a:r>
              <a:rPr lang="de-AT" b="1" dirty="0"/>
              <a:t> Evaluation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F6F010-C995-32DC-0A24-B228FB968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 err="1"/>
              <a:t>MemLock</a:t>
            </a:r>
            <a:r>
              <a:rPr lang="de-AT" b="1" dirty="0"/>
              <a:t> / </a:t>
            </a:r>
            <a:r>
              <a:rPr lang="de-AT" b="1" dirty="0" err="1"/>
              <a:t>Artificial</a:t>
            </a:r>
            <a:r>
              <a:rPr lang="de-AT" b="1" dirty="0"/>
              <a:t> </a:t>
            </a:r>
            <a:r>
              <a:rPr lang="de-AT" b="1" dirty="0" err="1"/>
              <a:t>Runtime</a:t>
            </a:r>
            <a:r>
              <a:rPr lang="de-AT" b="1" dirty="0"/>
              <a:t> Environment and Unique </a:t>
            </a:r>
            <a:r>
              <a:rPr lang="de-AT" b="1" dirty="0" err="1"/>
              <a:t>Crashes</a:t>
            </a:r>
            <a:endParaRPr lang="de-AT" b="1" dirty="0"/>
          </a:p>
          <a:p>
            <a:r>
              <a:rPr lang="de-AT" b="1" dirty="0"/>
              <a:t>SoFi / </a:t>
            </a:r>
            <a:r>
              <a:rPr lang="de-AT" b="1" dirty="0" err="1"/>
              <a:t>Exaggerated</a:t>
            </a:r>
            <a:r>
              <a:rPr lang="de-AT" b="1" dirty="0"/>
              <a:t> </a:t>
            </a:r>
            <a:r>
              <a:rPr lang="de-AT" b="1" dirty="0" err="1"/>
              <a:t>Vulnerabilities</a:t>
            </a:r>
            <a:endParaRPr lang="de-AT" b="1" dirty="0"/>
          </a:p>
          <a:p>
            <a:r>
              <a:rPr lang="de-AT" b="1" dirty="0"/>
              <a:t>DARWIN / </a:t>
            </a:r>
            <a:r>
              <a:rPr lang="de-AT" b="1" dirty="0" err="1"/>
              <a:t>Missing</a:t>
            </a:r>
            <a:r>
              <a:rPr lang="de-AT" b="1" dirty="0"/>
              <a:t> Baselines</a:t>
            </a:r>
          </a:p>
          <a:p>
            <a:r>
              <a:rPr lang="de-AT" b="1" dirty="0" err="1"/>
              <a:t>FuzzJIT</a:t>
            </a:r>
            <a:r>
              <a:rPr lang="de-AT" b="1" dirty="0"/>
              <a:t> / Non-</a:t>
            </a:r>
            <a:r>
              <a:rPr lang="de-AT" b="1" dirty="0" err="1"/>
              <a:t>reproducible</a:t>
            </a:r>
            <a:r>
              <a:rPr lang="de-AT" b="1" dirty="0"/>
              <a:t> </a:t>
            </a:r>
            <a:r>
              <a:rPr lang="de-AT" b="1" dirty="0" err="1"/>
              <a:t>Measurements</a:t>
            </a:r>
            <a:endParaRPr lang="de-AT" b="1" dirty="0"/>
          </a:p>
          <a:p>
            <a:r>
              <a:rPr lang="de-AT" b="1" dirty="0" err="1"/>
              <a:t>EcoFuzz</a:t>
            </a:r>
            <a:r>
              <a:rPr lang="de-AT" b="1" dirty="0"/>
              <a:t> / </a:t>
            </a:r>
            <a:r>
              <a:rPr lang="de-AT" b="1" dirty="0" err="1"/>
              <a:t>Uncommon</a:t>
            </a:r>
            <a:r>
              <a:rPr lang="de-AT" b="1" dirty="0"/>
              <a:t> </a:t>
            </a:r>
            <a:r>
              <a:rPr lang="de-AT" b="1" dirty="0" err="1"/>
              <a:t>Metrics</a:t>
            </a:r>
            <a:endParaRPr lang="de-AT" b="1" dirty="0"/>
          </a:p>
          <a:p>
            <a:endParaRPr lang="de-AT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161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BCC39F-5801-C132-236D-AA4558DD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b="1" dirty="0" err="1"/>
              <a:t>Revised</a:t>
            </a:r>
            <a:r>
              <a:rPr lang="de-AT" b="1" dirty="0"/>
              <a:t> Best Practices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BF1DC-E68E-6B39-668F-72F0B96F5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Make</a:t>
            </a:r>
            <a:r>
              <a:rPr lang="de-AT" dirty="0"/>
              <a:t> source code and </a:t>
            </a:r>
            <a:r>
              <a:rPr lang="de-AT" dirty="0" err="1"/>
              <a:t>documentation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open source</a:t>
            </a:r>
          </a:p>
          <a:p>
            <a:r>
              <a:rPr lang="de-AT" dirty="0" err="1"/>
              <a:t>Recomment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participate</a:t>
            </a:r>
            <a:r>
              <a:rPr lang="de-AT" dirty="0"/>
              <a:t> in an </a:t>
            </a:r>
            <a:r>
              <a:rPr lang="de-AT" dirty="0" err="1"/>
              <a:t>artifact</a:t>
            </a:r>
            <a:r>
              <a:rPr lang="de-AT" dirty="0"/>
              <a:t> </a:t>
            </a:r>
            <a:r>
              <a:rPr lang="de-AT" dirty="0" err="1"/>
              <a:t>evaluation</a:t>
            </a:r>
            <a:r>
              <a:rPr lang="de-AT" dirty="0"/>
              <a:t> </a:t>
            </a:r>
            <a:r>
              <a:rPr lang="de-AT" dirty="0" err="1"/>
              <a:t>program</a:t>
            </a:r>
            <a:endParaRPr lang="de-AT" dirty="0"/>
          </a:p>
          <a:p>
            <a:r>
              <a:rPr lang="de-AT" dirty="0" err="1"/>
              <a:t>Specify</a:t>
            </a:r>
            <a:r>
              <a:rPr lang="de-AT" dirty="0"/>
              <a:t> </a:t>
            </a:r>
            <a:r>
              <a:rPr lang="de-AT" dirty="0" err="1"/>
              <a:t>exact</a:t>
            </a:r>
            <a:r>
              <a:rPr lang="de-AT" dirty="0"/>
              <a:t> </a:t>
            </a:r>
            <a:r>
              <a:rPr lang="de-AT" dirty="0" err="1"/>
              <a:t>versions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targets</a:t>
            </a:r>
            <a:r>
              <a:rPr lang="de-AT" dirty="0"/>
              <a:t> and </a:t>
            </a:r>
            <a:r>
              <a:rPr lang="de-AT" dirty="0" err="1"/>
              <a:t>fuzzers</a:t>
            </a:r>
            <a:r>
              <a:rPr lang="de-AT" dirty="0"/>
              <a:t> </a:t>
            </a:r>
            <a:r>
              <a:rPr lang="de-AT" dirty="0" err="1"/>
              <a:t>used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comparisons</a:t>
            </a:r>
            <a:endParaRPr lang="de-AT" dirty="0"/>
          </a:p>
          <a:p>
            <a:r>
              <a:rPr lang="de-AT" dirty="0" err="1"/>
              <a:t>Specify</a:t>
            </a:r>
            <a:r>
              <a:rPr lang="de-AT" dirty="0"/>
              <a:t> </a:t>
            </a:r>
            <a:r>
              <a:rPr lang="de-AT" dirty="0" err="1"/>
              <a:t>baseline</a:t>
            </a:r>
            <a:r>
              <a:rPr lang="de-AT" dirty="0"/>
              <a:t> on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new</a:t>
            </a:r>
            <a:r>
              <a:rPr lang="de-AT" dirty="0"/>
              <a:t> </a:t>
            </a:r>
            <a:r>
              <a:rPr lang="de-AT" dirty="0" err="1"/>
              <a:t>implementation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based</a:t>
            </a:r>
            <a:endParaRPr lang="de-AT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729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Macintosh PowerPoint</Application>
  <PresentationFormat>Breitbild</PresentationFormat>
  <Paragraphs>54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</vt:lpstr>
      <vt:lpstr>SoK: Prudent Evaluation Practices for Fuzzing</vt:lpstr>
      <vt:lpstr>About the Paper</vt:lpstr>
      <vt:lpstr>Recap Fuzzing</vt:lpstr>
      <vt:lpstr>Guidelines</vt:lpstr>
      <vt:lpstr>Methods</vt:lpstr>
      <vt:lpstr>Evaluation 1/2</vt:lpstr>
      <vt:lpstr>Evaluation 2/2</vt:lpstr>
      <vt:lpstr>Artifact Evaluation</vt:lpstr>
      <vt:lpstr>Revised Best Practices</vt:lpstr>
      <vt:lpstr>"Our"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Ohnewith Stefan</dc:creator>
  <cp:lastModifiedBy>Ohnewith Stefan</cp:lastModifiedBy>
  <cp:revision>2</cp:revision>
  <dcterms:created xsi:type="dcterms:W3CDTF">2025-09-05T13:59:37Z</dcterms:created>
  <dcterms:modified xsi:type="dcterms:W3CDTF">2025-09-08T15:52:15Z</dcterms:modified>
</cp:coreProperties>
</file>