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879"/>
  </p:normalViewPr>
  <p:slideViewPr>
    <p:cSldViewPr snapToGrid="0">
      <p:cViewPr varScale="1">
        <p:scale>
          <a:sx n="96" d="100"/>
          <a:sy n="96" d="100"/>
        </p:scale>
        <p:origin x="11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46529-234A-674E-B679-F9A89D58D60D}" type="datetimeFigureOut">
              <a:rPr lang="de-DE" smtClean="0"/>
              <a:t>09.09.25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8D205-41F8-6B49-BA72-3BD0D4E7E3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0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Recommendation</a:t>
            </a:r>
            <a:r>
              <a:rPr lang="de-AT" dirty="0"/>
              <a:t> 1: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Baseline</a:t>
            </a:r>
          </a:p>
          <a:p>
            <a:r>
              <a:rPr lang="de-AT" dirty="0" err="1"/>
              <a:t>Recommendation</a:t>
            </a:r>
            <a:r>
              <a:rPr lang="de-AT" dirty="0"/>
              <a:t> 2: Select relevant </a:t>
            </a:r>
            <a:r>
              <a:rPr lang="de-AT" dirty="0" err="1"/>
              <a:t>targets</a:t>
            </a:r>
            <a:r>
              <a:rPr lang="de-AT" dirty="0"/>
              <a:t> (i.e. </a:t>
            </a:r>
            <a:r>
              <a:rPr lang="de-AT" dirty="0" err="1"/>
              <a:t>programs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)</a:t>
            </a:r>
          </a:p>
          <a:p>
            <a:r>
              <a:rPr lang="de-AT" dirty="0" err="1"/>
              <a:t>Recommendation</a:t>
            </a:r>
            <a:r>
              <a:rPr lang="de-AT" dirty="0"/>
              <a:t> 3: Setup and Parameters - Repeat </a:t>
            </a:r>
            <a:r>
              <a:rPr lang="de-AT" dirty="0" err="1"/>
              <a:t>tests</a:t>
            </a:r>
            <a:r>
              <a:rPr lang="de-AT" dirty="0"/>
              <a:t> multiple </a:t>
            </a:r>
            <a:r>
              <a:rPr lang="de-AT" dirty="0" err="1"/>
              <a:t>times</a:t>
            </a:r>
            <a:r>
              <a:rPr lang="de-AT" dirty="0"/>
              <a:t>, </a:t>
            </a:r>
            <a:r>
              <a:rPr lang="de-AT" dirty="0" err="1"/>
              <a:t>run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longer</a:t>
            </a:r>
            <a:r>
              <a:rPr lang="de-AT" dirty="0"/>
              <a:t> time, e.g. 24 </a:t>
            </a:r>
            <a:r>
              <a:rPr lang="de-AT" dirty="0" err="1"/>
              <a:t>hours</a:t>
            </a:r>
            <a:r>
              <a:rPr lang="de-AT" dirty="0"/>
              <a:t>, </a:t>
            </a:r>
            <a:r>
              <a:rPr lang="de-AT" dirty="0" err="1"/>
              <a:t>carefully</a:t>
            </a:r>
            <a:r>
              <a:rPr lang="de-AT" dirty="0"/>
              <a:t> </a:t>
            </a:r>
            <a:r>
              <a:rPr lang="de-AT" dirty="0" err="1"/>
              <a:t>select</a:t>
            </a:r>
            <a:r>
              <a:rPr lang="de-AT" dirty="0"/>
              <a:t> </a:t>
            </a:r>
            <a:r>
              <a:rPr lang="de-AT" dirty="0" err="1"/>
              <a:t>seed</a:t>
            </a:r>
            <a:r>
              <a:rPr lang="de-AT" dirty="0"/>
              <a:t> </a:t>
            </a:r>
            <a:r>
              <a:rPr lang="de-AT" dirty="0" err="1"/>
              <a:t>sets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4: Evaluation </a:t>
            </a:r>
            <a:r>
              <a:rPr lang="de-AT" dirty="0" err="1"/>
              <a:t>metrics</a:t>
            </a:r>
            <a:r>
              <a:rPr lang="de-AT" dirty="0"/>
              <a:t>;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found</a:t>
            </a:r>
            <a:r>
              <a:rPr lang="de-AT" dirty="0"/>
              <a:t> </a:t>
            </a:r>
            <a:r>
              <a:rPr lang="de-AT" dirty="0" err="1"/>
              <a:t>bugs</a:t>
            </a:r>
            <a:r>
              <a:rPr lang="de-AT" dirty="0"/>
              <a:t>, </a:t>
            </a:r>
            <a:r>
              <a:rPr lang="de-AT" dirty="0" err="1"/>
              <a:t>coverage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/>
              <a:t>secondary</a:t>
            </a:r>
            <a:r>
              <a:rPr lang="de-AT" dirty="0"/>
              <a:t> </a:t>
            </a:r>
            <a:r>
              <a:rPr lang="de-AT" dirty="0" err="1"/>
              <a:t>metric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5: Statistical Evaluation; </a:t>
            </a:r>
            <a:r>
              <a:rPr lang="de-AT" dirty="0" err="1"/>
              <a:t>generate</a:t>
            </a:r>
            <a:r>
              <a:rPr lang="de-AT" dirty="0"/>
              <a:t> </a:t>
            </a:r>
            <a:r>
              <a:rPr lang="de-AT" dirty="0" err="1"/>
              <a:t>statistically</a:t>
            </a:r>
            <a:r>
              <a:rPr lang="de-AT" dirty="0"/>
              <a:t> relevant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trials</a:t>
            </a:r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21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Reproducibility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74%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conferences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research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23%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byte-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~9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753 different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576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91/61%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benchmark,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LAVA-M,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FuzzBench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TestSuite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CGC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binaries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Magma,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Unibench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3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Art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incorporated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AFL(++),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syzkaller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QSym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AFLFast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Angora,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AFL++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23% fail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relevant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Setup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84/56%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24hrs, 40/27%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24hrs, 44/29%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24hrs, 8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38/25%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40/27%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111/74%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23/15%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8/5%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unfairly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Seeds: 75/50% do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dsclose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69/46%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8/5%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diverging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15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115/77%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(29/19%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branch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25/17%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19/13%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8/5%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17/11%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-- 67/45% lack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107/71%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-)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discovered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20/13%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Exposure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Bugs/New Bugs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59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9.7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662 CVEs in total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339 CVS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claimned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35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145/43%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88/26%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RESERVED,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preventing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37/11%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invalid, 69/20%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affected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abandoned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widespread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leaks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(e.g.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Evaluation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robust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uncertainty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Validity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/20%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validity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obtained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b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4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 and Unique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additional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feedback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exhaustion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and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 Size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-&gt;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distinct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 CVEs,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AFL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MemLock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Bug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never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acknowledged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mjs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Exaggerated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Vulnerabilities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SoFi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reflection-based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syntactically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valid, diverse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source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Observation: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vulnerabilities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SpiderMonkey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JavaScriptCore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invalid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rejected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DARWIN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Baselines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DARWIN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consistent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MOpt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erroneously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Incorrect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2.55b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MOpt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AFL-S.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FuzzBench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FuzzJIT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Non-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FuzzJIT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JIT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modern Browsers. The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underwent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and "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semantic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rate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materialize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possible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Uncommon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AFL’s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scheduling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adversarial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bandit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Goal: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undergone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awarded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achived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Repetition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libpng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objdump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achieves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PolyFuzz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Unclear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in different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interpreter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native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bindings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awarded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Irregularities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Firm-AFL /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Incomplete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Firm-AFL,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USENIX Security’19,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firmware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so,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user-mode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selectively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-system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emulator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different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code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different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lack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e.g.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re-using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coparison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AFL 2.06b,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AFL 2.52b.</a:t>
            </a: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FishFuzz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Unfair Coverage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Measurements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prioritization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a multi-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efforts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towards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thousands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(e. g.,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sanitizer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badges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also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Consequently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FishFuzz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b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7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Reproducible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code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source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participate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patches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Restrictions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recommended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Comparison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Other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Setup</a:t>
            </a: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HW,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least 24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experiments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uninformed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reproducibility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fair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well-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established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modern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coverage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enmployed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reasonable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inactive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insecure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design, ...)</a:t>
            </a: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-art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Crashes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fuzzers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deduplicated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manually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CVEs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bug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</a:t>
            </a:r>
            <a:r>
              <a:rPr lang="de-AT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Evaulation</a:t>
            </a:r>
            <a:endParaRPr lang="de-AT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at least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trials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relevance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alternatives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de-A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Mann-Whitney-U </a:t>
            </a:r>
            <a:r>
              <a:rPr lang="de-AT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endParaRPr lang="de-A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de-AT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8D205-41F8-6B49-BA72-3BD0D4E7E35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08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8D897-72F9-D081-7B05-E57C44398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D057F7-B922-B9F0-586A-8D38DF89F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4D8678-094E-40A1-F447-911CE8E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E096DE-5224-3779-6F3A-83A0E4A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726BB3-D814-FE62-23C5-3CBAB83E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29A2C-48C5-521D-D590-D821405A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A839C-654E-7D15-D612-5BDE9009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AEEF3-C15C-E3A9-3230-408DE0EF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72C8A5-BD53-7E01-4631-A9F626AF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9CC53-E16D-8B05-36BC-7B5C26BA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9BD26-62A2-E077-D60E-959739EB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370714-BBF4-B024-8555-247CFAE7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783D7-D2C6-7B44-D498-3091E4ED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2D976C-051F-A206-04E1-C03CDF99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BB5A50-AF10-FBF3-0ED6-13DE9982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5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80976-F51E-ED67-463B-0EC10C6D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C909E-139B-A84F-E73C-75D8AFD4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30716-80A2-79A7-87ED-1CD9624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9A7F7-00EB-1724-F14A-9BF07B60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71830-639D-5DFD-FC33-8013EEDE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3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28668-99F2-57C2-4AF4-459A1A31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0A7A00-B5F2-86DA-F3AF-41CDC3426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F95BD3-D05E-5EB4-94DE-9BA9AE12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81917D-8FF3-1B4C-E572-AE743E92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B2841-105E-23E0-B1BF-7D456DC9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17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901B1-6479-948A-CD30-470C9372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63527-ACCE-B6E4-9EFE-AD8FB5FD5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E301DA-7112-E1F8-3D7E-8FB17717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64287E-4C55-91F7-4C5A-0A18D2A8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B98443-5897-FBCC-D206-D48256A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F4DC0-421E-8573-A0D9-1F9CB5A4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32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FA434-3D4E-C517-FE09-23ECE3F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50BFA4-8103-738F-4B98-1711836E2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0327A-979C-837F-0387-B3983669A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817A33-DFB7-BEDC-7EC2-E7B154D39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AF44B0-C0BB-B855-7AD5-B94CA776D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2A847A-09F0-7847-0ACD-9987C064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FB11BF-2FA7-16CE-67CB-22B29DD1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9EFF9B-8DD0-4E56-C0AE-79B0F21E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9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E8076-E894-75FF-BDF0-4D9795D3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BE2A72-0F9B-1066-CFFB-0A5F87E2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E0AB7B-C713-0DC2-70BB-1D2B846E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4E4BB0-242C-94B6-522D-08586F1D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CCB979-2FFD-8430-911F-CA019FEB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319E7A-ECC7-53D9-CDED-36CB547A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C2BFFC-D2ED-57BA-97A3-14BFAA91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76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A25DD-F84D-BB81-BDE5-C55D9F43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A7A298-6D60-303F-F7F1-26AB2FA41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27760A-0FDE-C808-E834-3B2184BE4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E751A7-4D2B-86AF-624E-CD4BD47F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513A2A-2BD5-7C75-0B65-10F563F8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8BF80-B1F2-D82A-ED87-6958184C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3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4DECB-4B20-7BD6-F4ED-2EAD0ED5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7C0A58-FC3B-84B5-47F8-C25FACC9E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3901FC-8028-B04F-31AE-65884624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83B1BC-4981-5927-3C31-B10D09C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CDEF4-DADB-93BD-937F-2B7C9093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81AAB1-8674-648C-EED3-28EC8A6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2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F7C70A-1AAC-5952-3A09-5E30F61F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6B9241-283A-74BB-EE8D-7374023B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D3CDC-BB4E-75C4-9D7C-F35E81563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15D19-5D1D-D74F-8217-1A17DBAE154E}" type="datetimeFigureOut">
              <a:rPr lang="de-DE" smtClean="0"/>
              <a:t>08.09.25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89286-558F-767C-8244-6CF7AA48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151DB-843A-937E-99AA-7C418DAA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2D860-5CAD-3043-B7D3-EDAC0F16A2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61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BF0972-0991-A0B4-3AA1-EF60C7CD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SoK</a:t>
            </a:r>
            <a:r>
              <a:rPr lang="de-DE" sz="4800" dirty="0">
                <a:solidFill>
                  <a:srgbClr val="FFFFFF"/>
                </a:solidFill>
              </a:rPr>
              <a:t>: </a:t>
            </a:r>
            <a:r>
              <a:rPr lang="de-DE" sz="4800">
                <a:solidFill>
                  <a:srgbClr val="FFFFFF"/>
                </a:solidFill>
              </a:rPr>
              <a:t>Prudent</a:t>
            </a:r>
            <a:r>
              <a:rPr lang="de-DE" sz="4800" dirty="0">
                <a:solidFill>
                  <a:srgbClr val="FFFFFF"/>
                </a:solidFill>
              </a:rPr>
              <a:t> Evaluation Practices </a:t>
            </a:r>
            <a:r>
              <a:rPr lang="de-DE" sz="4800">
                <a:solidFill>
                  <a:srgbClr val="FFFFFF"/>
                </a:solidFill>
              </a:rPr>
              <a:t>for</a:t>
            </a:r>
            <a:r>
              <a:rPr lang="de-DE" sz="4800" dirty="0">
                <a:solidFill>
                  <a:srgbClr val="FFFFFF"/>
                </a:solidFill>
              </a:rPr>
              <a:t> </a:t>
            </a:r>
            <a:r>
              <a:rPr lang="de-DE" sz="4800">
                <a:solidFill>
                  <a:srgbClr val="FFFFFF"/>
                </a:solidFill>
              </a:rPr>
              <a:t>Fuzzing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F47C9B-AE9F-211D-F41B-ACCD1E8A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29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C1152-3060-87CA-CF03-C9A25E24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>
                <a:solidFill>
                  <a:srgbClr val="FFFFFF"/>
                </a:solidFill>
              </a:rPr>
              <a:t>Artifact Evaluation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F6F010-C995-32DC-0A24-B228FB96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MemLock</a:t>
            </a:r>
            <a:r>
              <a:rPr lang="de-AT" dirty="0"/>
              <a:t> / </a:t>
            </a:r>
            <a:r>
              <a:rPr lang="de-AT" dirty="0" err="1"/>
              <a:t>Artificial</a:t>
            </a:r>
            <a:r>
              <a:rPr lang="de-AT" dirty="0"/>
              <a:t> </a:t>
            </a:r>
            <a:r>
              <a:rPr lang="de-AT" dirty="0" err="1"/>
              <a:t>Runtime</a:t>
            </a:r>
            <a:r>
              <a:rPr lang="de-AT" dirty="0"/>
              <a:t> Environment and Unique </a:t>
            </a:r>
            <a:r>
              <a:rPr lang="de-AT" dirty="0" err="1"/>
              <a:t>Crashes</a:t>
            </a:r>
            <a:endParaRPr lang="de-AT" dirty="0"/>
          </a:p>
          <a:p>
            <a:r>
              <a:rPr lang="de-AT" dirty="0"/>
              <a:t>SoFi / </a:t>
            </a:r>
            <a:r>
              <a:rPr lang="de-AT" dirty="0" err="1"/>
              <a:t>Exaggerated</a:t>
            </a:r>
            <a:r>
              <a:rPr lang="de-AT" dirty="0"/>
              <a:t> </a:t>
            </a:r>
            <a:r>
              <a:rPr lang="de-AT" dirty="0" err="1"/>
              <a:t>Vulnerabilities</a:t>
            </a:r>
            <a:endParaRPr lang="de-AT" dirty="0"/>
          </a:p>
          <a:p>
            <a:r>
              <a:rPr lang="de-AT" dirty="0"/>
              <a:t>DARWIN / </a:t>
            </a:r>
            <a:r>
              <a:rPr lang="de-AT" dirty="0" err="1"/>
              <a:t>Missing</a:t>
            </a:r>
            <a:r>
              <a:rPr lang="de-AT" dirty="0"/>
              <a:t> Baselines</a:t>
            </a:r>
          </a:p>
          <a:p>
            <a:r>
              <a:rPr lang="de-AT" dirty="0" err="1"/>
              <a:t>FuzzJIT</a:t>
            </a:r>
            <a:r>
              <a:rPr lang="de-AT" dirty="0"/>
              <a:t> / Non-</a:t>
            </a:r>
            <a:r>
              <a:rPr lang="de-AT" dirty="0" err="1"/>
              <a:t>reproducible</a:t>
            </a:r>
            <a:r>
              <a:rPr lang="de-AT" dirty="0"/>
              <a:t> </a:t>
            </a:r>
            <a:r>
              <a:rPr lang="de-AT" dirty="0" err="1"/>
              <a:t>Measurements</a:t>
            </a:r>
            <a:endParaRPr lang="de-AT" dirty="0"/>
          </a:p>
          <a:p>
            <a:r>
              <a:rPr lang="de-AT" dirty="0" err="1"/>
              <a:t>EcoFuzz</a:t>
            </a:r>
            <a:r>
              <a:rPr lang="de-AT" dirty="0"/>
              <a:t> / </a:t>
            </a:r>
            <a:r>
              <a:rPr lang="de-AT" dirty="0" err="1"/>
              <a:t>Uncommon</a:t>
            </a:r>
            <a:r>
              <a:rPr lang="de-AT" dirty="0"/>
              <a:t> </a:t>
            </a:r>
            <a:r>
              <a:rPr lang="de-AT" dirty="0" err="1"/>
              <a:t>Metrics</a:t>
            </a:r>
            <a:endParaRPr lang="de-AT" dirty="0"/>
          </a:p>
          <a:p>
            <a:endParaRPr lang="de-AT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816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CC39F-5801-C132-236D-AA4558DD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>
                <a:solidFill>
                  <a:srgbClr val="FFFFFF"/>
                </a:solidFill>
              </a:rPr>
              <a:t>Revised Best Practices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BF1DC-E68E-6B39-668F-72F0B96F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Reproducible</a:t>
            </a:r>
            <a:r>
              <a:rPr lang="de-AT" dirty="0"/>
              <a:t> </a:t>
            </a:r>
            <a:r>
              <a:rPr lang="de-AT" dirty="0" err="1"/>
              <a:t>Artifacts</a:t>
            </a:r>
            <a:endParaRPr lang="de-AT" dirty="0"/>
          </a:p>
          <a:p>
            <a:r>
              <a:rPr lang="de-AT" dirty="0"/>
              <a:t>Targets </a:t>
            </a:r>
            <a:r>
              <a:rPr lang="de-AT" dirty="0" err="1"/>
              <a:t>under</a:t>
            </a:r>
            <a:r>
              <a:rPr lang="de-AT" dirty="0"/>
              <a:t> Test</a:t>
            </a:r>
          </a:p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Other </a:t>
            </a:r>
            <a:r>
              <a:rPr lang="de-AT" dirty="0" err="1"/>
              <a:t>Fuzzers</a:t>
            </a:r>
            <a:endParaRPr lang="de-AT" dirty="0"/>
          </a:p>
          <a:p>
            <a:r>
              <a:rPr lang="de-AT" dirty="0"/>
              <a:t>Evaluation Setup</a:t>
            </a:r>
          </a:p>
          <a:p>
            <a:r>
              <a:rPr lang="de-AT" dirty="0"/>
              <a:t>Evaluation </a:t>
            </a:r>
            <a:r>
              <a:rPr lang="de-AT" dirty="0" err="1"/>
              <a:t>Metrics</a:t>
            </a:r>
            <a:endParaRPr lang="de-AT" dirty="0"/>
          </a:p>
          <a:p>
            <a:r>
              <a:rPr lang="de-AT" dirty="0"/>
              <a:t>Statistical </a:t>
            </a:r>
            <a:r>
              <a:rPr lang="de-AT" dirty="0" err="1"/>
              <a:t>Evaulation</a:t>
            </a:r>
            <a:br>
              <a:rPr lang="de-AT" dirty="0"/>
            </a:b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729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B98689-318D-74CE-2A50-C0F2C275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>
                <a:solidFill>
                  <a:srgbClr val="FFFFFF"/>
                </a:solidFill>
              </a:rPr>
              <a:t>"Our" Conclusion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7B953-66C9-89E0-3F4C-25718B715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authors</a:t>
            </a:r>
            <a:r>
              <a:rPr lang="de-AT" dirty="0"/>
              <a:t> </a:t>
            </a:r>
            <a:r>
              <a:rPr lang="de-AT" dirty="0" err="1"/>
              <a:t>made</a:t>
            </a:r>
            <a:r>
              <a:rPr lang="de-AT" dirty="0"/>
              <a:t> </a:t>
            </a:r>
            <a:r>
              <a:rPr lang="de-AT" dirty="0" err="1"/>
              <a:t>their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publicly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on </a:t>
            </a:r>
            <a:r>
              <a:rPr lang="de-AT" dirty="0" err="1"/>
              <a:t>github</a:t>
            </a:r>
            <a:endParaRPr lang="de-AT" dirty="0"/>
          </a:p>
          <a:p>
            <a:r>
              <a:rPr lang="de-AT" dirty="0" err="1"/>
              <a:t>see</a:t>
            </a:r>
            <a:r>
              <a:rPr lang="de-AT" dirty="0"/>
              <a:t> meta-review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conference</a:t>
            </a:r>
            <a:r>
              <a:rPr lang="de-AT" dirty="0"/>
              <a:t> 2024 IEEE Symposium on Security and Privacy (S&amp;P)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2582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023671-8C3E-CEFB-D789-A0A67A78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About the Paper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0496F-1082-B63A-78C7-11BE050C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Authors</a:t>
            </a:r>
            <a:r>
              <a:rPr lang="de-AT" dirty="0"/>
              <a:t>: Moritz </a:t>
            </a:r>
            <a:r>
              <a:rPr lang="de-AT" dirty="0" err="1"/>
              <a:t>Schloegel</a:t>
            </a:r>
            <a:r>
              <a:rPr lang="de-AT" dirty="0"/>
              <a:t> , Nils Bars , Nico Schiller , Lukas Bernhard , Tobias </a:t>
            </a:r>
            <a:r>
              <a:rPr lang="de-AT" dirty="0" err="1"/>
              <a:t>Scharnowski</a:t>
            </a:r>
            <a:r>
              <a:rPr lang="de-AT" dirty="0"/>
              <a:t>, Addison Crump, Arash Ale-Ebrahim , Nicolai </a:t>
            </a:r>
            <a:r>
              <a:rPr lang="de-AT" dirty="0" err="1"/>
              <a:t>Bissantz</a:t>
            </a:r>
            <a:r>
              <a:rPr lang="de-AT" dirty="0"/>
              <a:t>, Marius </a:t>
            </a:r>
            <a:r>
              <a:rPr lang="de-AT" dirty="0" err="1"/>
              <a:t>Muench</a:t>
            </a:r>
            <a:r>
              <a:rPr lang="de-AT" dirty="0"/>
              <a:t>, Thorsten Holz</a:t>
            </a:r>
          </a:p>
          <a:p>
            <a:r>
              <a:rPr lang="de-AT" dirty="0"/>
              <a:t>2024 IEEE Symposium on Security and Privacy (SP)</a:t>
            </a:r>
          </a:p>
          <a:p>
            <a:r>
              <a:rPr lang="de-AT" dirty="0" err="1"/>
              <a:t>systematically</a:t>
            </a:r>
            <a:r>
              <a:rPr lang="de-AT" dirty="0"/>
              <a:t> </a:t>
            </a:r>
            <a:r>
              <a:rPr lang="de-AT" dirty="0" err="1"/>
              <a:t>analyzes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evaluation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 </a:t>
            </a:r>
            <a:r>
              <a:rPr lang="de-AT" b="1" dirty="0"/>
              <a:t>150 </a:t>
            </a:r>
            <a:r>
              <a:rPr lang="de-AT" b="1" dirty="0" err="1"/>
              <a:t>fuzzing</a:t>
            </a:r>
            <a:r>
              <a:rPr lang="de-AT" b="1" dirty="0"/>
              <a:t> </a:t>
            </a:r>
            <a:r>
              <a:rPr lang="de-AT" b="1" dirty="0" err="1"/>
              <a:t>papers</a:t>
            </a:r>
            <a:r>
              <a:rPr lang="de-AT" dirty="0"/>
              <a:t> </a:t>
            </a:r>
            <a:r>
              <a:rPr lang="de-AT" dirty="0" err="1"/>
              <a:t>published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2018 and 2023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0945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29F9C4-4EDC-B08D-24F5-AB0B60BD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Recap Fuzzing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86007-5193-3BC3-9A84-2243C05A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AT" sz="2000" dirty="0"/>
          </a:p>
          <a:p>
            <a:r>
              <a:rPr lang="de-AT" dirty="0"/>
              <a:t>Dynamic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technique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uncover</a:t>
            </a:r>
            <a:r>
              <a:rPr lang="de-AT" dirty="0"/>
              <a:t> </a:t>
            </a:r>
            <a:r>
              <a:rPr lang="de-AT" dirty="0" err="1"/>
              <a:t>bugs</a:t>
            </a:r>
            <a:endParaRPr lang="de-AT" dirty="0"/>
          </a:p>
          <a:p>
            <a:r>
              <a:rPr lang="de-AT" b="1" dirty="0" err="1"/>
              <a:t>Randomly</a:t>
            </a:r>
            <a:r>
              <a:rPr lang="de-AT" dirty="0"/>
              <a:t> </a:t>
            </a:r>
            <a:r>
              <a:rPr lang="de-AT" dirty="0" err="1"/>
              <a:t>derive</a:t>
            </a:r>
            <a:r>
              <a:rPr lang="de-AT" dirty="0"/>
              <a:t> </a:t>
            </a:r>
            <a:r>
              <a:rPr lang="de-AT" dirty="0" err="1"/>
              <a:t>test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mutating</a:t>
            </a:r>
            <a:r>
              <a:rPr lang="de-AT" dirty="0"/>
              <a:t> </a:t>
            </a:r>
            <a:r>
              <a:rPr lang="de-AT" dirty="0" err="1"/>
              <a:t>previous</a:t>
            </a:r>
            <a:r>
              <a:rPr lang="de-AT" dirty="0"/>
              <a:t> </a:t>
            </a:r>
            <a:r>
              <a:rPr lang="de-AT" dirty="0" err="1"/>
              <a:t>inputs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input</a:t>
            </a:r>
            <a:r>
              <a:rPr lang="de-AT" dirty="0"/>
              <a:t> </a:t>
            </a:r>
            <a:r>
              <a:rPr lang="de-AT" dirty="0" err="1"/>
              <a:t>specs</a:t>
            </a:r>
            <a:r>
              <a:rPr lang="de-AT" dirty="0"/>
              <a:t> </a:t>
            </a:r>
          </a:p>
          <a:p>
            <a:r>
              <a:rPr lang="de-AT" dirty="0"/>
              <a:t>Use "</a:t>
            </a:r>
            <a:r>
              <a:rPr lang="de-AT" dirty="0" err="1"/>
              <a:t>oracles</a:t>
            </a:r>
            <a:r>
              <a:rPr lang="de-AT" dirty="0"/>
              <a:t>" </a:t>
            </a:r>
            <a:r>
              <a:rPr lang="de-AT" dirty="0" err="1"/>
              <a:t>to</a:t>
            </a:r>
            <a:r>
              <a:rPr lang="de-AT" dirty="0"/>
              <a:t> monitor "</a:t>
            </a:r>
            <a:r>
              <a:rPr lang="de-AT" dirty="0" err="1"/>
              <a:t>unusual</a:t>
            </a:r>
            <a:r>
              <a:rPr lang="de-AT" dirty="0"/>
              <a:t>" </a:t>
            </a:r>
            <a:r>
              <a:rPr lang="de-AT" dirty="0" err="1"/>
              <a:t>behavior</a:t>
            </a:r>
            <a:r>
              <a:rPr lang="de-AT" dirty="0"/>
              <a:t> in </a:t>
            </a:r>
            <a:r>
              <a:rPr lang="de-AT" dirty="0" err="1"/>
              <a:t>tested</a:t>
            </a:r>
            <a:r>
              <a:rPr lang="de-AT" dirty="0"/>
              <a:t> </a:t>
            </a:r>
            <a:r>
              <a:rPr lang="de-AT" dirty="0" err="1"/>
              <a:t>programs</a:t>
            </a:r>
            <a:endParaRPr lang="de-AT" dirty="0"/>
          </a:p>
          <a:p>
            <a:r>
              <a:rPr lang="de-AT" dirty="0" err="1"/>
              <a:t>Observe</a:t>
            </a:r>
            <a:r>
              <a:rPr lang="de-AT" dirty="0"/>
              <a:t> </a:t>
            </a:r>
            <a:r>
              <a:rPr lang="de-AT" dirty="0" err="1"/>
              <a:t>coverage</a:t>
            </a:r>
            <a:r>
              <a:rPr lang="de-AT" dirty="0"/>
              <a:t>, </a:t>
            </a:r>
            <a:r>
              <a:rPr lang="de-AT" dirty="0" err="1"/>
              <a:t>mutate</a:t>
            </a:r>
            <a:r>
              <a:rPr lang="de-AT" dirty="0"/>
              <a:t> </a:t>
            </a:r>
            <a:r>
              <a:rPr lang="de-AT" dirty="0" err="1"/>
              <a:t>tests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maximize</a:t>
            </a:r>
            <a:r>
              <a:rPr lang="de-AT" dirty="0"/>
              <a:t> </a:t>
            </a:r>
            <a:r>
              <a:rPr lang="de-AT" dirty="0" err="1"/>
              <a:t>coverage</a:t>
            </a:r>
            <a:endParaRPr lang="de-AT" dirty="0"/>
          </a:p>
          <a:p>
            <a:pPr lvl="1"/>
            <a:endParaRPr lang="de-AT" sz="2000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248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9C6C92-9246-2918-8EC8-72959864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Guidelines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9EFA8-1C58-8A49-42F0-1A9A640F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 err="1"/>
              <a:t>Recommendation</a:t>
            </a:r>
            <a:r>
              <a:rPr lang="de-AT" dirty="0"/>
              <a:t> 1: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Baseline</a:t>
            </a:r>
          </a:p>
          <a:p>
            <a:r>
              <a:rPr lang="de-AT" dirty="0" err="1"/>
              <a:t>Recommendation</a:t>
            </a:r>
            <a:r>
              <a:rPr lang="de-AT" dirty="0"/>
              <a:t> 2: Select relevant </a:t>
            </a:r>
            <a:r>
              <a:rPr lang="de-AT" dirty="0" err="1"/>
              <a:t>targets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3: Setup and Parameters </a:t>
            </a:r>
          </a:p>
          <a:p>
            <a:r>
              <a:rPr lang="de-AT" dirty="0" err="1"/>
              <a:t>Recommendation</a:t>
            </a:r>
            <a:r>
              <a:rPr lang="de-AT" dirty="0"/>
              <a:t> 4: Evaluation </a:t>
            </a:r>
            <a:r>
              <a:rPr lang="de-AT" dirty="0" err="1"/>
              <a:t>metrics</a:t>
            </a:r>
            <a:endParaRPr lang="de-AT" dirty="0"/>
          </a:p>
          <a:p>
            <a:r>
              <a:rPr lang="de-AT" dirty="0" err="1"/>
              <a:t>Recommendation</a:t>
            </a:r>
            <a:r>
              <a:rPr lang="de-AT" dirty="0"/>
              <a:t> 5: Statistical Evaluation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8134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8A4CD9-BD12-CF38-9029-0713C45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22851-DD3D-FFB8-ECC1-DA54623F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dirty="0"/>
              <a:t>289 Papers, </a:t>
            </a:r>
            <a:r>
              <a:rPr lang="de-AT" dirty="0" err="1"/>
              <a:t>focus</a:t>
            </a:r>
            <a:r>
              <a:rPr lang="de-AT" dirty="0"/>
              <a:t> on </a:t>
            </a:r>
            <a:r>
              <a:rPr lang="de-AT" dirty="0" err="1"/>
              <a:t>fuzzing</a:t>
            </a:r>
            <a:r>
              <a:rPr lang="de-AT" dirty="0"/>
              <a:t>, </a:t>
            </a:r>
            <a:r>
              <a:rPr lang="de-AT" dirty="0" err="1"/>
              <a:t>from</a:t>
            </a:r>
            <a:r>
              <a:rPr lang="de-AT" dirty="0"/>
              <a:t> 2018-2023</a:t>
            </a:r>
          </a:p>
          <a:p>
            <a:r>
              <a:rPr lang="de-AT" dirty="0" err="1"/>
              <a:t>Randomly</a:t>
            </a:r>
            <a:r>
              <a:rPr lang="de-AT" dirty="0"/>
              <a:t> </a:t>
            </a:r>
            <a:r>
              <a:rPr lang="de-AT" dirty="0" err="1"/>
              <a:t>selected</a:t>
            </a:r>
            <a:r>
              <a:rPr lang="de-AT" dirty="0"/>
              <a:t> 150 out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them</a:t>
            </a:r>
            <a:endParaRPr lang="de-AT" dirty="0"/>
          </a:p>
          <a:p>
            <a:r>
              <a:rPr lang="de-AT" dirty="0" err="1"/>
              <a:t>Verify</a:t>
            </a:r>
            <a:r>
              <a:rPr lang="de-AT" dirty="0"/>
              <a:t> </a:t>
            </a:r>
            <a:r>
              <a:rPr lang="de-AT" dirty="0" err="1"/>
              <a:t>if</a:t>
            </a:r>
            <a:r>
              <a:rPr lang="de-AT" dirty="0"/>
              <a:t> </a:t>
            </a:r>
            <a:r>
              <a:rPr lang="de-AT" dirty="0" err="1"/>
              <a:t>recommendations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followed</a:t>
            </a:r>
            <a:endParaRPr lang="de-AT" dirty="0"/>
          </a:p>
          <a:p>
            <a:r>
              <a:rPr lang="de-AT" dirty="0" err="1"/>
              <a:t>Tried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reproduce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results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8 </a:t>
            </a:r>
            <a:r>
              <a:rPr lang="de-AT" dirty="0" err="1"/>
              <a:t>papers</a:t>
            </a:r>
            <a:endParaRPr lang="de-AT" dirty="0"/>
          </a:p>
          <a:p>
            <a:r>
              <a:rPr lang="de-AT" dirty="0" err="1"/>
              <a:t>Contacted</a:t>
            </a:r>
            <a:r>
              <a:rPr lang="de-AT" dirty="0"/>
              <a:t> </a:t>
            </a:r>
            <a:r>
              <a:rPr lang="de-AT" dirty="0" err="1"/>
              <a:t>authors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</a:t>
            </a:r>
            <a:r>
              <a:rPr lang="de-AT" dirty="0" err="1"/>
              <a:t>papers</a:t>
            </a:r>
            <a:r>
              <a:rPr lang="de-AT" dirty="0"/>
              <a:t> </a:t>
            </a:r>
            <a:r>
              <a:rPr lang="de-AT" dirty="0" err="1"/>
              <a:t>anonymously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comments</a:t>
            </a:r>
            <a:r>
              <a:rPr lang="de-AT" dirty="0"/>
              <a:t>, </a:t>
            </a:r>
            <a:r>
              <a:rPr lang="de-AT" dirty="0" err="1"/>
              <a:t>ask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additional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missing</a:t>
            </a:r>
            <a:r>
              <a:rPr lang="de-AT" dirty="0"/>
              <a:t> material</a:t>
            </a:r>
          </a:p>
          <a:p>
            <a:pPr marL="0" indent="0">
              <a:buNone/>
            </a:pPr>
            <a:br>
              <a:rPr lang="de-AT" sz="2000" dirty="0"/>
            </a:br>
            <a:endParaRPr lang="de-AT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8133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AF80AC-D046-4BFA-F58A-4EED323F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 dirty="0">
                <a:solidFill>
                  <a:srgbClr val="FFFFFF"/>
                </a:solidFill>
              </a:rPr>
              <a:t>Evaluation 1/4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ABAB5-2486-7813-45FE-FA608D38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de-AT" dirty="0" err="1"/>
              <a:t>Reproducibility</a:t>
            </a:r>
            <a:endParaRPr lang="de-AT" dirty="0"/>
          </a:p>
          <a:p>
            <a:pPr lvl="1"/>
            <a:r>
              <a:rPr lang="de-AT" sz="2800" dirty="0"/>
              <a:t>74% </a:t>
            </a:r>
            <a:r>
              <a:rPr lang="de-AT" sz="2800" dirty="0" err="1"/>
              <a:t>published</a:t>
            </a:r>
            <a:r>
              <a:rPr lang="de-AT" sz="2800" dirty="0"/>
              <a:t> code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presented</a:t>
            </a:r>
            <a:r>
              <a:rPr lang="de-AT" sz="2800" dirty="0"/>
              <a:t> </a:t>
            </a:r>
            <a:r>
              <a:rPr lang="de-AT" sz="2800" dirty="0" err="1"/>
              <a:t>technique</a:t>
            </a:r>
            <a:endParaRPr lang="de-AT" sz="2800" dirty="0"/>
          </a:p>
          <a:p>
            <a:pPr lvl="1"/>
            <a:r>
              <a:rPr lang="de-AT" sz="2800" dirty="0"/>
              <a:t>11% </a:t>
            </a:r>
            <a:r>
              <a:rPr lang="de-AT" sz="2800" dirty="0" err="1"/>
              <a:t>share</a:t>
            </a:r>
            <a:r>
              <a:rPr lang="de-AT" sz="2800" dirty="0"/>
              <a:t> </a:t>
            </a:r>
            <a:r>
              <a:rPr lang="de-AT" sz="2800" dirty="0" err="1"/>
              <a:t>obtained</a:t>
            </a:r>
            <a:r>
              <a:rPr lang="de-AT" sz="2800" dirty="0"/>
              <a:t> </a:t>
            </a:r>
            <a:r>
              <a:rPr lang="de-AT" sz="2800" dirty="0" err="1"/>
              <a:t>data</a:t>
            </a:r>
            <a:endParaRPr lang="de-AT" sz="2800" dirty="0"/>
          </a:p>
          <a:p>
            <a:pPr lvl="1"/>
            <a:r>
              <a:rPr lang="de-AT" sz="2800" dirty="0" err="1"/>
              <a:t>conferences</a:t>
            </a:r>
            <a:r>
              <a:rPr lang="de-AT" sz="2800" dirty="0"/>
              <a:t> </a:t>
            </a:r>
            <a:r>
              <a:rPr lang="de-AT" sz="2800" dirty="0" err="1"/>
              <a:t>offer</a:t>
            </a:r>
            <a:r>
              <a:rPr lang="de-AT" sz="2800" dirty="0"/>
              <a:t> </a:t>
            </a:r>
            <a:r>
              <a:rPr lang="de-AT" sz="2800" dirty="0" err="1"/>
              <a:t>artifact</a:t>
            </a:r>
            <a:r>
              <a:rPr lang="de-AT" sz="2800" dirty="0"/>
              <a:t> </a:t>
            </a:r>
            <a:r>
              <a:rPr lang="de-AT" sz="2800" dirty="0" err="1"/>
              <a:t>evaluation</a:t>
            </a:r>
            <a:r>
              <a:rPr lang="de-AT" sz="2800" dirty="0"/>
              <a:t> </a:t>
            </a:r>
            <a:r>
              <a:rPr lang="de-AT" sz="2800" dirty="0" err="1"/>
              <a:t>process</a:t>
            </a:r>
            <a:endParaRPr lang="de-AT" sz="2800" dirty="0"/>
          </a:p>
          <a:p>
            <a:r>
              <a:rPr lang="de-AT" dirty="0"/>
              <a:t>Targets </a:t>
            </a:r>
            <a:r>
              <a:rPr lang="de-AT" dirty="0" err="1"/>
              <a:t>under</a:t>
            </a:r>
            <a:r>
              <a:rPr lang="de-AT" dirty="0"/>
              <a:t> Test</a:t>
            </a:r>
          </a:p>
          <a:p>
            <a:pPr lvl="1"/>
            <a:r>
              <a:rPr lang="de-AT" sz="2800" dirty="0"/>
              <a:t>Strong </a:t>
            </a:r>
            <a:r>
              <a:rPr lang="de-AT" sz="2800" dirty="0" err="1"/>
              <a:t>bias</a:t>
            </a:r>
            <a:r>
              <a:rPr lang="de-AT" sz="2800" dirty="0"/>
              <a:t> </a:t>
            </a:r>
            <a:r>
              <a:rPr lang="de-AT" sz="2800" dirty="0" err="1"/>
              <a:t>towards</a:t>
            </a:r>
            <a:r>
              <a:rPr lang="de-AT" sz="2800" dirty="0"/>
              <a:t> </a:t>
            </a:r>
            <a:r>
              <a:rPr lang="de-AT" sz="2800" dirty="0" err="1"/>
              <a:t>binary</a:t>
            </a:r>
            <a:r>
              <a:rPr lang="de-AT" sz="2800" dirty="0"/>
              <a:t> </a:t>
            </a:r>
            <a:r>
              <a:rPr lang="de-AT" sz="2800" dirty="0" err="1"/>
              <a:t>file</a:t>
            </a:r>
            <a:r>
              <a:rPr lang="de-AT" sz="2800" dirty="0"/>
              <a:t> </a:t>
            </a:r>
            <a:r>
              <a:rPr lang="de-AT" sz="2800" dirty="0" err="1"/>
              <a:t>formats</a:t>
            </a:r>
            <a:endParaRPr lang="de-AT" sz="2800" dirty="0"/>
          </a:p>
          <a:p>
            <a:pPr lvl="1"/>
            <a:r>
              <a:rPr lang="de-AT" sz="2800" dirty="0"/>
              <a:t>~9 </a:t>
            </a:r>
            <a:r>
              <a:rPr lang="de-AT" sz="2800" dirty="0" err="1"/>
              <a:t>targets</a:t>
            </a:r>
            <a:r>
              <a:rPr lang="de-AT" sz="2800" dirty="0"/>
              <a:t> </a:t>
            </a:r>
            <a:r>
              <a:rPr lang="de-AT" sz="2800" dirty="0" err="1"/>
              <a:t>were</a:t>
            </a:r>
            <a:r>
              <a:rPr lang="de-AT" sz="2800" dirty="0"/>
              <a:t> </a:t>
            </a:r>
            <a:r>
              <a:rPr lang="de-AT" sz="2800" dirty="0" err="1"/>
              <a:t>tested</a:t>
            </a:r>
            <a:r>
              <a:rPr lang="de-AT" sz="2800" dirty="0"/>
              <a:t> on </a:t>
            </a:r>
            <a:r>
              <a:rPr lang="de-AT" sz="2800" dirty="0" err="1"/>
              <a:t>average</a:t>
            </a:r>
            <a:endParaRPr lang="de-AT" sz="2800" dirty="0"/>
          </a:p>
          <a:p>
            <a:pPr lvl="1"/>
            <a:r>
              <a:rPr lang="de-AT" sz="2800" dirty="0"/>
              <a:t>753 different </a:t>
            </a:r>
            <a:r>
              <a:rPr lang="de-AT" sz="2800" dirty="0" err="1"/>
              <a:t>targets</a:t>
            </a:r>
            <a:r>
              <a:rPr lang="de-AT" sz="2800" dirty="0"/>
              <a:t> </a:t>
            </a:r>
            <a:r>
              <a:rPr lang="de-AT" sz="2800" dirty="0" err="1"/>
              <a:t>across</a:t>
            </a:r>
            <a:r>
              <a:rPr lang="de-AT" sz="2800" dirty="0"/>
              <a:t> all </a:t>
            </a:r>
            <a:r>
              <a:rPr lang="de-AT" sz="2800" dirty="0" err="1"/>
              <a:t>papers</a:t>
            </a:r>
            <a:endParaRPr lang="de-AT" sz="2800" dirty="0"/>
          </a:p>
          <a:p>
            <a:pPr lvl="1"/>
            <a:r>
              <a:rPr lang="de-AT" sz="2800" dirty="0"/>
              <a:t>61%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papers</a:t>
            </a:r>
            <a:r>
              <a:rPr lang="de-AT" sz="2800" dirty="0"/>
              <a:t>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benchmark</a:t>
            </a:r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6262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ABCF7E-03F2-75FD-59AD-65043211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Evaluation 2/4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0B62C-6321-EA18-21DC-84B2052E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5" y="2318197"/>
            <a:ext cx="10035456" cy="3683358"/>
          </a:xfrm>
        </p:spPr>
        <p:txBody>
          <a:bodyPr anchor="ctr">
            <a:noAutofit/>
          </a:bodyPr>
          <a:lstStyle/>
          <a:p>
            <a:r>
              <a:rPr lang="de-AT" dirty="0"/>
              <a:t>Evaluation </a:t>
            </a:r>
            <a:r>
              <a:rPr lang="de-AT" dirty="0" err="1"/>
              <a:t>against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-</a:t>
            </a:r>
            <a:r>
              <a:rPr lang="de-AT" dirty="0" err="1"/>
              <a:t>of</a:t>
            </a:r>
            <a:r>
              <a:rPr lang="de-AT" dirty="0"/>
              <a:t>-</a:t>
            </a:r>
            <a:r>
              <a:rPr lang="de-AT" dirty="0" err="1"/>
              <a:t>the</a:t>
            </a:r>
            <a:r>
              <a:rPr lang="de-AT" dirty="0"/>
              <a:t>-art</a:t>
            </a:r>
          </a:p>
          <a:p>
            <a:pPr lvl="1"/>
            <a:r>
              <a:rPr lang="de-AT" sz="2800" dirty="0" err="1"/>
              <a:t>Only</a:t>
            </a:r>
            <a:r>
              <a:rPr lang="de-AT" sz="2800" dirty="0"/>
              <a:t> a </a:t>
            </a:r>
            <a:r>
              <a:rPr lang="de-AT" sz="2800" dirty="0" err="1"/>
              <a:t>few</a:t>
            </a:r>
            <a:r>
              <a:rPr lang="de-AT" sz="2800" dirty="0"/>
              <a:t> </a:t>
            </a:r>
            <a:r>
              <a:rPr lang="de-AT" sz="2800" dirty="0" err="1"/>
              <a:t>techniques</a:t>
            </a:r>
            <a:r>
              <a:rPr lang="de-AT" sz="2800" dirty="0"/>
              <a:t> </a:t>
            </a:r>
            <a:r>
              <a:rPr lang="de-AT" sz="2800" dirty="0" err="1"/>
              <a:t>published</a:t>
            </a:r>
            <a:r>
              <a:rPr lang="de-AT" sz="2800" dirty="0"/>
              <a:t> in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past</a:t>
            </a:r>
            <a:r>
              <a:rPr lang="de-AT" sz="2800" dirty="0"/>
              <a:t> </a:t>
            </a:r>
            <a:r>
              <a:rPr lang="de-AT" sz="2800" dirty="0" err="1"/>
              <a:t>were</a:t>
            </a:r>
            <a:r>
              <a:rPr lang="de-AT" sz="2800" dirty="0"/>
              <a:t> incorporated</a:t>
            </a:r>
          </a:p>
          <a:p>
            <a:pPr lvl="1"/>
            <a:r>
              <a:rPr lang="de-AT" sz="2800" dirty="0" err="1"/>
              <a:t>Mostly</a:t>
            </a:r>
            <a:r>
              <a:rPr lang="de-AT" sz="2800" dirty="0"/>
              <a:t>, </a:t>
            </a:r>
            <a:r>
              <a:rPr lang="de-AT" sz="2800" dirty="0" err="1"/>
              <a:t>existing</a:t>
            </a:r>
            <a:r>
              <a:rPr lang="de-AT" sz="2800" dirty="0"/>
              <a:t> </a:t>
            </a:r>
            <a:r>
              <a:rPr lang="de-AT" sz="2800" dirty="0" err="1"/>
              <a:t>fuzzers</a:t>
            </a:r>
            <a:r>
              <a:rPr lang="de-AT" sz="2800" dirty="0"/>
              <a:t> </a:t>
            </a:r>
            <a:r>
              <a:rPr lang="de-AT" sz="2800" dirty="0" err="1"/>
              <a:t>have</a:t>
            </a:r>
            <a:r>
              <a:rPr lang="de-AT" sz="2800" dirty="0"/>
              <a:t> </a:t>
            </a:r>
            <a:r>
              <a:rPr lang="de-AT" sz="2800" dirty="0" err="1"/>
              <a:t>been</a:t>
            </a:r>
            <a:r>
              <a:rPr lang="de-AT" sz="2800" dirty="0"/>
              <a:t> </a:t>
            </a:r>
            <a:r>
              <a:rPr lang="de-AT" sz="2800" dirty="0" err="1"/>
              <a:t>extended</a:t>
            </a:r>
            <a:r>
              <a:rPr lang="de-AT" sz="2800" dirty="0"/>
              <a:t>: AFL(++), </a:t>
            </a:r>
            <a:r>
              <a:rPr lang="de-AT" sz="2800" dirty="0" err="1"/>
              <a:t>libFuzzer</a:t>
            </a:r>
            <a:r>
              <a:rPr lang="de-AT" sz="2800" dirty="0"/>
              <a:t>, </a:t>
            </a:r>
            <a:r>
              <a:rPr lang="de-AT" sz="2800" dirty="0" err="1"/>
              <a:t>syzkaller</a:t>
            </a:r>
            <a:endParaRPr lang="de-AT" sz="2800" dirty="0"/>
          </a:p>
          <a:p>
            <a:pPr lvl="1"/>
            <a:r>
              <a:rPr lang="de-AT" sz="2800" dirty="0" err="1"/>
              <a:t>Comparison</a:t>
            </a:r>
            <a:r>
              <a:rPr lang="de-AT" sz="2800" dirty="0"/>
              <a:t> </a:t>
            </a:r>
            <a:r>
              <a:rPr lang="de-AT" sz="2800" dirty="0" err="1"/>
              <a:t>against</a:t>
            </a:r>
            <a:r>
              <a:rPr lang="de-AT" sz="2800" dirty="0"/>
              <a:t> </a:t>
            </a:r>
            <a:r>
              <a:rPr lang="de-AT" sz="2800" dirty="0" err="1"/>
              <a:t>QSym</a:t>
            </a:r>
            <a:r>
              <a:rPr lang="de-AT" sz="2800" dirty="0"/>
              <a:t>, </a:t>
            </a:r>
            <a:r>
              <a:rPr lang="de-AT" sz="2800" dirty="0" err="1"/>
              <a:t>AFLFast</a:t>
            </a:r>
            <a:r>
              <a:rPr lang="de-AT" sz="2800" dirty="0"/>
              <a:t>, Angora, </a:t>
            </a:r>
            <a:r>
              <a:rPr lang="de-AT" sz="2800" dirty="0" err="1"/>
              <a:t>FairFuzz</a:t>
            </a:r>
            <a:r>
              <a:rPr lang="de-AT" sz="2800" dirty="0"/>
              <a:t>, AFL++</a:t>
            </a:r>
          </a:p>
          <a:p>
            <a:pPr lvl="1"/>
            <a:r>
              <a:rPr lang="de-AT" sz="2800" dirty="0"/>
              <a:t>45%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fuzzing</a:t>
            </a:r>
            <a:r>
              <a:rPr lang="de-AT" sz="2800" dirty="0"/>
              <a:t> </a:t>
            </a:r>
            <a:r>
              <a:rPr lang="de-AT" sz="2800" dirty="0" err="1"/>
              <a:t>papers</a:t>
            </a:r>
            <a:r>
              <a:rPr lang="de-AT" sz="2800" dirty="0"/>
              <a:t> </a:t>
            </a:r>
            <a:r>
              <a:rPr lang="de-AT" sz="2800" dirty="0" err="1"/>
              <a:t>build</a:t>
            </a:r>
            <a:r>
              <a:rPr lang="de-AT" sz="2800" dirty="0"/>
              <a:t> on top </a:t>
            </a:r>
            <a:r>
              <a:rPr lang="de-AT" sz="2800" dirty="0" err="1"/>
              <a:t>of</a:t>
            </a:r>
            <a:r>
              <a:rPr lang="de-AT" sz="2800" dirty="0"/>
              <a:t> non-</a:t>
            </a:r>
            <a:r>
              <a:rPr lang="de-AT" sz="2800" dirty="0" err="1"/>
              <a:t>academic</a:t>
            </a:r>
            <a:r>
              <a:rPr lang="de-AT" sz="2800" dirty="0"/>
              <a:t> </a:t>
            </a:r>
            <a:r>
              <a:rPr lang="de-AT" sz="2800" dirty="0" err="1"/>
              <a:t>fuzzers</a:t>
            </a:r>
            <a:endParaRPr lang="de-AT" sz="2800" dirty="0"/>
          </a:p>
          <a:p>
            <a:pPr lvl="1"/>
            <a:r>
              <a:rPr lang="de-AT" sz="2800" dirty="0"/>
              <a:t>23% fail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compare</a:t>
            </a:r>
            <a:r>
              <a:rPr lang="de-AT" sz="2800" dirty="0"/>
              <a:t> </a:t>
            </a:r>
            <a:r>
              <a:rPr lang="de-AT" sz="2800" dirty="0" err="1"/>
              <a:t>against</a:t>
            </a:r>
            <a:r>
              <a:rPr lang="de-AT" sz="2800" dirty="0"/>
              <a:t> relevant </a:t>
            </a:r>
            <a:r>
              <a:rPr lang="de-AT" sz="2800" dirty="0" err="1"/>
              <a:t>state</a:t>
            </a:r>
            <a:r>
              <a:rPr lang="de-AT" sz="2800" dirty="0"/>
              <a:t>-</a:t>
            </a:r>
            <a:r>
              <a:rPr lang="de-AT" sz="2800" dirty="0" err="1"/>
              <a:t>of</a:t>
            </a:r>
            <a:r>
              <a:rPr lang="de-AT" sz="2800" dirty="0"/>
              <a:t>-</a:t>
            </a:r>
            <a:r>
              <a:rPr lang="de-AT" sz="2800" dirty="0" err="1"/>
              <a:t>the</a:t>
            </a:r>
            <a:r>
              <a:rPr lang="de-AT" sz="2800" dirty="0"/>
              <a:t>-art </a:t>
            </a:r>
            <a:r>
              <a:rPr lang="de-AT" sz="2800" dirty="0" err="1"/>
              <a:t>fuzzers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80672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3F49D2-AEF9-5F1E-3DAE-1B71745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Evaluation 3/4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6F231D-5458-1FEA-A95B-AF8E4BC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165" y="2318197"/>
            <a:ext cx="10088465" cy="3683358"/>
          </a:xfrm>
        </p:spPr>
        <p:txBody>
          <a:bodyPr anchor="ctr">
            <a:normAutofit/>
          </a:bodyPr>
          <a:lstStyle/>
          <a:p>
            <a:r>
              <a:rPr lang="de-AT" dirty="0"/>
              <a:t>Evaluation Test Setup</a:t>
            </a:r>
          </a:p>
          <a:p>
            <a:pPr lvl="1"/>
            <a:r>
              <a:rPr lang="de-AT" sz="2800" dirty="0"/>
              <a:t>56% </a:t>
            </a:r>
            <a:r>
              <a:rPr lang="de-AT" sz="2800" dirty="0" err="1"/>
              <a:t>use</a:t>
            </a:r>
            <a:r>
              <a:rPr lang="de-AT" sz="2800" dirty="0"/>
              <a:t> a </a:t>
            </a:r>
            <a:r>
              <a:rPr lang="de-AT" sz="2800" dirty="0" err="1"/>
              <a:t>runtime</a:t>
            </a:r>
            <a:r>
              <a:rPr lang="de-AT" sz="2800" dirty="0"/>
              <a:t> </a:t>
            </a:r>
            <a:r>
              <a:rPr lang="de-AT" sz="2800" dirty="0" err="1"/>
              <a:t>of</a:t>
            </a:r>
            <a:r>
              <a:rPr lang="de-AT" sz="2800" dirty="0"/>
              <a:t> 24hrs, 27% &lt; 24hrs, 29%  &gt; 24hrs, 8 </a:t>
            </a:r>
            <a:r>
              <a:rPr lang="de-AT" sz="2800" dirty="0" err="1"/>
              <a:t>did</a:t>
            </a:r>
            <a:r>
              <a:rPr lang="de-AT" sz="2800" dirty="0"/>
              <a:t> not </a:t>
            </a:r>
            <a:r>
              <a:rPr lang="de-AT" sz="2800" dirty="0" err="1"/>
              <a:t>specify</a:t>
            </a:r>
            <a:r>
              <a:rPr lang="de-AT" sz="2800" dirty="0"/>
              <a:t> </a:t>
            </a:r>
            <a:r>
              <a:rPr lang="de-AT" sz="2800" dirty="0" err="1"/>
              <a:t>runtime</a:t>
            </a:r>
            <a:endParaRPr lang="de-AT" sz="2800" dirty="0"/>
          </a:p>
          <a:p>
            <a:pPr lvl="1"/>
            <a:r>
              <a:rPr lang="de-AT" sz="2800" dirty="0"/>
              <a:t>CPU </a:t>
            </a:r>
            <a:r>
              <a:rPr lang="de-AT" sz="2800" dirty="0" err="1"/>
              <a:t>cores</a:t>
            </a:r>
            <a:r>
              <a:rPr lang="de-AT" sz="2800" dirty="0"/>
              <a:t>: 25% not </a:t>
            </a:r>
            <a:r>
              <a:rPr lang="de-AT" sz="2800" dirty="0" err="1"/>
              <a:t>specified</a:t>
            </a:r>
            <a:r>
              <a:rPr lang="de-AT" sz="2800" dirty="0"/>
              <a:t> , 27% </a:t>
            </a:r>
            <a:r>
              <a:rPr lang="de-AT" sz="2800" dirty="0" err="1"/>
              <a:t>one</a:t>
            </a:r>
            <a:r>
              <a:rPr lang="de-AT" sz="2800" dirty="0"/>
              <a:t> </a:t>
            </a:r>
            <a:r>
              <a:rPr lang="de-AT" sz="2800" dirty="0" err="1"/>
              <a:t>core</a:t>
            </a:r>
            <a:r>
              <a:rPr lang="de-AT" sz="2800" dirty="0"/>
              <a:t>, 8% </a:t>
            </a:r>
            <a:r>
              <a:rPr lang="de-AT" sz="2800" dirty="0" err="1"/>
              <a:t>two</a:t>
            </a:r>
            <a:r>
              <a:rPr lang="de-AT" sz="2800" dirty="0"/>
              <a:t> </a:t>
            </a:r>
            <a:r>
              <a:rPr lang="de-AT" sz="2800" dirty="0" err="1"/>
              <a:t>cores</a:t>
            </a:r>
            <a:endParaRPr lang="de-AT" sz="2800" dirty="0"/>
          </a:p>
          <a:p>
            <a:pPr lvl="1"/>
            <a:r>
              <a:rPr lang="de-AT" sz="2800" dirty="0"/>
              <a:t>74% </a:t>
            </a:r>
            <a:r>
              <a:rPr lang="de-AT" sz="2800" dirty="0" err="1"/>
              <a:t>allocated</a:t>
            </a:r>
            <a:r>
              <a:rPr lang="de-AT" sz="2800" dirty="0"/>
              <a:t> </a:t>
            </a:r>
            <a:r>
              <a:rPr lang="de-AT" sz="2800" dirty="0" err="1"/>
              <a:t>resources</a:t>
            </a:r>
            <a:r>
              <a:rPr lang="de-AT" sz="2800" dirty="0"/>
              <a:t> </a:t>
            </a:r>
            <a:r>
              <a:rPr lang="de-AT" sz="2800" dirty="0" err="1"/>
              <a:t>fairly</a:t>
            </a:r>
            <a:r>
              <a:rPr lang="de-AT" sz="2800" dirty="0"/>
              <a:t>, 15%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information</a:t>
            </a:r>
            <a:r>
              <a:rPr lang="de-AT" sz="2800" dirty="0"/>
              <a:t> , 5% </a:t>
            </a:r>
            <a:r>
              <a:rPr lang="de-AT" sz="2800" dirty="0" err="1"/>
              <a:t>did</a:t>
            </a:r>
            <a:r>
              <a:rPr lang="de-AT" sz="2800" dirty="0"/>
              <a:t> not </a:t>
            </a:r>
            <a:r>
              <a:rPr lang="de-AT" sz="2800" dirty="0" err="1"/>
              <a:t>evaluate</a:t>
            </a:r>
            <a:r>
              <a:rPr lang="de-AT" sz="2800" dirty="0"/>
              <a:t> </a:t>
            </a:r>
            <a:r>
              <a:rPr lang="de-AT" sz="2800" dirty="0" err="1"/>
              <a:t>other</a:t>
            </a:r>
            <a:r>
              <a:rPr lang="de-AT" sz="2800" dirty="0"/>
              <a:t> </a:t>
            </a:r>
            <a:r>
              <a:rPr lang="de-AT" sz="2800" dirty="0" err="1"/>
              <a:t>fuzzers</a:t>
            </a:r>
            <a:r>
              <a:rPr lang="de-AT" sz="2800" dirty="0"/>
              <a:t>. 5% </a:t>
            </a:r>
            <a:r>
              <a:rPr lang="de-AT" sz="2800" dirty="0" err="1"/>
              <a:t>unfairly</a:t>
            </a:r>
            <a:r>
              <a:rPr lang="de-AT" sz="2800" dirty="0"/>
              <a:t> </a:t>
            </a:r>
            <a:r>
              <a:rPr lang="de-AT" sz="2800" dirty="0" err="1"/>
              <a:t>allocated</a:t>
            </a:r>
            <a:r>
              <a:rPr lang="de-AT" sz="2800" dirty="0"/>
              <a:t> </a:t>
            </a:r>
            <a:r>
              <a:rPr lang="de-AT" sz="2800" dirty="0" err="1"/>
              <a:t>resources</a:t>
            </a:r>
            <a:endParaRPr lang="de-AT" sz="2800" dirty="0"/>
          </a:p>
          <a:p>
            <a:pPr lvl="1"/>
            <a:r>
              <a:rPr lang="de-AT" sz="2800" dirty="0"/>
              <a:t>Initial Seeds: 50%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infirnation</a:t>
            </a:r>
            <a:r>
              <a:rPr lang="de-AT" sz="2800" dirty="0"/>
              <a:t>, 46% </a:t>
            </a:r>
            <a:r>
              <a:rPr lang="de-AT" sz="2800" dirty="0" err="1"/>
              <a:t>use</a:t>
            </a:r>
            <a:r>
              <a:rPr lang="de-AT" sz="2800" dirty="0"/>
              <a:t> same </a:t>
            </a:r>
            <a:r>
              <a:rPr lang="de-AT" sz="2800" dirty="0" err="1"/>
              <a:t>seeds</a:t>
            </a:r>
            <a:r>
              <a:rPr lang="de-AT" sz="2800" dirty="0"/>
              <a:t> </a:t>
            </a:r>
            <a:r>
              <a:rPr lang="de-AT" sz="2800" dirty="0" err="1"/>
              <a:t>for</a:t>
            </a:r>
            <a:r>
              <a:rPr lang="de-AT" sz="2800" dirty="0"/>
              <a:t> all </a:t>
            </a:r>
            <a:r>
              <a:rPr lang="de-AT" sz="2800" dirty="0" err="1"/>
              <a:t>fuzzers</a:t>
            </a:r>
            <a:r>
              <a:rPr lang="de-AT" sz="2800" dirty="0"/>
              <a:t>, 5%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diverging</a:t>
            </a:r>
            <a:r>
              <a:rPr lang="de-AT" sz="2800" dirty="0"/>
              <a:t> </a:t>
            </a:r>
            <a:r>
              <a:rPr lang="de-AT" sz="2800" dirty="0" err="1"/>
              <a:t>seeds</a:t>
            </a:r>
            <a:endParaRPr lang="de-AT" sz="28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1702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DEC9D8-21CC-F4A6-A08E-0535A79D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000" b="1">
                <a:solidFill>
                  <a:srgbClr val="FFFFFF"/>
                </a:solidFill>
              </a:rPr>
              <a:t>Evaluation 3/3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FA5C2-DD6D-7B37-D342-828E5711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de-AT" dirty="0" err="1"/>
              <a:t>Metrics</a:t>
            </a:r>
            <a:r>
              <a:rPr lang="de-AT" dirty="0"/>
              <a:t>: </a:t>
            </a:r>
          </a:p>
          <a:p>
            <a:pPr lvl="1"/>
            <a:r>
              <a:rPr lang="de-AT" sz="2800" dirty="0"/>
              <a:t>Coverage, </a:t>
            </a:r>
            <a:r>
              <a:rPr lang="de-AT" sz="2800" dirty="0" err="1"/>
              <a:t>found</a:t>
            </a:r>
            <a:r>
              <a:rPr lang="de-AT" sz="2800" dirty="0"/>
              <a:t> </a:t>
            </a:r>
            <a:r>
              <a:rPr lang="de-AT" sz="2800" dirty="0" err="1"/>
              <a:t>known</a:t>
            </a:r>
            <a:r>
              <a:rPr lang="de-AT" sz="2800" dirty="0"/>
              <a:t> </a:t>
            </a:r>
            <a:r>
              <a:rPr lang="de-AT" sz="2800" dirty="0" err="1"/>
              <a:t>bugs</a:t>
            </a:r>
            <a:r>
              <a:rPr lang="de-AT" sz="2800" dirty="0"/>
              <a:t>, </a:t>
            </a:r>
            <a:r>
              <a:rPr lang="de-AT" sz="2800" dirty="0" err="1"/>
              <a:t>found</a:t>
            </a:r>
            <a:r>
              <a:rPr lang="de-AT" sz="2800" dirty="0"/>
              <a:t> </a:t>
            </a:r>
            <a:r>
              <a:rPr lang="de-AT" sz="2800" dirty="0" err="1"/>
              <a:t>new</a:t>
            </a:r>
            <a:r>
              <a:rPr lang="de-AT" sz="2800" dirty="0"/>
              <a:t> </a:t>
            </a:r>
            <a:r>
              <a:rPr lang="de-AT" sz="2800" dirty="0" err="1"/>
              <a:t>bugs</a:t>
            </a:r>
            <a:endParaRPr lang="de-AT" sz="2800" dirty="0"/>
          </a:p>
          <a:p>
            <a:r>
              <a:rPr lang="de-AT" dirty="0"/>
              <a:t>Statistical Evaluation</a:t>
            </a:r>
          </a:p>
          <a:p>
            <a:pPr lvl="1"/>
            <a:r>
              <a:rPr lang="de-AT" sz="2800" dirty="0"/>
              <a:t>63%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works</a:t>
            </a:r>
            <a:r>
              <a:rPr lang="de-AT" sz="2800" dirty="0"/>
              <a:t>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statistical</a:t>
            </a:r>
            <a:r>
              <a:rPr lang="de-AT" sz="2800" dirty="0"/>
              <a:t> </a:t>
            </a:r>
            <a:r>
              <a:rPr lang="de-AT" sz="2800" dirty="0" err="1"/>
              <a:t>test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assess</a:t>
            </a:r>
            <a:r>
              <a:rPr lang="de-AT" sz="2800" dirty="0"/>
              <a:t> </a:t>
            </a:r>
            <a:r>
              <a:rPr lang="de-AT" sz="2800" dirty="0" err="1"/>
              <a:t>their</a:t>
            </a:r>
            <a:r>
              <a:rPr lang="de-AT" sz="2800" dirty="0"/>
              <a:t> </a:t>
            </a:r>
            <a:r>
              <a:rPr lang="de-AT" sz="2800" dirty="0" err="1"/>
              <a:t>results</a:t>
            </a:r>
            <a:r>
              <a:rPr lang="de-AT" sz="2800" dirty="0"/>
              <a:t>,</a:t>
            </a:r>
          </a:p>
          <a:p>
            <a:pPr lvl="1"/>
            <a:r>
              <a:rPr lang="de-AT" sz="2800" dirty="0"/>
              <a:t>15% </a:t>
            </a:r>
            <a:r>
              <a:rPr lang="de-AT" sz="2800" dirty="0" err="1"/>
              <a:t>use</a:t>
            </a:r>
            <a:r>
              <a:rPr lang="de-AT" sz="2800" dirty="0"/>
              <a:t> </a:t>
            </a:r>
            <a:r>
              <a:rPr lang="de-AT" sz="2800" dirty="0" err="1"/>
              <a:t>too</a:t>
            </a:r>
            <a:r>
              <a:rPr lang="de-AT" sz="2800" dirty="0"/>
              <a:t> </a:t>
            </a:r>
            <a:r>
              <a:rPr lang="de-AT" sz="2800" dirty="0" err="1"/>
              <a:t>few</a:t>
            </a:r>
            <a:r>
              <a:rPr lang="de-AT" sz="2800" dirty="0"/>
              <a:t> </a:t>
            </a:r>
            <a:r>
              <a:rPr lang="de-AT" sz="2800" dirty="0" err="1"/>
              <a:t>trials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achieve</a:t>
            </a:r>
            <a:r>
              <a:rPr lang="de-AT" sz="2800" dirty="0"/>
              <a:t> robust </a:t>
            </a:r>
            <a:r>
              <a:rPr lang="de-AT" sz="2800" dirty="0" err="1"/>
              <a:t>outcomes</a:t>
            </a:r>
            <a:r>
              <a:rPr lang="de-AT" sz="2800" dirty="0"/>
              <a:t>.</a:t>
            </a:r>
          </a:p>
          <a:p>
            <a:pPr lvl="1"/>
            <a:r>
              <a:rPr lang="de-AT" sz="2800" dirty="0"/>
              <a:t>73% </a:t>
            </a:r>
            <a:r>
              <a:rPr lang="de-AT" sz="2800" dirty="0" err="1"/>
              <a:t>provide</a:t>
            </a:r>
            <a:r>
              <a:rPr lang="de-AT" sz="2800" dirty="0"/>
              <a:t> </a:t>
            </a:r>
            <a:r>
              <a:rPr lang="de-AT" sz="2800" dirty="0" err="1"/>
              <a:t>no</a:t>
            </a:r>
            <a:r>
              <a:rPr lang="de-AT" sz="2800" dirty="0"/>
              <a:t> </a:t>
            </a:r>
            <a:r>
              <a:rPr lang="de-AT" sz="2800" dirty="0" err="1"/>
              <a:t>measure</a:t>
            </a:r>
            <a:r>
              <a:rPr lang="de-AT" sz="2800" dirty="0"/>
              <a:t>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uncertainty</a:t>
            </a:r>
            <a:r>
              <a:rPr lang="de-AT" sz="2800" dirty="0"/>
              <a:t>.</a:t>
            </a:r>
          </a:p>
          <a:p>
            <a:r>
              <a:rPr lang="de-AT" dirty="0"/>
              <a:t>"</a:t>
            </a:r>
            <a:r>
              <a:rPr lang="de-AT" dirty="0" err="1"/>
              <a:t>Threat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validity</a:t>
            </a:r>
            <a:r>
              <a:rPr lang="de-AT" dirty="0"/>
              <a:t>“</a:t>
            </a:r>
          </a:p>
          <a:p>
            <a:pPr lvl="1"/>
            <a:r>
              <a:rPr lang="de-AT" sz="2800" dirty="0" err="1"/>
              <a:t>Only</a:t>
            </a:r>
            <a:r>
              <a:rPr lang="de-AT" sz="2800" dirty="0"/>
              <a:t> 20%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papers</a:t>
            </a:r>
            <a:r>
              <a:rPr lang="de-AT" sz="2800" dirty="0"/>
              <a:t> </a:t>
            </a:r>
            <a:r>
              <a:rPr lang="de-AT" sz="2800" dirty="0" err="1"/>
              <a:t>contain</a:t>
            </a:r>
            <a:r>
              <a:rPr lang="de-AT" sz="2800" dirty="0"/>
              <a:t> a </a:t>
            </a:r>
            <a:r>
              <a:rPr lang="de-AT" sz="2800" dirty="0" err="1"/>
              <a:t>section</a:t>
            </a:r>
            <a:r>
              <a:rPr lang="de-AT" sz="2800" dirty="0"/>
              <a:t> on </a:t>
            </a:r>
            <a:r>
              <a:rPr lang="de-AT" sz="2800" dirty="0" err="1"/>
              <a:t>threats</a:t>
            </a:r>
            <a:r>
              <a:rPr lang="de-AT" sz="2800" dirty="0"/>
              <a:t> </a:t>
            </a:r>
            <a:r>
              <a:rPr lang="de-AT" sz="2800" dirty="0" err="1"/>
              <a:t>to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validity</a:t>
            </a:r>
            <a:r>
              <a:rPr lang="de-AT" sz="2800" dirty="0"/>
              <a:t> </a:t>
            </a:r>
            <a:r>
              <a:rPr lang="de-AT" sz="2800" dirty="0" err="1"/>
              <a:t>of</a:t>
            </a:r>
            <a:r>
              <a:rPr lang="de-AT" sz="2800" dirty="0"/>
              <a:t> </a:t>
            </a:r>
            <a:r>
              <a:rPr lang="de-AT" sz="2800" dirty="0" err="1"/>
              <a:t>the</a:t>
            </a:r>
            <a:r>
              <a:rPr lang="de-AT" sz="2800" dirty="0"/>
              <a:t> </a:t>
            </a:r>
            <a:r>
              <a:rPr lang="de-AT" sz="2800" dirty="0" err="1"/>
              <a:t>obtained</a:t>
            </a:r>
            <a:r>
              <a:rPr lang="de-AT" sz="2800" dirty="0"/>
              <a:t> </a:t>
            </a:r>
            <a:r>
              <a:rPr lang="de-AT" sz="2800" dirty="0" err="1"/>
              <a:t>results</a:t>
            </a:r>
            <a:r>
              <a:rPr lang="de-AT" sz="2800" dirty="0"/>
              <a:t>.</a:t>
            </a:r>
          </a:p>
          <a:p>
            <a:pPr marL="0" indent="0">
              <a:buNone/>
            </a:pPr>
            <a:endParaRPr lang="de-DE" sz="1900" dirty="0"/>
          </a:p>
        </p:txBody>
      </p:sp>
    </p:spTree>
    <p:extLst>
      <p:ext uri="{BB962C8B-B14F-4D97-AF65-F5344CB8AC3E}">
        <p14:creationId xmlns:p14="http://schemas.microsoft.com/office/powerpoint/2010/main" val="173193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2121</Words>
  <Application>Microsoft Macintosh PowerPoint</Application>
  <PresentationFormat>Breitbild</PresentationFormat>
  <Paragraphs>195</Paragraphs>
  <Slides>12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SoK: Prudent Evaluation Practices for Fuzzing</vt:lpstr>
      <vt:lpstr>About the Paper</vt:lpstr>
      <vt:lpstr>Recap Fuzzing</vt:lpstr>
      <vt:lpstr>Guidelines</vt:lpstr>
      <vt:lpstr>Methods</vt:lpstr>
      <vt:lpstr>Evaluation 1/4</vt:lpstr>
      <vt:lpstr>Evaluation 2/4</vt:lpstr>
      <vt:lpstr>Evaluation 3/4</vt:lpstr>
      <vt:lpstr>Evaluation 3/3</vt:lpstr>
      <vt:lpstr>Artifact Evaluation</vt:lpstr>
      <vt:lpstr>Revised Best Practices</vt:lpstr>
      <vt:lpstr>"Our"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Ohnewith Stefan</dc:creator>
  <cp:lastModifiedBy>Ohnewith Stefan</cp:lastModifiedBy>
  <cp:revision>4</cp:revision>
  <dcterms:created xsi:type="dcterms:W3CDTF">2025-09-05T13:59:37Z</dcterms:created>
  <dcterms:modified xsi:type="dcterms:W3CDTF">2025-09-09T14:14:33Z</dcterms:modified>
</cp:coreProperties>
</file>