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7127"/>
  </p:normalViewPr>
  <p:slideViewPr>
    <p:cSldViewPr snapToGrid="0">
      <p:cViewPr varScale="1">
        <p:scale>
          <a:sx n="82" d="100"/>
          <a:sy n="82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-7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6529-234A-674E-B679-F9A89D58D60D}" type="datetimeFigureOut">
              <a:rPr lang="de-DE" smtClean="0"/>
              <a:t>09.09.25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D205-41F8-6B49-BA72-3BD0D4E7E3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The </a:t>
            </a:r>
            <a:r>
              <a:rPr lang="de-AT" dirty="0" err="1"/>
              <a:t>evaluated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adaptions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fuzzing</a:t>
            </a:r>
            <a:r>
              <a:rPr lang="de-AT" dirty="0"/>
              <a:t> </a:t>
            </a:r>
            <a:r>
              <a:rPr lang="de-AT" dirty="0" err="1"/>
              <a:t>libraries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. </a:t>
            </a:r>
            <a:r>
              <a:rPr lang="de-AT" dirty="0" err="1"/>
              <a:t>Recommentations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Klees et al(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 A </a:t>
            </a:r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a relevant and </a:t>
            </a:r>
            <a:r>
              <a:rPr lang="de-AT" dirty="0" err="1"/>
              <a:t>reasonable</a:t>
            </a:r>
            <a:r>
              <a:rPr lang="de-AT" dirty="0"/>
              <a:t> </a:t>
            </a:r>
            <a:r>
              <a:rPr lang="de-AT" dirty="0" err="1"/>
              <a:t>baseline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imperative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show</a:t>
            </a:r>
            <a:r>
              <a:rPr lang="de-AT" dirty="0"/>
              <a:t> </a:t>
            </a:r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improvement</a:t>
            </a:r>
            <a:r>
              <a:rPr lang="de-AT" dirty="0"/>
              <a:t> a </a:t>
            </a:r>
            <a:r>
              <a:rPr lang="de-AT" dirty="0" err="1"/>
              <a:t>particular</a:t>
            </a:r>
            <a:r>
              <a:rPr lang="de-AT" dirty="0"/>
              <a:t> </a:t>
            </a:r>
            <a:r>
              <a:rPr lang="de-AT" dirty="0" err="1"/>
              <a:t>fuzzer</a:t>
            </a:r>
            <a:r>
              <a:rPr lang="de-AT" dirty="0"/>
              <a:t> </a:t>
            </a:r>
            <a:r>
              <a:rPr lang="de-AT" dirty="0" err="1"/>
              <a:t>provides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r>
              <a:rPr lang="de-AT" dirty="0"/>
              <a:t> (i.e. </a:t>
            </a:r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) A relevant sample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targets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against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necessary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3: Setup and Parameters - Repeat </a:t>
            </a:r>
            <a:r>
              <a:rPr lang="de-AT" dirty="0" err="1"/>
              <a:t>tests</a:t>
            </a:r>
            <a:r>
              <a:rPr lang="de-AT" dirty="0"/>
              <a:t> multiple </a:t>
            </a:r>
            <a:r>
              <a:rPr lang="de-AT" dirty="0" err="1"/>
              <a:t>times</a:t>
            </a:r>
            <a:r>
              <a:rPr lang="de-AT" dirty="0"/>
              <a:t>,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longer</a:t>
            </a:r>
            <a:r>
              <a:rPr lang="de-AT" dirty="0"/>
              <a:t> time, e.g. 24 </a:t>
            </a:r>
            <a:r>
              <a:rPr lang="de-AT" dirty="0" err="1"/>
              <a:t>hours</a:t>
            </a:r>
            <a:r>
              <a:rPr lang="de-AT" dirty="0"/>
              <a:t>, </a:t>
            </a:r>
            <a:r>
              <a:rPr lang="de-AT" dirty="0" err="1"/>
              <a:t>carefully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seed</a:t>
            </a:r>
            <a:r>
              <a:rPr lang="de-AT" dirty="0"/>
              <a:t> </a:t>
            </a:r>
            <a:r>
              <a:rPr lang="de-AT" dirty="0" err="1"/>
              <a:t>sets</a:t>
            </a:r>
            <a:endParaRPr lang="de-AT" dirty="0"/>
          </a:p>
          <a:p>
            <a:r>
              <a:rPr lang="de-AT" dirty="0"/>
              <a:t>Also, on </a:t>
            </a:r>
            <a:r>
              <a:rPr lang="de-AT" dirty="0" err="1"/>
              <a:t>which</a:t>
            </a:r>
            <a:r>
              <a:rPr lang="de-AT" dirty="0"/>
              <a:t> HW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executed</a:t>
            </a:r>
            <a:r>
              <a:rPr lang="de-AT" dirty="0"/>
              <a:t> and </a:t>
            </a:r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cores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used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r>
              <a:rPr lang="de-AT" dirty="0"/>
              <a:t>;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coverage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Evaluation; </a:t>
            </a: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statistically</a:t>
            </a:r>
            <a:r>
              <a:rPr lang="de-AT" dirty="0"/>
              <a:t> relevant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trials</a:t>
            </a:r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23%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~9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753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576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91/61%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benchmark,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LAVA-M,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TestSuite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CGC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Magma,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Unibench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3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incorporated(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bauen nicht auf bestehenden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auf)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AFL(++),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syzkaller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QSym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AFLFast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Angora,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AFL++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fail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84/56%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44/29%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8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38/25%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111/74%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23/15%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Seeds: 75/50% 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dsclose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69/46%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5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115/77%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(29/19%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25/17%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-- 67/45% lack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107/71%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Bugs/New Bugs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9.7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662 CVEs in total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339 CVS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145/43%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88/26%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RESERVED,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invalid, 69/20%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abandoned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widespread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Evaluation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robust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uncertainty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4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and Unique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additional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exhaustion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Size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-&gt;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 CVEs,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Bug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Exaggerated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reflection-based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valid, diverse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source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Observation: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SpiderMonkey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DARWIN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Baselines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DARWIN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erroneously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2.55b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AFL-S.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Non-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JIT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modern Browsers. The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underwent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Uncommon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AFL’s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adversarial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Goal: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Repetition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objdump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7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24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uninformed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modern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enmployed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insecure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design, ...)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Evaulation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at least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alternatives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Mann-Whitney-U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D897-72F9-D081-7B05-E57C4439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057F7-B922-B9F0-586A-8D38DF89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D8678-094E-40A1-F447-911CE8E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096DE-5224-3779-6F3A-83A0E4A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26BB3-D814-FE62-23C5-3CBAB83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29A2C-48C5-521D-D590-D82140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A839C-654E-7D15-D612-5BDE9009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AEEF3-C15C-E3A9-3230-408DE0E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2C8A5-BD53-7E01-4631-A9F626AF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CC53-E16D-8B05-36BC-7B5C26B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9BD26-62A2-E077-D60E-959739EB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70714-BBF4-B024-8555-247CFAE7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783D7-D2C6-7B44-D498-3091E4ED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D976C-051F-A206-04E1-C03CDF99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B5A50-AF10-FBF3-0ED6-13DE998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0976-F51E-ED67-463B-0EC10C6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C909E-139B-A84F-E73C-75D8AFD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0716-80A2-79A7-87ED-1CD9624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9A7F7-00EB-1724-F14A-9BF07B60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71830-639D-5DFD-FC33-8013EED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8668-99F2-57C2-4AF4-459A1A31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A7A00-B5F2-86DA-F3AF-41CDC342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95BD3-D05E-5EB4-94DE-9BA9AE1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1917D-8FF3-1B4C-E572-AE743E9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B2841-105E-23E0-B1BF-7D456DC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01B1-6479-948A-CD30-470C937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63527-ACCE-B6E4-9EFE-AD8FB5FD5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301DA-7112-E1F8-3D7E-8FB17717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4287E-4C55-91F7-4C5A-0A18D2A8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98443-5897-FBCC-D206-D48256A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F4DC0-421E-8573-A0D9-1F9CB5A4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A434-3D4E-C517-FE09-23ECE3F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0BFA4-8103-738F-4B98-1711836E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0327A-979C-837F-0387-B3983669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817A33-DFB7-BEDC-7EC2-E7B154D3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F44B0-C0BB-B855-7AD5-B94CA776D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A847A-09F0-7847-0ACD-9987C06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B11BF-2FA7-16CE-67CB-22B29DD1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9EFF9B-8DD0-4E56-C0AE-79B0F21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E8076-E894-75FF-BDF0-4D9795D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E2A72-0F9B-1066-CFFB-0A5F87E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0AB7B-C713-0DC2-70BB-1D2B846E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E4BB0-242C-94B6-522D-08586F1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CCB979-2FFD-8430-911F-CA019FEB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19E7A-ECC7-53D9-CDED-36CB547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2BFFC-D2ED-57BA-97A3-14BFAA9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A25DD-F84D-BB81-BDE5-C55D9F43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7A298-6D60-303F-F7F1-26AB2FA4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27760A-0FDE-C808-E834-3B2184BE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E751A7-4D2B-86AF-624E-CD4BD47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13A2A-2BD5-7C75-0B65-10F563F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8BF80-B1F2-D82A-ED87-6958184C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4DECB-4B20-7BD6-F4ED-2EAD0ED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7C0A58-FC3B-84B5-47F8-C25FACC9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3901FC-8028-B04F-31AE-65884624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3B1BC-4981-5927-3C31-B10D09C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CDEF4-DADB-93BD-937F-2B7C909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1AAB1-8674-648C-EED3-28EC8A6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7C70A-1AAC-5952-3A09-5E30F61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B9241-283A-74BB-EE8D-7374023B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D3CDC-BB4E-75C4-9D7C-F35E8156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89286-558F-767C-8244-6CF7AA48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51DB-843A-937E-99AA-7C418DAA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F0972-0991-A0B4-3AA1-EF60C7CD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SoK</a:t>
            </a:r>
            <a:r>
              <a:rPr lang="de-DE" sz="4800" dirty="0">
                <a:solidFill>
                  <a:srgbClr val="FFFFFF"/>
                </a:solidFill>
              </a:rPr>
              <a:t>: </a:t>
            </a:r>
            <a:r>
              <a:rPr lang="de-DE" sz="4800" dirty="0" err="1">
                <a:solidFill>
                  <a:srgbClr val="FFFFFF"/>
                </a:solidFill>
              </a:rPr>
              <a:t>Prudent</a:t>
            </a:r>
            <a:r>
              <a:rPr lang="de-DE" sz="4800" dirty="0">
                <a:solidFill>
                  <a:srgbClr val="FFFFFF"/>
                </a:solidFill>
              </a:rPr>
              <a:t> Evaluation Practices </a:t>
            </a:r>
            <a:r>
              <a:rPr lang="de-DE" sz="4800" dirty="0" err="1">
                <a:solidFill>
                  <a:srgbClr val="FFFFFF"/>
                </a:solidFill>
              </a:rPr>
              <a:t>for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 dirty="0" err="1">
                <a:solidFill>
                  <a:srgbClr val="FFFFFF"/>
                </a:solidFill>
              </a:rPr>
              <a:t>Fuzzing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47C9B-AE9F-211D-F41B-ACCD1E8A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Stefan Ohnewith &amp; Ernst Schwaiger</a:t>
            </a:r>
          </a:p>
        </p:txBody>
      </p:sp>
    </p:spTree>
    <p:extLst>
      <p:ext uri="{BB962C8B-B14F-4D97-AF65-F5344CB8AC3E}">
        <p14:creationId xmlns:p14="http://schemas.microsoft.com/office/powerpoint/2010/main" val="137629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C1152-3060-87CA-CF03-C9A25E24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 err="1">
                <a:solidFill>
                  <a:srgbClr val="FFFFFF"/>
                </a:solidFill>
              </a:rPr>
              <a:t>Artifact</a:t>
            </a:r>
            <a:r>
              <a:rPr lang="de-AT" sz="4000" dirty="0">
                <a:solidFill>
                  <a:srgbClr val="FFFFFF"/>
                </a:solidFill>
              </a:rPr>
              <a:t> Evaluation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6F010-C995-32DC-0A24-B228FB96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MemLock</a:t>
            </a:r>
            <a:r>
              <a:rPr lang="de-AT" dirty="0"/>
              <a:t> / </a:t>
            </a:r>
            <a:r>
              <a:rPr lang="de-AT" dirty="0" err="1"/>
              <a:t>Artificial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Environment and Unique </a:t>
            </a:r>
            <a:r>
              <a:rPr lang="de-AT" dirty="0" err="1"/>
              <a:t>Crashes</a:t>
            </a:r>
            <a:endParaRPr lang="de-AT" dirty="0"/>
          </a:p>
          <a:p>
            <a:r>
              <a:rPr lang="de-AT" dirty="0"/>
              <a:t>SoFi / </a:t>
            </a:r>
            <a:r>
              <a:rPr lang="de-AT" dirty="0" err="1"/>
              <a:t>Exaggerated</a:t>
            </a:r>
            <a:r>
              <a:rPr lang="de-AT" dirty="0"/>
              <a:t> </a:t>
            </a:r>
            <a:r>
              <a:rPr lang="de-AT" dirty="0" err="1"/>
              <a:t>Vulnerabilities</a:t>
            </a:r>
            <a:endParaRPr lang="de-AT" dirty="0"/>
          </a:p>
          <a:p>
            <a:r>
              <a:rPr lang="de-AT" dirty="0"/>
              <a:t>DARWIN / </a:t>
            </a:r>
            <a:r>
              <a:rPr lang="de-AT" dirty="0" err="1"/>
              <a:t>Missing</a:t>
            </a:r>
            <a:r>
              <a:rPr lang="de-AT" dirty="0"/>
              <a:t> Baselines</a:t>
            </a:r>
          </a:p>
          <a:p>
            <a:r>
              <a:rPr lang="de-AT" dirty="0" err="1"/>
              <a:t>FuzzJIT</a:t>
            </a:r>
            <a:r>
              <a:rPr lang="de-AT" dirty="0"/>
              <a:t> / Non-</a:t>
            </a:r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Measurements</a:t>
            </a:r>
            <a:endParaRPr lang="de-AT" dirty="0"/>
          </a:p>
          <a:p>
            <a:r>
              <a:rPr lang="de-AT" dirty="0" err="1"/>
              <a:t>EcoFuzz</a:t>
            </a:r>
            <a:r>
              <a:rPr lang="de-AT" dirty="0"/>
              <a:t> / </a:t>
            </a:r>
            <a:r>
              <a:rPr lang="de-AT" dirty="0" err="1"/>
              <a:t>Uncommon</a:t>
            </a:r>
            <a:r>
              <a:rPr lang="de-AT" dirty="0"/>
              <a:t> </a:t>
            </a:r>
            <a:r>
              <a:rPr lang="de-AT" dirty="0" err="1"/>
              <a:t>Metrics</a:t>
            </a:r>
            <a:endParaRPr lang="de-AT" dirty="0"/>
          </a:p>
          <a:p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81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CC39F-5801-C132-236D-AA4558DD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 err="1">
                <a:solidFill>
                  <a:srgbClr val="FFFFFF"/>
                </a:solidFill>
              </a:rPr>
              <a:t>Revised</a:t>
            </a:r>
            <a:r>
              <a:rPr lang="de-AT" sz="4000" dirty="0">
                <a:solidFill>
                  <a:srgbClr val="FFFFFF"/>
                </a:solidFill>
              </a:rPr>
              <a:t> Best Practices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BF1DC-E68E-6B39-668F-72F0B96F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Artifacts</a:t>
            </a:r>
            <a:endParaRPr lang="de-AT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Other </a:t>
            </a:r>
            <a:r>
              <a:rPr lang="de-AT" dirty="0" err="1"/>
              <a:t>Fuzzers</a:t>
            </a:r>
            <a:endParaRPr lang="de-AT" dirty="0"/>
          </a:p>
          <a:p>
            <a:r>
              <a:rPr lang="de-AT" dirty="0"/>
              <a:t>Evaluation Setup</a:t>
            </a:r>
          </a:p>
          <a:p>
            <a:r>
              <a:rPr lang="de-AT" dirty="0"/>
              <a:t>Evaluation </a:t>
            </a:r>
            <a:r>
              <a:rPr lang="de-AT" dirty="0" err="1"/>
              <a:t>Metrics</a:t>
            </a:r>
            <a:endParaRPr lang="de-AT" dirty="0"/>
          </a:p>
          <a:p>
            <a:r>
              <a:rPr lang="de-AT" dirty="0"/>
              <a:t>Statistical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24872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B98689-318D-74CE-2A50-C0F2C27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"</a:t>
            </a:r>
            <a:r>
              <a:rPr lang="de-AT" sz="4000" dirty="0" err="1">
                <a:solidFill>
                  <a:srgbClr val="FFFFFF"/>
                </a:solidFill>
              </a:rPr>
              <a:t>Our</a:t>
            </a:r>
            <a:r>
              <a:rPr lang="de-AT" sz="4000" dirty="0">
                <a:solidFill>
                  <a:srgbClr val="FFFFFF"/>
                </a:solidFill>
              </a:rPr>
              <a:t>" </a:t>
            </a:r>
            <a:r>
              <a:rPr lang="de-AT" sz="4000" dirty="0" err="1">
                <a:solidFill>
                  <a:srgbClr val="FFFFFF"/>
                </a:solidFill>
              </a:rPr>
              <a:t>Conclusion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7B953-66C9-89E0-3F4C-25718B71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publicly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on </a:t>
            </a:r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overall</a:t>
            </a:r>
            <a:r>
              <a:rPr lang="de-AT" dirty="0"/>
              <a:t> strong review </a:t>
            </a:r>
            <a:r>
              <a:rPr lang="de-AT" dirty="0" err="1"/>
              <a:t>methodology</a:t>
            </a:r>
            <a:endParaRPr lang="de-AT" dirty="0"/>
          </a:p>
          <a:p>
            <a:r>
              <a:rPr lang="de-AT" dirty="0" err="1"/>
              <a:t>wide</a:t>
            </a:r>
            <a:r>
              <a:rPr lang="de-AT" dirty="0"/>
              <a:t> </a:t>
            </a:r>
            <a:r>
              <a:rPr lang="de-AT" dirty="0" err="1"/>
              <a:t>range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fuzzing</a:t>
            </a:r>
            <a:r>
              <a:rPr lang="de-AT" dirty="0"/>
              <a:t> </a:t>
            </a:r>
            <a:r>
              <a:rPr lang="de-AT" dirty="0" err="1"/>
              <a:t>papers</a:t>
            </a:r>
            <a:endParaRPr lang="de-AT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8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023671-8C3E-CEFB-D789-A0A67A7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About the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0496F-1082-B63A-78C7-11BE050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: Moritz </a:t>
            </a:r>
            <a:r>
              <a:rPr lang="de-AT" dirty="0" err="1"/>
              <a:t>Schloegel</a:t>
            </a:r>
            <a:r>
              <a:rPr lang="de-AT" dirty="0"/>
              <a:t> , Nils Bars , Nico Schiller , Lukas Bernhard , Tobias </a:t>
            </a:r>
            <a:r>
              <a:rPr lang="de-AT" dirty="0" err="1"/>
              <a:t>Scharnowski</a:t>
            </a:r>
            <a:r>
              <a:rPr lang="de-AT" dirty="0"/>
              <a:t>, Addison Crump, Arash Ale-Ebrahim , Nicolai </a:t>
            </a:r>
            <a:r>
              <a:rPr lang="de-AT" dirty="0" err="1"/>
              <a:t>Bissantz</a:t>
            </a:r>
            <a:r>
              <a:rPr lang="de-AT" dirty="0"/>
              <a:t>, Marius </a:t>
            </a:r>
            <a:r>
              <a:rPr lang="de-AT" dirty="0" err="1"/>
              <a:t>Muench</a:t>
            </a:r>
            <a:r>
              <a:rPr lang="de-AT" dirty="0"/>
              <a:t>, Thorsten Holz</a:t>
            </a:r>
          </a:p>
          <a:p>
            <a:r>
              <a:rPr lang="de-AT" dirty="0"/>
              <a:t>2024 IEEE Symposium on Security and Privacy (SP)</a:t>
            </a:r>
          </a:p>
          <a:p>
            <a:r>
              <a:rPr lang="de-AT" dirty="0" err="1"/>
              <a:t>systematically</a:t>
            </a:r>
            <a:r>
              <a:rPr lang="de-AT" dirty="0"/>
              <a:t> </a:t>
            </a:r>
            <a:r>
              <a:rPr lang="de-AT" dirty="0" err="1"/>
              <a:t>evaluates</a:t>
            </a:r>
            <a:r>
              <a:rPr lang="de-AT" dirty="0"/>
              <a:t> </a:t>
            </a:r>
            <a:r>
              <a:rPr lang="de-AT" b="1" dirty="0"/>
              <a:t>150 </a:t>
            </a:r>
            <a:r>
              <a:rPr lang="de-AT" b="1" dirty="0" err="1"/>
              <a:t>fuzzing</a:t>
            </a:r>
            <a:r>
              <a:rPr lang="de-AT" b="1" dirty="0"/>
              <a:t> </a:t>
            </a:r>
            <a:r>
              <a:rPr lang="de-AT" b="1" dirty="0" err="1"/>
              <a:t>papers</a:t>
            </a:r>
            <a:r>
              <a:rPr lang="de-AT" dirty="0"/>
              <a:t> </a:t>
            </a:r>
            <a:r>
              <a:rPr lang="de-AT" dirty="0" err="1"/>
              <a:t>published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2018 and 2023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94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29F9C4-4EDC-B08D-24F5-AB0B60BD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Recap Fuzzing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86007-5193-3BC3-9A84-2243C05A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sz="2000" dirty="0"/>
          </a:p>
          <a:p>
            <a:r>
              <a:rPr lang="de-AT" dirty="0"/>
              <a:t>Dynamic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technique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uncover</a:t>
            </a:r>
            <a:r>
              <a:rPr lang="de-AT" dirty="0"/>
              <a:t> </a:t>
            </a:r>
            <a:r>
              <a:rPr lang="de-AT" dirty="0" err="1"/>
              <a:t>bugs</a:t>
            </a:r>
            <a:endParaRPr lang="de-AT" dirty="0"/>
          </a:p>
          <a:p>
            <a:r>
              <a:rPr lang="de-AT" b="1" dirty="0" err="1"/>
              <a:t>Randomly</a:t>
            </a:r>
            <a:r>
              <a:rPr lang="de-AT" dirty="0"/>
              <a:t> </a:t>
            </a:r>
            <a:r>
              <a:rPr lang="de-AT" dirty="0" err="1"/>
              <a:t>derive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mutating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inputs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specs</a:t>
            </a:r>
            <a:r>
              <a:rPr lang="de-AT" dirty="0"/>
              <a:t> </a:t>
            </a:r>
          </a:p>
          <a:p>
            <a:r>
              <a:rPr lang="de-AT" dirty="0"/>
              <a:t>Use "</a:t>
            </a:r>
            <a:r>
              <a:rPr lang="de-AT" dirty="0" err="1"/>
              <a:t>oracles</a:t>
            </a:r>
            <a:r>
              <a:rPr lang="de-AT" dirty="0"/>
              <a:t>" </a:t>
            </a:r>
            <a:r>
              <a:rPr lang="de-AT" dirty="0" err="1"/>
              <a:t>to</a:t>
            </a:r>
            <a:r>
              <a:rPr lang="de-AT" dirty="0"/>
              <a:t> monitor "</a:t>
            </a:r>
            <a:r>
              <a:rPr lang="de-AT" dirty="0" err="1"/>
              <a:t>unusual</a:t>
            </a:r>
            <a:r>
              <a:rPr lang="de-AT" dirty="0"/>
              <a:t>" </a:t>
            </a:r>
            <a:r>
              <a:rPr lang="de-AT" dirty="0" err="1"/>
              <a:t>behavior</a:t>
            </a:r>
            <a:r>
              <a:rPr lang="de-AT" dirty="0"/>
              <a:t> in </a:t>
            </a:r>
            <a:r>
              <a:rPr lang="de-AT" dirty="0" err="1"/>
              <a:t>tested</a:t>
            </a:r>
            <a:r>
              <a:rPr lang="de-AT" dirty="0"/>
              <a:t> </a:t>
            </a:r>
            <a:r>
              <a:rPr lang="de-AT" dirty="0" err="1"/>
              <a:t>programs</a:t>
            </a:r>
            <a:endParaRPr lang="de-AT" dirty="0"/>
          </a:p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coverage</a:t>
            </a:r>
            <a:r>
              <a:rPr lang="de-AT" dirty="0"/>
              <a:t>, </a:t>
            </a:r>
            <a:r>
              <a:rPr lang="de-AT" dirty="0" err="1"/>
              <a:t>mutate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coverage</a:t>
            </a:r>
            <a:endParaRPr lang="de-AT" dirty="0"/>
          </a:p>
          <a:p>
            <a:pPr lvl="1"/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48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C6C92-9246-2918-8EC8-7295986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EFA8-1C58-8A49-42F0-1A9A640F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/>
              <a:t>Select relevant </a:t>
            </a:r>
            <a:r>
              <a:rPr lang="de-AT" dirty="0" err="1"/>
              <a:t>targets</a:t>
            </a:r>
            <a:endParaRPr lang="de-AT" dirty="0"/>
          </a:p>
          <a:p>
            <a:pPr lvl="1"/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test</a:t>
            </a:r>
            <a:endParaRPr lang="de-AT" dirty="0"/>
          </a:p>
          <a:p>
            <a:r>
              <a:rPr lang="de-AT" dirty="0"/>
              <a:t>Setup and Parameters </a:t>
            </a:r>
          </a:p>
          <a:p>
            <a:pPr lvl="1"/>
            <a:r>
              <a:rPr lang="de-AT" dirty="0"/>
              <a:t>Repeat </a:t>
            </a:r>
            <a:r>
              <a:rPr lang="de-AT" dirty="0" err="1"/>
              <a:t>tests</a:t>
            </a:r>
            <a:r>
              <a:rPr lang="de-AT" dirty="0"/>
              <a:t> multiple </a:t>
            </a:r>
            <a:r>
              <a:rPr lang="de-AT" dirty="0" err="1"/>
              <a:t>times</a:t>
            </a:r>
            <a:r>
              <a:rPr lang="de-AT" dirty="0"/>
              <a:t>,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longer</a:t>
            </a:r>
            <a:r>
              <a:rPr lang="de-AT" dirty="0"/>
              <a:t> time,..</a:t>
            </a:r>
          </a:p>
          <a:p>
            <a:r>
              <a:rPr lang="de-AT" dirty="0"/>
              <a:t>Evaluation </a:t>
            </a:r>
            <a:r>
              <a:rPr lang="de-AT" dirty="0" err="1"/>
              <a:t>metrics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coverage</a:t>
            </a:r>
            <a:endParaRPr lang="de-AT" dirty="0"/>
          </a:p>
          <a:p>
            <a:r>
              <a:rPr lang="de-AT" dirty="0"/>
              <a:t>Statistical Evaluation</a:t>
            </a:r>
          </a:p>
          <a:p>
            <a:pPr lvl="1"/>
            <a:r>
              <a:rPr lang="de-AT" dirty="0"/>
              <a:t>Generate </a:t>
            </a:r>
            <a:r>
              <a:rPr lang="de-AT" dirty="0" err="1"/>
              <a:t>statistically</a:t>
            </a:r>
            <a:r>
              <a:rPr lang="de-AT" dirty="0"/>
              <a:t> </a:t>
            </a:r>
            <a:r>
              <a:rPr lang="de-AT" dirty="0" err="1"/>
              <a:t>relvants</a:t>
            </a:r>
            <a:r>
              <a:rPr lang="de-AT" dirty="0"/>
              <a:t>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tests</a:t>
            </a:r>
            <a:endParaRPr lang="de-AT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813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A4CD9-BD12-CF38-9029-0713C45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851-DD3D-FFB8-ECC1-DA54623F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289 Papers, </a:t>
            </a:r>
            <a:r>
              <a:rPr lang="de-AT" dirty="0" err="1"/>
              <a:t>focus</a:t>
            </a:r>
            <a:r>
              <a:rPr lang="de-AT" dirty="0"/>
              <a:t> on </a:t>
            </a:r>
            <a:r>
              <a:rPr lang="de-AT" dirty="0" err="1"/>
              <a:t>fuzzing</a:t>
            </a:r>
            <a:r>
              <a:rPr lang="de-AT" dirty="0"/>
              <a:t>, </a:t>
            </a:r>
            <a:r>
              <a:rPr lang="de-AT" dirty="0" err="1"/>
              <a:t>from</a:t>
            </a:r>
            <a:r>
              <a:rPr lang="de-AT" dirty="0"/>
              <a:t> 2018-2023</a:t>
            </a:r>
          </a:p>
          <a:p>
            <a:r>
              <a:rPr lang="de-AT" dirty="0" err="1"/>
              <a:t>Randomly</a:t>
            </a:r>
            <a:r>
              <a:rPr lang="de-AT" dirty="0"/>
              <a:t> </a:t>
            </a:r>
            <a:r>
              <a:rPr lang="de-AT" dirty="0" err="1"/>
              <a:t>selected</a:t>
            </a:r>
            <a:r>
              <a:rPr lang="de-AT" dirty="0"/>
              <a:t> 150 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r>
              <a:rPr lang="de-AT" dirty="0" err="1"/>
              <a:t>Verify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followed</a:t>
            </a:r>
            <a:endParaRPr lang="de-AT" dirty="0"/>
          </a:p>
          <a:p>
            <a:r>
              <a:rPr lang="de-AT" dirty="0" err="1"/>
              <a:t>Tried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reproduce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8 </a:t>
            </a:r>
            <a:r>
              <a:rPr lang="de-AT" dirty="0" err="1"/>
              <a:t>papers</a:t>
            </a:r>
            <a:endParaRPr lang="de-AT" dirty="0"/>
          </a:p>
          <a:p>
            <a:r>
              <a:rPr lang="de-AT" dirty="0" err="1"/>
              <a:t>Contacted</a:t>
            </a:r>
            <a:r>
              <a:rPr lang="de-AT" dirty="0"/>
              <a:t> </a:t>
            </a:r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anonymously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comments</a:t>
            </a:r>
            <a:r>
              <a:rPr lang="de-AT" dirty="0"/>
              <a:t>,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additional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missing</a:t>
            </a:r>
            <a:r>
              <a:rPr lang="de-AT" dirty="0"/>
              <a:t> material</a:t>
            </a:r>
          </a:p>
          <a:p>
            <a:pPr marL="0" indent="0">
              <a:buNone/>
            </a:pPr>
            <a:br>
              <a:rPr lang="de-AT" sz="2000" dirty="0"/>
            </a:br>
            <a:endParaRPr lang="de-AT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13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F80AC-D046-4BFA-F58A-4EED323F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Evaluation 1/4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BAB5-2486-7813-45FE-FA608D38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Reproducibility</a:t>
            </a:r>
            <a:endParaRPr lang="de-AT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published</a:t>
            </a:r>
            <a:r>
              <a:rPr lang="de-AT" sz="2800" dirty="0"/>
              <a:t> code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presented</a:t>
            </a:r>
            <a:r>
              <a:rPr lang="de-AT" sz="2800" dirty="0"/>
              <a:t> </a:t>
            </a:r>
            <a:r>
              <a:rPr lang="de-AT" sz="2800" dirty="0" err="1"/>
              <a:t>technique</a:t>
            </a:r>
            <a:endParaRPr lang="de-AT" sz="2800" dirty="0"/>
          </a:p>
          <a:p>
            <a:pPr lvl="1"/>
            <a:r>
              <a:rPr lang="de-AT" sz="2800" dirty="0"/>
              <a:t>11% </a:t>
            </a:r>
            <a:r>
              <a:rPr lang="de-AT" sz="2800" dirty="0" err="1"/>
              <a:t>share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data</a:t>
            </a:r>
            <a:endParaRPr lang="de-AT" sz="2800" dirty="0"/>
          </a:p>
          <a:p>
            <a:pPr lvl="1"/>
            <a:r>
              <a:rPr lang="de-AT" sz="2800" dirty="0" err="1"/>
              <a:t>conferences</a:t>
            </a:r>
            <a:r>
              <a:rPr lang="de-AT" sz="2800" dirty="0"/>
              <a:t> </a:t>
            </a:r>
            <a:r>
              <a:rPr lang="de-AT" sz="2800" dirty="0" err="1"/>
              <a:t>offer</a:t>
            </a:r>
            <a:r>
              <a:rPr lang="de-AT" sz="2800" dirty="0"/>
              <a:t> </a:t>
            </a:r>
            <a:r>
              <a:rPr lang="de-AT" sz="2800" dirty="0" err="1"/>
              <a:t>artifact</a:t>
            </a:r>
            <a:r>
              <a:rPr lang="de-AT" sz="2800" dirty="0"/>
              <a:t> </a:t>
            </a:r>
            <a:r>
              <a:rPr lang="de-AT" sz="2800" dirty="0" err="1"/>
              <a:t>evaluation</a:t>
            </a:r>
            <a:r>
              <a:rPr lang="de-AT" sz="2800" dirty="0"/>
              <a:t> </a:t>
            </a:r>
            <a:r>
              <a:rPr lang="de-AT" sz="2800" dirty="0" err="1"/>
              <a:t>process</a:t>
            </a:r>
            <a:endParaRPr lang="de-AT" sz="2800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pPr lvl="1"/>
            <a:r>
              <a:rPr lang="de-AT" sz="2800" dirty="0"/>
              <a:t>Strong </a:t>
            </a:r>
            <a:r>
              <a:rPr lang="de-AT" sz="2800" dirty="0" err="1"/>
              <a:t>bias</a:t>
            </a:r>
            <a:r>
              <a:rPr lang="de-AT" sz="2800" dirty="0"/>
              <a:t> </a:t>
            </a:r>
            <a:r>
              <a:rPr lang="de-AT" sz="2800" dirty="0" err="1"/>
              <a:t>towards</a:t>
            </a:r>
            <a:r>
              <a:rPr lang="de-AT" sz="2800" dirty="0"/>
              <a:t> </a:t>
            </a:r>
            <a:r>
              <a:rPr lang="de-AT" sz="2800" dirty="0" err="1"/>
              <a:t>binary</a:t>
            </a:r>
            <a:r>
              <a:rPr lang="de-AT" sz="2800" dirty="0"/>
              <a:t> </a:t>
            </a:r>
            <a:r>
              <a:rPr lang="de-AT" sz="2800" dirty="0" err="1"/>
              <a:t>file</a:t>
            </a:r>
            <a:r>
              <a:rPr lang="de-AT" sz="2800" dirty="0"/>
              <a:t> </a:t>
            </a:r>
            <a:r>
              <a:rPr lang="de-AT" sz="2800" dirty="0" err="1"/>
              <a:t>formats</a:t>
            </a:r>
            <a:endParaRPr lang="de-AT" sz="2800" dirty="0"/>
          </a:p>
          <a:p>
            <a:pPr lvl="1"/>
            <a:r>
              <a:rPr lang="de-AT" sz="2800" dirty="0"/>
              <a:t>~9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</a:t>
            </a:r>
            <a:r>
              <a:rPr lang="de-AT" sz="2800" dirty="0" err="1"/>
              <a:t>tested</a:t>
            </a:r>
            <a:r>
              <a:rPr lang="de-AT" sz="2800" dirty="0"/>
              <a:t> on </a:t>
            </a:r>
            <a:r>
              <a:rPr lang="de-AT" sz="2800" dirty="0" err="1"/>
              <a:t>average</a:t>
            </a:r>
            <a:endParaRPr lang="de-AT" sz="2800" dirty="0"/>
          </a:p>
          <a:p>
            <a:pPr lvl="1"/>
            <a:r>
              <a:rPr lang="de-AT" sz="2800" dirty="0"/>
              <a:t>753 different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across</a:t>
            </a:r>
            <a:r>
              <a:rPr lang="de-AT" sz="2800" dirty="0"/>
              <a:t> all </a:t>
            </a:r>
            <a:r>
              <a:rPr lang="de-AT" sz="2800" dirty="0" err="1"/>
              <a:t>papers</a:t>
            </a:r>
            <a:endParaRPr lang="de-AT" sz="2800" dirty="0"/>
          </a:p>
          <a:p>
            <a:pPr lvl="1"/>
            <a:r>
              <a:rPr lang="de-AT" sz="2800" dirty="0"/>
              <a:t>61%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benchmark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262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ABCF7E-03F2-75FD-59AD-6504321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Evaluation 2/4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0B62C-6321-EA18-21DC-84B2052E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5" y="2318197"/>
            <a:ext cx="10035456" cy="3683358"/>
          </a:xfrm>
        </p:spPr>
        <p:txBody>
          <a:bodyPr anchor="ctr">
            <a:noAutofit/>
          </a:bodyPr>
          <a:lstStyle/>
          <a:p>
            <a:r>
              <a:rPr lang="de-AT" dirty="0"/>
              <a:t>Evaluation </a:t>
            </a:r>
            <a:r>
              <a:rPr lang="de-AT" dirty="0" err="1"/>
              <a:t>against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a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techniques</a:t>
            </a:r>
            <a:r>
              <a:rPr lang="de-AT" sz="2800" dirty="0"/>
              <a:t> </a:t>
            </a:r>
            <a:r>
              <a:rPr lang="de-AT" sz="2800" dirty="0" err="1"/>
              <a:t>published</a:t>
            </a:r>
            <a:r>
              <a:rPr lang="de-AT" sz="2800" dirty="0"/>
              <a:t> in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past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incorporated</a:t>
            </a:r>
          </a:p>
          <a:p>
            <a:pPr lvl="1"/>
            <a:r>
              <a:rPr lang="de-AT" sz="2800" dirty="0" err="1"/>
              <a:t>Mostly</a:t>
            </a:r>
            <a:r>
              <a:rPr lang="de-AT" sz="2800" dirty="0"/>
              <a:t>, </a:t>
            </a:r>
            <a:r>
              <a:rPr lang="de-AT" sz="2800" dirty="0" err="1"/>
              <a:t>existing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</a:t>
            </a:r>
            <a:r>
              <a:rPr lang="de-AT" sz="2800" dirty="0" err="1"/>
              <a:t>been</a:t>
            </a:r>
            <a:r>
              <a:rPr lang="de-AT" sz="2800" dirty="0"/>
              <a:t> </a:t>
            </a:r>
            <a:r>
              <a:rPr lang="de-AT" sz="2800" dirty="0" err="1"/>
              <a:t>extended</a:t>
            </a:r>
            <a:r>
              <a:rPr lang="de-AT" sz="2800" dirty="0"/>
              <a:t>: AFL(++), </a:t>
            </a:r>
            <a:r>
              <a:rPr lang="de-AT" sz="2800" dirty="0" err="1"/>
              <a:t>libFuzzer</a:t>
            </a:r>
            <a:r>
              <a:rPr lang="de-AT" sz="2800" dirty="0"/>
              <a:t>, </a:t>
            </a:r>
            <a:r>
              <a:rPr lang="de-AT" sz="2800" dirty="0" err="1"/>
              <a:t>syzkaller</a:t>
            </a:r>
            <a:endParaRPr lang="de-AT" sz="2800" dirty="0"/>
          </a:p>
          <a:p>
            <a:pPr lvl="1"/>
            <a:r>
              <a:rPr lang="de-AT" sz="2800" dirty="0" err="1"/>
              <a:t>Comparison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</a:t>
            </a:r>
            <a:r>
              <a:rPr lang="de-AT" sz="2800" dirty="0" err="1"/>
              <a:t>QSym</a:t>
            </a:r>
            <a:r>
              <a:rPr lang="de-AT" sz="2800" dirty="0"/>
              <a:t>, </a:t>
            </a:r>
            <a:r>
              <a:rPr lang="de-AT" sz="2800" dirty="0" err="1"/>
              <a:t>AFLFast</a:t>
            </a:r>
            <a:r>
              <a:rPr lang="de-AT" sz="2800" dirty="0"/>
              <a:t>, Angora, </a:t>
            </a:r>
            <a:r>
              <a:rPr lang="de-AT" sz="2800" dirty="0" err="1"/>
              <a:t>FairFuzz</a:t>
            </a:r>
            <a:r>
              <a:rPr lang="de-AT" sz="2800" dirty="0"/>
              <a:t>, AFL++</a:t>
            </a:r>
          </a:p>
          <a:p>
            <a:pPr lvl="1"/>
            <a:r>
              <a:rPr lang="de-AT" sz="2800" dirty="0"/>
              <a:t>45%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fuzzing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build</a:t>
            </a:r>
            <a:r>
              <a:rPr lang="de-AT" sz="2800" dirty="0"/>
              <a:t> on top </a:t>
            </a:r>
            <a:r>
              <a:rPr lang="de-AT" sz="2800" dirty="0" err="1"/>
              <a:t>of</a:t>
            </a:r>
            <a:r>
              <a:rPr lang="de-AT" sz="2800" dirty="0"/>
              <a:t> non-</a:t>
            </a:r>
            <a:r>
              <a:rPr lang="de-AT" sz="2800" dirty="0" err="1"/>
              <a:t>academic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endParaRPr lang="de-AT" sz="2800" dirty="0"/>
          </a:p>
          <a:p>
            <a:pPr lvl="1"/>
            <a:r>
              <a:rPr lang="de-AT" sz="2800" dirty="0"/>
              <a:t>23% fail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compare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relevant </a:t>
            </a:r>
            <a:r>
              <a:rPr lang="de-AT" sz="2800" dirty="0" err="1"/>
              <a:t>state</a:t>
            </a:r>
            <a:r>
              <a:rPr lang="de-AT" sz="2800" dirty="0"/>
              <a:t>-</a:t>
            </a:r>
            <a:r>
              <a:rPr lang="de-AT" sz="2800" dirty="0" err="1"/>
              <a:t>of</a:t>
            </a:r>
            <a:r>
              <a:rPr lang="de-AT" sz="2800" dirty="0"/>
              <a:t>-</a:t>
            </a:r>
            <a:r>
              <a:rPr lang="de-AT" sz="2800" dirty="0" err="1"/>
              <a:t>the</a:t>
            </a:r>
            <a:r>
              <a:rPr lang="de-AT" sz="2800" dirty="0"/>
              <a:t>-art </a:t>
            </a:r>
            <a:r>
              <a:rPr lang="de-AT" sz="2800" dirty="0" err="1"/>
              <a:t>fuzzers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0672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F49D2-AEF9-5F1E-3DAE-1B71745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Evaluation 3/4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F231D-5458-1FEA-A95B-AF8E4BC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2318197"/>
            <a:ext cx="10088465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Evaluation Test Setup</a:t>
            </a:r>
          </a:p>
          <a:p>
            <a:pPr lvl="1"/>
            <a:r>
              <a:rPr lang="de-AT" sz="2800" dirty="0"/>
              <a:t>56% </a:t>
            </a:r>
            <a:r>
              <a:rPr lang="de-AT" sz="2800" dirty="0" err="1"/>
              <a:t>use</a:t>
            </a:r>
            <a:r>
              <a:rPr lang="de-AT" sz="2800" dirty="0"/>
              <a:t> a </a:t>
            </a:r>
            <a:r>
              <a:rPr lang="de-AT" sz="2800" dirty="0" err="1"/>
              <a:t>runtime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24hrs, 27% &lt; 24hrs, 29%  &gt; 24hrs, 8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specify</a:t>
            </a:r>
            <a:r>
              <a:rPr lang="de-AT" sz="2800" dirty="0"/>
              <a:t> </a:t>
            </a:r>
            <a:r>
              <a:rPr lang="de-AT" sz="2800" dirty="0" err="1"/>
              <a:t>runtime</a:t>
            </a:r>
            <a:endParaRPr lang="de-AT" sz="2800" dirty="0"/>
          </a:p>
          <a:p>
            <a:pPr lvl="1"/>
            <a:r>
              <a:rPr lang="de-AT" sz="2800" dirty="0"/>
              <a:t>CPU </a:t>
            </a:r>
            <a:r>
              <a:rPr lang="de-AT" sz="2800" dirty="0" err="1"/>
              <a:t>cores</a:t>
            </a:r>
            <a:r>
              <a:rPr lang="de-AT" sz="2800" dirty="0"/>
              <a:t>: 25% not </a:t>
            </a:r>
            <a:r>
              <a:rPr lang="de-AT" sz="2800" dirty="0" err="1"/>
              <a:t>specified</a:t>
            </a:r>
            <a:r>
              <a:rPr lang="de-AT" sz="2800" dirty="0"/>
              <a:t> , 27% </a:t>
            </a:r>
            <a:r>
              <a:rPr lang="de-AT" sz="2800" dirty="0" err="1"/>
              <a:t>one</a:t>
            </a:r>
            <a:r>
              <a:rPr lang="de-AT" sz="2800" dirty="0"/>
              <a:t> </a:t>
            </a:r>
            <a:r>
              <a:rPr lang="de-AT" sz="2800" dirty="0" err="1"/>
              <a:t>core</a:t>
            </a:r>
            <a:r>
              <a:rPr lang="de-AT" sz="2800" dirty="0"/>
              <a:t>, 8% </a:t>
            </a:r>
            <a:r>
              <a:rPr lang="de-AT" sz="2800" dirty="0" err="1"/>
              <a:t>two</a:t>
            </a:r>
            <a:r>
              <a:rPr lang="de-AT" sz="2800" dirty="0"/>
              <a:t> </a:t>
            </a:r>
            <a:r>
              <a:rPr lang="de-AT" sz="2800" dirty="0" err="1"/>
              <a:t>cores</a:t>
            </a:r>
            <a:endParaRPr lang="de-AT" sz="2800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r>
              <a:rPr lang="de-AT" sz="2800" dirty="0"/>
              <a:t> </a:t>
            </a:r>
            <a:r>
              <a:rPr lang="de-AT" sz="2800" dirty="0" err="1"/>
              <a:t>fairly</a:t>
            </a:r>
            <a:r>
              <a:rPr lang="de-AT" sz="2800" dirty="0"/>
              <a:t>, 15%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information</a:t>
            </a:r>
            <a:r>
              <a:rPr lang="de-AT" sz="2800" dirty="0"/>
              <a:t> , 5%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evaluate</a:t>
            </a:r>
            <a:r>
              <a:rPr lang="de-AT" sz="2800" dirty="0"/>
              <a:t> </a:t>
            </a:r>
            <a:r>
              <a:rPr lang="de-AT" sz="2800" dirty="0" err="1"/>
              <a:t>other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. 5% </a:t>
            </a:r>
            <a:r>
              <a:rPr lang="de-AT" sz="2800" dirty="0" err="1"/>
              <a:t>unfairly</a:t>
            </a:r>
            <a:r>
              <a:rPr lang="de-AT" sz="2800" dirty="0"/>
              <a:t>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endParaRPr lang="de-AT" sz="2800" dirty="0"/>
          </a:p>
          <a:p>
            <a:pPr lvl="1"/>
            <a:r>
              <a:rPr lang="de-AT" sz="2800" dirty="0"/>
              <a:t>Initial Seeds: 50%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information</a:t>
            </a:r>
            <a:r>
              <a:rPr lang="de-AT" sz="2800" dirty="0"/>
              <a:t>, 46% </a:t>
            </a:r>
            <a:r>
              <a:rPr lang="de-AT" sz="2800" dirty="0" err="1"/>
              <a:t>use</a:t>
            </a:r>
            <a:r>
              <a:rPr lang="de-AT" sz="2800" dirty="0"/>
              <a:t> same </a:t>
            </a:r>
            <a:r>
              <a:rPr lang="de-AT" sz="2800" dirty="0" err="1"/>
              <a:t>seeds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all </a:t>
            </a:r>
            <a:r>
              <a:rPr lang="de-AT" sz="2800" dirty="0" err="1"/>
              <a:t>fuzzers</a:t>
            </a:r>
            <a:r>
              <a:rPr lang="de-AT" sz="2800" dirty="0"/>
              <a:t>, 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diverging</a:t>
            </a:r>
            <a:r>
              <a:rPr lang="de-AT" sz="2800" dirty="0"/>
              <a:t> </a:t>
            </a:r>
            <a:r>
              <a:rPr lang="de-AT" sz="2800" dirty="0" err="1"/>
              <a:t>seeds</a:t>
            </a:r>
            <a:endParaRPr lang="de-AT" sz="2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70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EC9D8-21CC-F4A6-A08E-0535A79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Evaluation 4/4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FA5C2-DD6D-7B37-D342-828E571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Metrics</a:t>
            </a:r>
            <a:r>
              <a:rPr lang="de-AT" dirty="0"/>
              <a:t>: </a:t>
            </a:r>
          </a:p>
          <a:p>
            <a:pPr lvl="1"/>
            <a:r>
              <a:rPr lang="de-AT" sz="2800" dirty="0"/>
              <a:t>Coverage,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known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r>
              <a:rPr lang="de-AT" sz="2800" dirty="0"/>
              <a:t>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endParaRPr lang="de-AT" sz="2800" dirty="0"/>
          </a:p>
          <a:p>
            <a:r>
              <a:rPr lang="de-AT" dirty="0"/>
              <a:t>Statistical Evaluation</a:t>
            </a:r>
          </a:p>
          <a:p>
            <a:pPr lvl="1"/>
            <a:r>
              <a:rPr lang="de-AT" sz="2800" dirty="0"/>
              <a:t>63%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works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statistical</a:t>
            </a:r>
            <a:r>
              <a:rPr lang="de-AT" sz="2800" dirty="0"/>
              <a:t> </a:t>
            </a:r>
            <a:r>
              <a:rPr lang="de-AT" sz="2800" dirty="0" err="1"/>
              <a:t>test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assess</a:t>
            </a:r>
            <a:r>
              <a:rPr lang="de-AT" sz="2800" dirty="0"/>
              <a:t> </a:t>
            </a:r>
            <a:r>
              <a:rPr lang="de-AT" sz="2800" dirty="0" err="1"/>
              <a:t>their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,</a:t>
            </a:r>
          </a:p>
          <a:p>
            <a:pPr lvl="1"/>
            <a:r>
              <a:rPr lang="de-AT" sz="2800" dirty="0"/>
              <a:t>15%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too</a:t>
            </a:r>
            <a:r>
              <a:rPr lang="de-AT" sz="2800" dirty="0"/>
              <a:t>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trials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achieve</a:t>
            </a:r>
            <a:r>
              <a:rPr lang="de-AT" sz="2800" dirty="0"/>
              <a:t> robust </a:t>
            </a:r>
            <a:r>
              <a:rPr lang="de-AT" sz="2800" dirty="0" err="1"/>
              <a:t>outcomes</a:t>
            </a:r>
            <a:r>
              <a:rPr lang="de-AT" sz="2800" dirty="0"/>
              <a:t>.</a:t>
            </a:r>
          </a:p>
          <a:p>
            <a:pPr lvl="1"/>
            <a:r>
              <a:rPr lang="de-AT" sz="2800" dirty="0"/>
              <a:t>73% </a:t>
            </a:r>
            <a:r>
              <a:rPr lang="de-AT" sz="2800" dirty="0" err="1"/>
              <a:t>provide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measure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uncertainty</a:t>
            </a:r>
            <a:r>
              <a:rPr lang="de-AT" sz="2800" dirty="0"/>
              <a:t>.</a:t>
            </a:r>
          </a:p>
          <a:p>
            <a:r>
              <a:rPr lang="de-AT" dirty="0"/>
              <a:t>"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“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20%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contain</a:t>
            </a:r>
            <a:r>
              <a:rPr lang="de-AT" sz="2800" dirty="0"/>
              <a:t> a </a:t>
            </a:r>
            <a:r>
              <a:rPr lang="de-AT" sz="2800" dirty="0" err="1"/>
              <a:t>section</a:t>
            </a:r>
            <a:r>
              <a:rPr lang="de-AT" sz="2800" dirty="0"/>
              <a:t> on </a:t>
            </a:r>
            <a:r>
              <a:rPr lang="de-AT" sz="2800" dirty="0" err="1"/>
              <a:t>threats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validity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.</a:t>
            </a:r>
          </a:p>
          <a:p>
            <a:pPr marL="0" indent="0">
              <a:buNone/>
            </a:pP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7319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Microsoft Macintosh PowerPoint</Application>
  <PresentationFormat>Breitbild</PresentationFormat>
  <Paragraphs>194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SoK: Prudent Evaluation Practices for Fuzzing</vt:lpstr>
      <vt:lpstr>About the Paper</vt:lpstr>
      <vt:lpstr>Recap Fuzzing</vt:lpstr>
      <vt:lpstr>Guidelines</vt:lpstr>
      <vt:lpstr>Methods</vt:lpstr>
      <vt:lpstr>Evaluation 1/4</vt:lpstr>
      <vt:lpstr>Evaluation 2/4</vt:lpstr>
      <vt:lpstr>Evaluation 3/4</vt:lpstr>
      <vt:lpstr>Evaluation 4/4</vt:lpstr>
      <vt:lpstr>Artifact Evaluation</vt:lpstr>
      <vt:lpstr>Revised Best Practices</vt:lpstr>
      <vt:lpstr>"Our"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Ohnewith Stefan</dc:creator>
  <cp:lastModifiedBy>Ohnewith Stefan</cp:lastModifiedBy>
  <cp:revision>7</cp:revision>
  <dcterms:created xsi:type="dcterms:W3CDTF">2025-09-05T13:59:37Z</dcterms:created>
  <dcterms:modified xsi:type="dcterms:W3CDTF">2025-09-10T15:09:22Z</dcterms:modified>
</cp:coreProperties>
</file>