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72" r:id="rId6"/>
    <p:sldId id="271" r:id="rId7"/>
    <p:sldId id="273" r:id="rId8"/>
    <p:sldId id="274" r:id="rId9"/>
    <p:sldId id="269" r:id="rId10"/>
    <p:sldId id="262" r:id="rId11"/>
    <p:sldId id="263" r:id="rId12"/>
    <p:sldId id="264" r:id="rId13"/>
    <p:sldId id="265" r:id="rId14"/>
    <p:sldId id="268" r:id="rId15"/>
    <p:sldId id="266" r:id="rId16"/>
    <p:sldId id="25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0"/>
    <p:restoredTop sz="96327"/>
  </p:normalViewPr>
  <p:slideViewPr>
    <p:cSldViewPr snapToGrid="0">
      <p:cViewPr varScale="1">
        <p:scale>
          <a:sx n="69" d="100"/>
          <a:sy n="69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hristanner1014.github.io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hristanner1010.github.io/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stcompany.com/90945794/power-lines-and-wildfires-why-the-decision-to-shut-off-power-is-more-complicated-that-youd-think#:~:text=There%20are%20a%20lot%20of,touch%20dry%20grass%20or%20trees" TargetMode="External"/><Relationship Id="rId3" Type="http://schemas.openxmlformats.org/officeDocument/2006/relationships/hyperlink" Target="https://www.nifc.gov/fire-information/fire-prevention-education-mitigation/wildfire-prevention" TargetMode="External"/><Relationship Id="rId7" Type="http://schemas.openxmlformats.org/officeDocument/2006/relationships/hyperlink" Target="https://smokeybear.com/en/prevention-how-tos/backyard-debris-burning" TargetMode="External"/><Relationship Id="rId2" Type="http://schemas.openxmlformats.org/officeDocument/2006/relationships/hyperlink" Target="https://www.iii.org/fact-statistic/facts-statistics-wildfir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omervillema.gov/news/arson-prevention-tips-and-fire-safety" TargetMode="External"/><Relationship Id="rId5" Type="http://schemas.openxmlformats.org/officeDocument/2006/relationships/hyperlink" Target="https://www.fs.usda.gov/rds/archive/catalog/RDS-2013-0009.6" TargetMode="External"/><Relationship Id="rId4" Type="http://schemas.openxmlformats.org/officeDocument/2006/relationships/hyperlink" Target="https://www.nwcg.gov/sites/default/files/data-standards/pdf/values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malandra.github.io/animatedchart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lawrence16.github.io/wildfire_projec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Picture 4" descr="Rising smoke and clouds">
            <a:extLst>
              <a:ext uri="{FF2B5EF4-FFF2-40B4-BE49-F238E27FC236}">
                <a16:creationId xmlns:a16="http://schemas.microsoft.com/office/drawing/2014/main" id="{072D9D12-29CF-7F56-9740-3C7797076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65" t="23391" r="20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57916F-271C-4D56-AEDE-0309D1746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75C176-BB0F-4087-B339-FC37356C0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2F420-91ED-F8B2-35BC-765A2F429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Wildfire Prevalence and Severity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F9FA2-6CA8-E516-54DE-6C240195F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Justin Lawrence, Dustin Malandra, Emilia Roberts, Christ Tanner</a:t>
            </a:r>
          </a:p>
        </p:txBody>
      </p:sp>
    </p:spTree>
    <p:extLst>
      <p:ext uri="{BB962C8B-B14F-4D97-AF65-F5344CB8AC3E}">
        <p14:creationId xmlns:p14="http://schemas.microsoft.com/office/powerpoint/2010/main" val="178643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F59A-16DB-FB76-C13E-7F8B8DC6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Largest Fires By Cause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05590-AE62-1F97-A46F-EE1641518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702" y="2366026"/>
            <a:ext cx="5422390" cy="3633047"/>
          </a:xfrm>
        </p:spPr>
        <p:txBody>
          <a:bodyPr>
            <a:normAutofit/>
          </a:bodyPr>
          <a:lstStyle/>
          <a:p>
            <a:r>
              <a:rPr lang="en-US" dirty="0"/>
              <a:t>10 Biggest Fires Per Cause</a:t>
            </a:r>
          </a:p>
          <a:p>
            <a:r>
              <a:rPr lang="en-US" dirty="0"/>
              <a:t>Determine Most Severe Causes</a:t>
            </a:r>
          </a:p>
          <a:p>
            <a:r>
              <a:rPr lang="en-US" dirty="0">
                <a:hlinkClick r:id="rId2"/>
              </a:rPr>
              <a:t>Map </a:t>
            </a:r>
            <a:endParaRPr lang="en-US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C02AA9-51A2-CA2B-D8FB-0C39674F2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49970" y="1943872"/>
            <a:ext cx="6460839" cy="306915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9B7472-FDB6-6D6A-2386-23DE9C7FEE50}"/>
              </a:ext>
            </a:extLst>
          </p:cNvPr>
          <p:cNvSpPr txBox="1"/>
          <p:nvPr/>
        </p:nvSpPr>
        <p:spPr>
          <a:xfrm>
            <a:off x="6403783" y="5072332"/>
            <a:ext cx="5043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Causes: </a:t>
            </a:r>
          </a:p>
          <a:p>
            <a:pPr lvl="1"/>
            <a:r>
              <a:rPr lang="en-US" sz="1200" dirty="0"/>
              <a:t>Arson, Children, Debris Burning, Electricity Supply, Equipment Use, Firearms, Fire Works, Natural, Other, Railroad, Recreation, Smoking, Undetermined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3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EEA6-3FB8-3A5D-5924-2EE08652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concerning Causes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A24D3F-9138-C390-E825-521CBB6CD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095" y="1899470"/>
            <a:ext cx="6751026" cy="495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75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5C3FD-D6A7-BE25-83A9-4305B4FD9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by State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5B658-E01A-39B2-DD0A-331BDC985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6112" y="2301381"/>
            <a:ext cx="5422390" cy="3633047"/>
          </a:xfrm>
        </p:spPr>
        <p:txBody>
          <a:bodyPr/>
          <a:lstStyle/>
          <a:p>
            <a:r>
              <a:rPr lang="en-US" dirty="0"/>
              <a:t>Impact on each state</a:t>
            </a:r>
          </a:p>
          <a:p>
            <a:r>
              <a:rPr lang="en-US" dirty="0"/>
              <a:t>State’s focus on prevention</a:t>
            </a:r>
          </a:p>
          <a:p>
            <a:r>
              <a:rPr lang="en-US" dirty="0">
                <a:hlinkClick r:id="rId2"/>
              </a:rPr>
              <a:t>Graph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CF4AC6-01E6-BFA8-A538-4A136E89C1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74803" y="2301381"/>
            <a:ext cx="7236004" cy="3333185"/>
          </a:xfrm>
        </p:spPr>
      </p:pic>
    </p:spTree>
    <p:extLst>
      <p:ext uri="{BB962C8B-B14F-4D97-AF65-F5344CB8AC3E}">
        <p14:creationId xmlns:p14="http://schemas.microsoft.com/office/powerpoint/2010/main" val="2439433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C77C-28E9-BC20-A32E-5F5967B34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By state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AFF55-F03E-38AC-4A7A-297CDCF7B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453" y="1854679"/>
            <a:ext cx="11248845" cy="437359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Arson</a:t>
            </a:r>
          </a:p>
          <a:p>
            <a:pPr lvl="1"/>
            <a:r>
              <a:rPr lang="en-US" dirty="0"/>
              <a:t>Arizona: 468,863</a:t>
            </a:r>
          </a:p>
          <a:p>
            <a:pPr lvl="1"/>
            <a:r>
              <a:rPr lang="en-US" dirty="0"/>
              <a:t>Florida: 158,000</a:t>
            </a:r>
          </a:p>
          <a:p>
            <a:r>
              <a:rPr lang="en-US" dirty="0"/>
              <a:t>Debris Burning</a:t>
            </a:r>
          </a:p>
          <a:p>
            <a:pPr lvl="1"/>
            <a:r>
              <a:rPr lang="en-US" dirty="0"/>
              <a:t>Alaska: 203,250</a:t>
            </a:r>
          </a:p>
          <a:p>
            <a:pPr lvl="1"/>
            <a:r>
              <a:rPr lang="en-US" dirty="0"/>
              <a:t>Utah: 114,474</a:t>
            </a:r>
          </a:p>
          <a:p>
            <a:r>
              <a:rPr lang="en-US" dirty="0"/>
              <a:t>Electricity Supply</a:t>
            </a:r>
          </a:p>
          <a:p>
            <a:pPr lvl="1"/>
            <a:r>
              <a:rPr lang="en-US" dirty="0"/>
              <a:t>California: 484,489</a:t>
            </a:r>
          </a:p>
          <a:p>
            <a:pPr lvl="1"/>
            <a:r>
              <a:rPr lang="en-US" dirty="0"/>
              <a:t>New Mexico: 156,593</a:t>
            </a:r>
          </a:p>
          <a:p>
            <a:r>
              <a:rPr lang="en-US" dirty="0"/>
              <a:t>Equipment Use</a:t>
            </a:r>
          </a:p>
          <a:p>
            <a:pPr lvl="1"/>
            <a:r>
              <a:rPr lang="en-US" dirty="0"/>
              <a:t>California: 880,061</a:t>
            </a:r>
          </a:p>
          <a:p>
            <a:pPr lvl="1"/>
            <a:r>
              <a:rPr lang="en-US" dirty="0"/>
              <a:t>Washington: 553,937</a:t>
            </a:r>
          </a:p>
          <a:p>
            <a:r>
              <a:rPr lang="en-US" dirty="0"/>
              <a:t>Recreation</a:t>
            </a:r>
          </a:p>
          <a:p>
            <a:pPr lvl="1"/>
            <a:r>
              <a:rPr lang="en-US" dirty="0"/>
              <a:t>Arizona: 661,924</a:t>
            </a:r>
          </a:p>
          <a:p>
            <a:pPr lvl="1"/>
            <a:r>
              <a:rPr lang="en-US" dirty="0"/>
              <a:t>California: 653,322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4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686D7-46AF-962B-95A5-4126ECEAE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09981-4032-1AC0-5779-3907C42E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02A17-F182-DFD6-A285-1E8E9510A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42805"/>
            <a:ext cx="11029615" cy="40671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Arson [5]</a:t>
            </a:r>
          </a:p>
          <a:p>
            <a:pPr lvl="1"/>
            <a:r>
              <a:rPr lang="en-US" dirty="0"/>
              <a:t>Report suspicious behavior</a:t>
            </a:r>
          </a:p>
          <a:p>
            <a:pPr lvl="1"/>
            <a:r>
              <a:rPr lang="en-US" dirty="0"/>
              <a:t>Secure Home</a:t>
            </a:r>
          </a:p>
          <a:p>
            <a:pPr lvl="1"/>
            <a:r>
              <a:rPr lang="en-US" dirty="0"/>
              <a:t>Remove Flammable Outdoor Items</a:t>
            </a:r>
          </a:p>
          <a:p>
            <a:pPr lvl="2"/>
            <a:r>
              <a:rPr lang="en-US" dirty="0"/>
              <a:t>Bags of Leaves, Overnight Hanging Laundry</a:t>
            </a:r>
          </a:p>
          <a:p>
            <a:r>
              <a:rPr lang="en-US" dirty="0"/>
              <a:t>Debris Burning [6]</a:t>
            </a:r>
          </a:p>
          <a:p>
            <a:pPr lvl="1"/>
            <a:r>
              <a:rPr lang="en-US" dirty="0"/>
              <a:t>Check Conditions </a:t>
            </a:r>
          </a:p>
          <a:p>
            <a:pPr lvl="2"/>
            <a:r>
              <a:rPr lang="en-US" dirty="0"/>
              <a:t>Windy or Vegetation is dry</a:t>
            </a:r>
          </a:p>
          <a:p>
            <a:pPr lvl="1"/>
            <a:r>
              <a:rPr lang="en-US" dirty="0"/>
              <a:t>Check Above</a:t>
            </a:r>
          </a:p>
          <a:p>
            <a:pPr lvl="2"/>
            <a:r>
              <a:rPr lang="en-US" dirty="0"/>
              <a:t>Powerlines, overhanging branches, buildings</a:t>
            </a:r>
          </a:p>
          <a:p>
            <a:pPr lvl="1"/>
            <a:r>
              <a:rPr lang="en-US" dirty="0"/>
              <a:t>Stay with fire until gone</a:t>
            </a:r>
          </a:p>
          <a:p>
            <a:r>
              <a:rPr lang="en-US" dirty="0"/>
              <a:t>Electricity Supply [7]</a:t>
            </a:r>
          </a:p>
          <a:p>
            <a:pPr lvl="1"/>
            <a:r>
              <a:rPr lang="en-US" dirty="0"/>
              <a:t>Burying Power Lines</a:t>
            </a:r>
          </a:p>
          <a:p>
            <a:pPr lvl="1"/>
            <a:r>
              <a:rPr lang="en-US" dirty="0"/>
              <a:t>Check existing powerlines</a:t>
            </a:r>
          </a:p>
          <a:p>
            <a:pPr lvl="2"/>
            <a:r>
              <a:rPr lang="en-US" dirty="0"/>
              <a:t>Weather may cause lines to sag and touch tree or dry grass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4A4004-D8B5-D642-CCF5-8FDC46687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807" y="1861238"/>
            <a:ext cx="60960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001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4DA0-BFE5-9047-02B5-36B09963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BCB41-192E-9748-7CBB-64DB18636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42805"/>
            <a:ext cx="11029615" cy="4067175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Recreation</a:t>
            </a:r>
          </a:p>
          <a:p>
            <a:pPr lvl="1"/>
            <a:r>
              <a:rPr lang="en-US" dirty="0"/>
              <a:t>Check Conditions </a:t>
            </a:r>
          </a:p>
          <a:p>
            <a:pPr lvl="2"/>
            <a:r>
              <a:rPr lang="en-US" dirty="0"/>
              <a:t>Windy or Vegetation is dry</a:t>
            </a:r>
          </a:p>
          <a:p>
            <a:pPr lvl="1"/>
            <a:r>
              <a:rPr lang="en-US" dirty="0"/>
              <a:t>Check Above</a:t>
            </a:r>
          </a:p>
          <a:p>
            <a:pPr lvl="2"/>
            <a:r>
              <a:rPr lang="en-US" dirty="0"/>
              <a:t>Powerlines, overhanging branches, buildings</a:t>
            </a:r>
          </a:p>
          <a:p>
            <a:pPr lvl="1"/>
            <a:r>
              <a:rPr lang="en-US" dirty="0"/>
              <a:t>Stay with fire until gone</a:t>
            </a:r>
          </a:p>
          <a:p>
            <a:pPr lvl="1"/>
            <a:r>
              <a:rPr lang="en-US" dirty="0"/>
              <a:t>Fire extinguisher available</a:t>
            </a:r>
          </a:p>
          <a:p>
            <a:r>
              <a:rPr lang="en-US" dirty="0"/>
              <a:t>Equipment Use</a:t>
            </a:r>
          </a:p>
          <a:p>
            <a:pPr lvl="1"/>
            <a:r>
              <a:rPr lang="en-US" dirty="0"/>
              <a:t>All vehicles up to code</a:t>
            </a:r>
          </a:p>
          <a:p>
            <a:pPr lvl="2"/>
            <a:r>
              <a:rPr lang="en-US" dirty="0"/>
              <a:t>Dragging parts, secure chains, tire pressure</a:t>
            </a:r>
          </a:p>
          <a:p>
            <a:pPr lvl="1"/>
            <a:r>
              <a:rPr lang="en-US" dirty="0"/>
              <a:t>Regular checks for flaws</a:t>
            </a:r>
          </a:p>
          <a:p>
            <a:pPr lvl="1"/>
            <a:r>
              <a:rPr lang="en-US"/>
              <a:t>Safety Training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A14442-338B-BF52-CBC0-5BE0E1890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807" y="1861238"/>
            <a:ext cx="60960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77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391C-EC8A-E594-0F9B-8FC7A292C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88C72-872D-2089-EE31-2E9B0580F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</a:t>
            </a:r>
            <a:r>
              <a:rPr lang="en-US" dirty="0">
                <a:hlinkClick r:id="rId2"/>
              </a:rPr>
              <a:t>https://www.iii.org/fact-statistic/facts-statistics-wildfires</a:t>
            </a:r>
            <a:endParaRPr lang="en-US" dirty="0"/>
          </a:p>
          <a:p>
            <a:r>
              <a:rPr lang="en-US" dirty="0"/>
              <a:t>[2] </a:t>
            </a:r>
            <a:r>
              <a:rPr lang="en-US" dirty="0">
                <a:hlinkClick r:id="rId3"/>
              </a:rPr>
              <a:t>https://www.nifc.gov/fire-information/fire-prevention-education-mitigation/wildfire-prevention</a:t>
            </a:r>
            <a:endParaRPr lang="en-US" dirty="0"/>
          </a:p>
          <a:p>
            <a:r>
              <a:rPr lang="en-US" dirty="0"/>
              <a:t>[3] </a:t>
            </a:r>
            <a:r>
              <a:rPr lang="en-US" dirty="0">
                <a:hlinkClick r:id="rId4"/>
              </a:rPr>
              <a:t>https://www.nwcg.gov/sites/default/files/data-standards/pdf/values.pdf</a:t>
            </a:r>
            <a:endParaRPr lang="en-US" dirty="0"/>
          </a:p>
          <a:p>
            <a:r>
              <a:rPr lang="en-US" dirty="0"/>
              <a:t>[4] </a:t>
            </a:r>
            <a:r>
              <a:rPr lang="en-US" dirty="0">
                <a:hlinkClick r:id="rId5"/>
              </a:rPr>
              <a:t>https://www.fs.usda.gov/rds/archive/catalog/RDS-2013-0009.6</a:t>
            </a:r>
            <a:endParaRPr lang="en-US" dirty="0"/>
          </a:p>
          <a:p>
            <a:r>
              <a:rPr lang="en-US" dirty="0"/>
              <a:t>[5] </a:t>
            </a:r>
            <a:r>
              <a:rPr lang="en-US" dirty="0">
                <a:hlinkClick r:id="rId6"/>
              </a:rPr>
              <a:t>https://www.somervillema.gov/news/arson-prevention-tips-and-fire-safety</a:t>
            </a:r>
            <a:r>
              <a:rPr lang="en-US" dirty="0"/>
              <a:t> </a:t>
            </a:r>
          </a:p>
          <a:p>
            <a:r>
              <a:rPr lang="en-US" dirty="0"/>
              <a:t>[6] </a:t>
            </a:r>
            <a:r>
              <a:rPr lang="en-US" dirty="0">
                <a:hlinkClick r:id="rId7"/>
              </a:rPr>
              <a:t>https://smokeybear.com/en/prevention-how-tos/backyard-debris-burning</a:t>
            </a:r>
            <a:r>
              <a:rPr lang="en-US" dirty="0"/>
              <a:t> </a:t>
            </a:r>
          </a:p>
          <a:p>
            <a:r>
              <a:rPr lang="en-US" dirty="0"/>
              <a:t>[7] </a:t>
            </a:r>
            <a:r>
              <a:rPr lang="en-US" dirty="0">
                <a:hlinkClick r:id="rId8"/>
              </a:rPr>
              <a:t>https://www.fastcompany.com/90945794/power-lines-and-wildfires-why-the-decision-to-shut-off-power-is-more-complicated-that-youd-think#:~:text=There%20are%20a%20lot%20of,touch%20dry%20grass%20or%20trees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59326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A8AF9B1-7D64-4564-969F-CB2B27ED9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E553EA-D31E-79F6-3D91-DEAB34783D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919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8D854759-2D3E-4B54-A780-D84D49E80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459856EA-FC8A-44D1-BC3D-2B8EDD0C8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C1038B56-933B-44DD-AF10-63436FCCF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328AF2-64BB-553F-8F93-2774A9E3A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Wildfire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B01C9-DFDF-02B7-4041-08253DC19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38399"/>
            <a:ext cx="3415074" cy="3564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According to the National Park Service, humans cause around 85% of wildfires annually in the United States, resulting in over 7.5 million acres burned in 2022 [1]</a:t>
            </a:r>
          </a:p>
          <a:p>
            <a:r>
              <a:rPr lang="en-US" dirty="0">
                <a:solidFill>
                  <a:srgbClr val="FFFFFF"/>
                </a:solidFill>
              </a:rPr>
              <a:t>Texas has the highest number of wildfires, Alaska has the most acres burned and California has the most damaging and dangerous wildfires [2]</a:t>
            </a:r>
          </a:p>
        </p:txBody>
      </p:sp>
    </p:spTree>
    <p:extLst>
      <p:ext uri="{BB962C8B-B14F-4D97-AF65-F5344CB8AC3E}">
        <p14:creationId xmlns:p14="http://schemas.microsoft.com/office/powerpoint/2010/main" val="3968113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E7DB-FB43-7C2B-6C6F-2F5E4783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DD26-1A31-C316-0BD4-E013C5FAB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data from USDA database for all wildfires from 1992-2020 [4]</a:t>
            </a:r>
          </a:p>
          <a:p>
            <a:pPr lvl="1"/>
            <a:r>
              <a:rPr lang="en-US" dirty="0"/>
              <a:t>Database is already formatted and in SQLite format, allowing for quick interpretation/filtering of data</a:t>
            </a:r>
          </a:p>
          <a:p>
            <a:pPr lvl="1"/>
            <a:r>
              <a:rPr lang="en-US" dirty="0"/>
              <a:t>Contains size, location coordinates, date, established cause and more</a:t>
            </a:r>
          </a:p>
          <a:p>
            <a:r>
              <a:rPr lang="en-US" dirty="0"/>
              <a:t>Visualize size, prevalence and locations of class D and above (&gt;100 acres burned) wildfires over time course in complete database</a:t>
            </a:r>
          </a:p>
          <a:p>
            <a:r>
              <a:rPr lang="en-US" dirty="0"/>
              <a:t>Examine most severe fires and what caused them (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dirty="0" err="1"/>
              <a:t>Lightining</a:t>
            </a:r>
            <a:r>
              <a:rPr lang="en-US" dirty="0"/>
              <a:t> strike/human cause)</a:t>
            </a:r>
          </a:p>
          <a:p>
            <a:r>
              <a:rPr lang="en-US" dirty="0"/>
              <a:t>How humans start forest fires and what can be done to mitigate human started fires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33AC-35EA-1AD2-E345-357CF661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5D4CD-29E9-C925-3950-BDE32857C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examining all the data, we determined that there was no personal identifying information. Therefore we had no ethical considerations for actually transforming/displaying that data. </a:t>
            </a:r>
          </a:p>
          <a:p>
            <a:r>
              <a:rPr lang="en-US" dirty="0"/>
              <a:t>There is an imperative to present data related to dangerous wildfires, especially in places where human created wildfires may be dangerous and destructive to people.</a:t>
            </a:r>
          </a:p>
        </p:txBody>
      </p:sp>
    </p:spTree>
    <p:extLst>
      <p:ext uri="{BB962C8B-B14F-4D97-AF65-F5344CB8AC3E}">
        <p14:creationId xmlns:p14="http://schemas.microsoft.com/office/powerpoint/2010/main" val="167472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14F0-546C-8A41-085E-A06D95CD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WildFire</a:t>
            </a:r>
            <a:r>
              <a:rPr lang="en-US" dirty="0"/>
              <a:t> Locations and Severity (USA)</a:t>
            </a:r>
          </a:p>
        </p:txBody>
      </p:sp>
      <p:pic>
        <p:nvPicPr>
          <p:cNvPr id="6" name="Picture 5" descr="A map of the united states&#10;&#10;Description automatically generated">
            <a:extLst>
              <a:ext uri="{FF2B5EF4-FFF2-40B4-BE49-F238E27FC236}">
                <a16:creationId xmlns:a16="http://schemas.microsoft.com/office/drawing/2014/main" id="{4DA33334-45AE-6B3A-4C46-8F6533038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189" y="1876605"/>
            <a:ext cx="8999621" cy="498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6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8CBB-3E0A-8751-FB40-C00BBDB4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WildFire</a:t>
            </a:r>
            <a:r>
              <a:rPr lang="en-US" dirty="0"/>
              <a:t> Locations and Severity (California)</a:t>
            </a:r>
          </a:p>
        </p:txBody>
      </p:sp>
      <p:pic>
        <p:nvPicPr>
          <p:cNvPr id="5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BE168CBF-B487-37C6-1204-1ACB6F473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4631" y="1905852"/>
            <a:ext cx="8662737" cy="4680615"/>
          </a:xfrm>
        </p:spPr>
      </p:pic>
    </p:spTree>
    <p:extLst>
      <p:ext uri="{BB962C8B-B14F-4D97-AF65-F5344CB8AC3E}">
        <p14:creationId xmlns:p14="http://schemas.microsoft.com/office/powerpoint/2010/main" val="33975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6BEBD5-A373-4C8C-8C06-CD8007E22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A8AF9B1-7D64-4564-969F-CB2B27ED9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bear wearing a hat pointing at the camera&#10;&#10;Description automatically generated">
            <a:extLst>
              <a:ext uri="{FF2B5EF4-FFF2-40B4-BE49-F238E27FC236}">
                <a16:creationId xmlns:a16="http://schemas.microsoft.com/office/drawing/2014/main" id="{C08906E4-54DA-F1BC-9456-AFE73C0554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3234" r="9091" b="281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8D854759-2D3E-4B54-A780-D84D49E80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59856EA-FC8A-44D1-BC3D-2B8EDD0C8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1038B56-933B-44DD-AF10-63436FCCF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6F391C-EC8A-E594-0F9B-8FC7A292C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Wildfires by fire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88C72-872D-2089-EE31-2E9B0580F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438399"/>
            <a:ext cx="3415074" cy="35644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USDA categorizes all fires by size in acres (A-G):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A = 0 – 0.25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B = 0.26 – 9.99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C = 10 – 99.9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D = 100 – 299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E = 300 – 999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F = 1000 – 4999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G = 5000+</a:t>
            </a:r>
          </a:p>
          <a:p>
            <a:pPr marL="0" indent="0"/>
            <a:endParaRPr lang="en-US">
              <a:solidFill>
                <a:srgbClr val="FFFFFF"/>
              </a:solidFill>
            </a:endParaRPr>
          </a:p>
          <a:p>
            <a:pPr marL="0" indent="0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690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3F09C6-4F57-4B05-9592-E253D8BC6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9A26B8-6C4E-452B-ADD3-ED324A7AB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4167E1-E2B0-4192-8DA2-6967DDFF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B64E0-2C42-F023-0464-6F7B199F7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21" y="960723"/>
            <a:ext cx="4968489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Wildfires by code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3E4FEE-2E6A-44AB-B6BA-C1AD0CD6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17EB59-13B3-43DA-9B91-A7CC174A6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766B8-2955-FDA9-00A6-D57698ADC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3387" y="2254102"/>
            <a:ext cx="4947221" cy="3650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following bar chart represents the total fires in the US by fire size code for a given year.</a:t>
            </a:r>
          </a:p>
          <a:p>
            <a:r>
              <a:rPr lang="en-US">
                <a:solidFill>
                  <a:srgbClr val="FFFFFF"/>
                </a:solidFill>
              </a:rPr>
              <a:t>We can infer from the data some reasons why certain codes dwarf others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Also suggests the vast number of resources allotted towards fire care and prevention every year</a:t>
            </a:r>
          </a:p>
          <a:p>
            <a:pPr lvl="1"/>
            <a:endParaRPr lang="en-US">
              <a:solidFill>
                <a:srgbClr val="FFFFFF"/>
              </a:solidFill>
            </a:endParaRPr>
          </a:p>
          <a:p>
            <a:pPr marL="324000" lvl="1" indent="0"/>
            <a:r>
              <a:rPr lang="en-US">
                <a:solidFill>
                  <a:srgbClr val="FFFFFF"/>
                </a:solidFill>
                <a:hlinkClick r:id="rId2"/>
              </a:rPr>
              <a:t>https://dmalandra.github.io/animatedchart/</a:t>
            </a:r>
            <a:endParaRPr lang="en-US">
              <a:solidFill>
                <a:srgbClr val="FFFFFF"/>
              </a:solidFill>
            </a:endParaRPr>
          </a:p>
          <a:p>
            <a:pPr marL="324000" lvl="1" indent="0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Content Placeholder 5" descr="A graph of a bear holding a flag&#10;&#10;Description automatically generated">
            <a:extLst>
              <a:ext uri="{FF2B5EF4-FFF2-40B4-BE49-F238E27FC236}">
                <a16:creationId xmlns:a16="http://schemas.microsoft.com/office/drawing/2014/main" id="{756CCB47-2B1C-3EEA-0049-1B18381C73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68084" y="2028287"/>
            <a:ext cx="4952475" cy="281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4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391C-EC8A-E594-0F9B-8FC7A292C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and Cause of </a:t>
            </a:r>
            <a:r>
              <a:rPr lang="en-US" dirty="0" err="1"/>
              <a:t>WildfirES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88C72-872D-2089-EE31-2E9B0580F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app, we will examine the numbers of wildfires in the United States and their causes.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this data, we will recommend targeted actions to reduce wildfires.</a:t>
            </a:r>
          </a:p>
          <a:p>
            <a:pPr marL="0" indent="0">
              <a:buNone/>
            </a:pPr>
            <a:endParaRPr lang="en-US" dirty="0"/>
          </a:p>
          <a:p>
            <a:pPr marL="305435" indent="-305435"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  <a:hlinkClick r:id="rId2"/>
              </a:rPr>
              <a:t>https://jlawrence16.github.io/wildfire_project/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4270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3735</TotalTime>
  <Words>766</Words>
  <Application>Microsoft Office PowerPoint</Application>
  <PresentationFormat>Widescreen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Consolas</vt:lpstr>
      <vt:lpstr>Gill Sans MT</vt:lpstr>
      <vt:lpstr>Wingdings 2</vt:lpstr>
      <vt:lpstr>Dividend</vt:lpstr>
      <vt:lpstr>Wildfire Prevalence and Severity</vt:lpstr>
      <vt:lpstr>Wildfire background</vt:lpstr>
      <vt:lpstr>Project outline</vt:lpstr>
      <vt:lpstr>Ethical Considerations</vt:lpstr>
      <vt:lpstr>WildFire Locations and Severity (USA)</vt:lpstr>
      <vt:lpstr>WildFire Locations and Severity (California)</vt:lpstr>
      <vt:lpstr>Wildfires by fire code</vt:lpstr>
      <vt:lpstr>Wildfires by code</vt:lpstr>
      <vt:lpstr>Number and Cause of WildfirES</vt:lpstr>
      <vt:lpstr>Largest Fires By Cause</vt:lpstr>
      <vt:lpstr>Most concerning Causes</vt:lpstr>
      <vt:lpstr>State by State Concerns</vt:lpstr>
      <vt:lpstr>State By state Summary</vt:lpstr>
      <vt:lpstr>Prevention</vt:lpstr>
      <vt:lpstr>Prevention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Wildfire Prevalence and Severity</dc:title>
  <dc:creator>Emilia Roberts</dc:creator>
  <cp:lastModifiedBy>Chris Tanner</cp:lastModifiedBy>
  <cp:revision>13</cp:revision>
  <dcterms:created xsi:type="dcterms:W3CDTF">2024-01-29T22:00:29Z</dcterms:created>
  <dcterms:modified xsi:type="dcterms:W3CDTF">2024-02-05T20:28:41Z</dcterms:modified>
</cp:coreProperties>
</file>