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T Sans" panose="020B0503020203020204" pitchFamily="34" charset="0"/>
      <p:regular r:id="rId32"/>
      <p:bold r:id="rId33"/>
      <p:italic r:id="rId34"/>
      <p:boldItalic r:id="rId35"/>
    </p:embeddedFont>
    <p:embeddedFont>
      <p:font typeface="Quattrocento Sans" panose="020B05020500000200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40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4104">
          <p15:clr>
            <a:srgbClr val="A4A3A4"/>
          </p15:clr>
        </p15:guide>
        <p15:guide id="4" pos="7440">
          <p15:clr>
            <a:srgbClr val="A4A3A4"/>
          </p15:clr>
        </p15:guide>
        <p15:guide id="5" orient="horz" pos="1512">
          <p15:clr>
            <a:srgbClr val="A4A3A4"/>
          </p15:clr>
        </p15:guide>
        <p15:guide id="6" orient="horz" pos="2376">
          <p15:clr>
            <a:srgbClr val="A4A3A4"/>
          </p15:clr>
        </p15:guide>
        <p15:guide id="7" pos="4824">
          <p15:clr>
            <a:srgbClr val="A4A3A4"/>
          </p15:clr>
        </p15:guide>
        <p15:guide id="8" pos="2016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1008">
          <p15:clr>
            <a:srgbClr val="A4A3A4"/>
          </p15:clr>
        </p15:guide>
        <p15:guide id="11" pos="408">
          <p15:clr>
            <a:srgbClr val="A4A3A4"/>
          </p15:clr>
        </p15:guide>
        <p15:guide id="12" orient="horz" pos="792">
          <p15:clr>
            <a:srgbClr val="A4A3A4"/>
          </p15:clr>
        </p15:guide>
        <p15:guide id="13" orient="horz" pos="2760">
          <p15:clr>
            <a:srgbClr val="A4A3A4"/>
          </p15:clr>
        </p15:guide>
        <p15:guide id="14" orient="horz" pos="3024">
          <p15:clr>
            <a:srgbClr val="A4A3A4"/>
          </p15:clr>
        </p15:guide>
        <p15:guide id="15" pos="3840">
          <p15:clr>
            <a:srgbClr val="A4A3A4"/>
          </p15:clr>
        </p15:guide>
        <p15:guide id="16" orient="horz" pos="22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bw3StFtTmMvDWExTbrtFYHUAj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E7CF0-1DB4-43A9-ADF3-3388D4DB87C6}">
  <a:tblStyle styleId="{0F3E7CF0-1DB4-43A9-ADF3-3388D4DB8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men\Downloads\archive\fraud%20tes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men\Downloads\archive\fraud%20tes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Cases Reported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Sheet1!$P$15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125978841508135E-17"/>
                  <c:y val="-4.37158401546107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DD-4921-BF19-B5F1680B88F8}"/>
                </c:ext>
              </c:extLst>
            </c:dLbl>
            <c:dLbl>
              <c:idx val="1"/>
              <c:layout>
                <c:manualLayout>
                  <c:x val="-4.6251957683016271E-17"/>
                  <c:y val="-4.37158401546108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DD-4921-BF19-B5F1680B88F8}"/>
                </c:ext>
              </c:extLst>
            </c:dLbl>
            <c:dLbl>
              <c:idx val="2"/>
              <c:layout>
                <c:manualLayout>
                  <c:x val="0"/>
                  <c:y val="-4.76900074413935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DD-4921-BF19-B5F1680B88F8}"/>
                </c:ext>
              </c:extLst>
            </c:dLbl>
            <c:dLbl>
              <c:idx val="3"/>
              <c:layout>
                <c:manualLayout>
                  <c:x val="-9.2503915366032542E-17"/>
                  <c:y val="-5.16641747281763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DD-4921-BF19-B5F1680B88F8}"/>
                </c:ext>
              </c:extLst>
            </c:dLbl>
            <c:dLbl>
              <c:idx val="4"/>
              <c:layout>
                <c:manualLayout>
                  <c:x val="0"/>
                  <c:y val="-4.76900074413935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DD-4921-BF19-B5F1680B88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Sheet1!$P$16:$P$20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DD-4921-BF19-B5F1680B88F8}"/>
            </c:ext>
          </c:extLst>
        </c:ser>
        <c:ser>
          <c:idx val="1"/>
          <c:order val="1"/>
          <c:tx>
            <c:strRef>
              <c:f>Sheet1!$Q$15</c:f>
              <c:strCache>
                <c:ptCount val="1"/>
                <c:pt idx="0">
                  <c:v>Cases reported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Sheet1!$Q$16:$Q$20</c:f>
              <c:numCache>
                <c:formatCode>#,##0</c:formatCode>
                <c:ptCount val="5"/>
                <c:pt idx="0">
                  <c:v>277739</c:v>
                </c:pt>
                <c:pt idx="1">
                  <c:v>399721</c:v>
                </c:pt>
                <c:pt idx="2">
                  <c:v>395391</c:v>
                </c:pt>
                <c:pt idx="3">
                  <c:v>448459</c:v>
                </c:pt>
                <c:pt idx="4">
                  <c:v>425977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DD-4921-BF19-B5F1680B88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26364160"/>
        <c:axId val="1326368000"/>
      </c:barChart>
      <c:catAx>
        <c:axId val="132636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368000"/>
        <c:crosses val="autoZero"/>
        <c:auto val="1"/>
        <c:lblAlgn val="ctr"/>
        <c:lblOffset val="100"/>
        <c:noMultiLvlLbl val="0"/>
      </c:catAx>
      <c:valAx>
        <c:axId val="132636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3641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Reports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Sheet1!$K$33</c:f>
              <c:strCache>
                <c:ptCount val="1"/>
                <c:pt idx="0">
                  <c:v>Identity theft reports in 2023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Sheet1!$J$34:$J$41</c:f>
              <c:strCache>
                <c:ptCount val="8"/>
                <c:pt idx="0">
                  <c:v>19 and Under</c:v>
                </c:pt>
                <c:pt idx="1">
                  <c:v>20 - 29</c:v>
                </c:pt>
                <c:pt idx="2">
                  <c:v>30 - 39</c:v>
                </c:pt>
                <c:pt idx="3">
                  <c:v>40 - 49</c:v>
                </c:pt>
                <c:pt idx="4">
                  <c:v>50 - 59</c:v>
                </c:pt>
                <c:pt idx="5">
                  <c:v>60 - 69</c:v>
                </c:pt>
                <c:pt idx="6">
                  <c:v>70 - 79</c:v>
                </c:pt>
                <c:pt idx="7">
                  <c:v>80 and Over</c:v>
                </c:pt>
              </c:strCache>
            </c:strRef>
          </c:cat>
          <c:val>
            <c:numRef>
              <c:f>Sheet1!$K$34:$K$41</c:f>
              <c:numCache>
                <c:formatCode>#,##0</c:formatCode>
                <c:ptCount val="8"/>
                <c:pt idx="0">
                  <c:v>24008</c:v>
                </c:pt>
                <c:pt idx="1">
                  <c:v>203135</c:v>
                </c:pt>
                <c:pt idx="2">
                  <c:v>333102</c:v>
                </c:pt>
                <c:pt idx="3">
                  <c:v>239313</c:v>
                </c:pt>
                <c:pt idx="4">
                  <c:v>160963</c:v>
                </c:pt>
                <c:pt idx="5">
                  <c:v>91785</c:v>
                </c:pt>
                <c:pt idx="6">
                  <c:v>37021</c:v>
                </c:pt>
                <c:pt idx="7">
                  <c:v>10368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F-4B03-B8FC-A6808A9F4188}"/>
            </c:ext>
          </c:extLst>
        </c:ser>
        <c:ser>
          <c:idx val="1"/>
          <c:order val="1"/>
          <c:tx>
            <c:strRef>
              <c:f>Sheet1!$L$33</c:f>
              <c:strCache>
                <c:ptCount val="1"/>
                <c:pt idx="0">
                  <c:v>Percent of total reports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3.60902312616551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5F-4B03-B8FC-A6808A9F4188}"/>
                </c:ext>
              </c:extLst>
            </c:dLbl>
            <c:dLbl>
              <c:idx val="2"/>
              <c:layout>
                <c:manualLayout>
                  <c:x val="0"/>
                  <c:y val="4.411028265313407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5F-4B03-B8FC-A6808A9F4188}"/>
                </c:ext>
              </c:extLst>
            </c:dLbl>
            <c:dLbl>
              <c:idx val="3"/>
              <c:layout>
                <c:manualLayout>
                  <c:x val="0"/>
                  <c:y val="4.010025695739451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5F-4B03-B8FC-A6808A9F4188}"/>
                </c:ext>
              </c:extLst>
            </c:dLbl>
            <c:dLbl>
              <c:idx val="4"/>
              <c:layout>
                <c:manualLayout>
                  <c:x val="0"/>
                  <c:y val="4.411028265313404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5F-4B03-B8FC-A6808A9F4188}"/>
                </c:ext>
              </c:extLst>
            </c:dLbl>
            <c:dLbl>
              <c:idx val="5"/>
              <c:layout>
                <c:manualLayout>
                  <c:x val="0"/>
                  <c:y val="2.8070179870176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5F-4B03-B8FC-A6808A9F41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Sheet1!$J$34:$J$41</c:f>
              <c:strCache>
                <c:ptCount val="8"/>
                <c:pt idx="0">
                  <c:v>19 and Under</c:v>
                </c:pt>
                <c:pt idx="1">
                  <c:v>20 - 29</c:v>
                </c:pt>
                <c:pt idx="2">
                  <c:v>30 - 39</c:v>
                </c:pt>
                <c:pt idx="3">
                  <c:v>40 - 49</c:v>
                </c:pt>
                <c:pt idx="4">
                  <c:v>50 - 59</c:v>
                </c:pt>
                <c:pt idx="5">
                  <c:v>60 - 69</c:v>
                </c:pt>
                <c:pt idx="6">
                  <c:v>70 - 79</c:v>
                </c:pt>
                <c:pt idx="7">
                  <c:v>80 and Over</c:v>
                </c:pt>
              </c:strCache>
            </c:strRef>
          </c:cat>
          <c:val>
            <c:numRef>
              <c:f>Sheet1!$L$34:$L$41</c:f>
              <c:numCache>
                <c:formatCode>0%</c:formatCode>
                <c:ptCount val="8"/>
                <c:pt idx="0">
                  <c:v>0.02</c:v>
                </c:pt>
                <c:pt idx="1">
                  <c:v>0.18</c:v>
                </c:pt>
                <c:pt idx="2">
                  <c:v>0.3</c:v>
                </c:pt>
                <c:pt idx="3">
                  <c:v>0.22</c:v>
                </c:pt>
                <c:pt idx="4">
                  <c:v>0.15</c:v>
                </c:pt>
                <c:pt idx="5">
                  <c:v>0.08</c:v>
                </c:pt>
                <c:pt idx="6">
                  <c:v>0.03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5F-4B03-B8FC-A6808A9F41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924818288"/>
        <c:axId val="1924814448"/>
      </c:barChart>
      <c:catAx>
        <c:axId val="192481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814448"/>
        <c:crosses val="autoZero"/>
        <c:auto val="1"/>
        <c:lblAlgn val="ctr"/>
        <c:lblOffset val="100"/>
        <c:noMultiLvlLbl val="0"/>
      </c:catAx>
      <c:valAx>
        <c:axId val="1924814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81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Ximena</a:t>
            </a:r>
            <a:endParaRPr/>
          </a:p>
        </p:txBody>
      </p:sp>
      <p:sp>
        <p:nvSpPr>
          <p:cNvPr id="326" name="Google Shape;3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566fc0b3e_4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c566fc0b3e_4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566fc0b3e_4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2c566fc0b3e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566fc0b3e_4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c566fc0b3e_4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566fc0b3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c566fc0b3e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c566fc0b3e_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566fc0b3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c566fc0b3e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c566fc0b3e_2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6c756ed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6c756ed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2c6c756edb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566fc0b3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c566fc0b3e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2c566fc0b3e_2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6c756edb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6c756edb6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c6c756edb6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Ximena</a:t>
            </a: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c566fc0b3e_4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2c566fc0b3e_4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Ximena </a:t>
            </a:r>
            <a:endParaRPr/>
          </a:p>
        </p:txBody>
      </p:sp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267" name="Google Shape;2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4fbec3cef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278" name="Google Shape;278;g2c4fbec3ce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4fbec3cef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290" name="Google Shape;290;g2c4fbec3ce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4fbec3cef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Emilia</a:t>
            </a:r>
            <a:endParaRPr/>
          </a:p>
        </p:txBody>
      </p:sp>
      <p:sp>
        <p:nvSpPr>
          <p:cNvPr id="302" name="Google Shape;302;g2c4fbec3ce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Ximena</a:t>
            </a:r>
            <a:endParaRPr/>
          </a:p>
        </p:txBody>
      </p:sp>
      <p:sp>
        <p:nvSpPr>
          <p:cNvPr id="317" name="Google Shape;3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66fc0b3e_4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2c566fc0b3e_4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g2c566fc0b3e_4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c566fc0b3e_4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c566fc0b3e_4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566fc0b3e_4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c566fc0b3e_4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g2c566fc0b3e_4_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2c566fc0b3e_4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2c566fc0b3e_4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2c566fc0b3e_4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566fc0b3e_4_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2c566fc0b3e_4_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g2c566fc0b3e_4_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c566fc0b3e_4_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2c566fc0b3e_4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566fc0b3e_4_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c566fc0b3e_4_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g2c566fc0b3e_4_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2c566fc0b3e_4_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c566fc0b3e_4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566fc0b3e_4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2c566fc0b3e_4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g2c566fc0b3e_4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g2c566fc0b3e_4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g2c566fc0b3e_4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g2c566fc0b3e_4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2c566fc0b3e_4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2c566fc0b3e_4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566fc0b3e_4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2c566fc0b3e_4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2c566fc0b3e_4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c566fc0b3e_4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566fc0b3e_4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c566fc0b3e_4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c566fc0b3e_4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566fc0b3e_4_49"/>
          <p:cNvSpPr>
            <a:spLocks noGrp="1"/>
          </p:cNvSpPr>
          <p:nvPr>
            <p:ph type="pic" idx="2"/>
          </p:nvPr>
        </p:nvSpPr>
        <p:spPr>
          <a:xfrm>
            <a:off x="4689139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g2c566fc0b3e_4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2c566fc0b3e_4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2c566fc0b3e_4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c566fc0b3e_4_49"/>
          <p:cNvSpPr>
            <a:spLocks noGrp="1"/>
          </p:cNvSpPr>
          <p:nvPr>
            <p:ph type="pic" idx="3"/>
          </p:nvPr>
        </p:nvSpPr>
        <p:spPr>
          <a:xfrm>
            <a:off x="1125882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g2c566fc0b3e_4_49"/>
          <p:cNvSpPr>
            <a:spLocks noGrp="1"/>
          </p:cNvSpPr>
          <p:nvPr>
            <p:ph type="pic" idx="4"/>
          </p:nvPr>
        </p:nvSpPr>
        <p:spPr>
          <a:xfrm>
            <a:off x="8252396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566fc0b3e_4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2c566fc0b3e_4_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g2c566fc0b3e_4_5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g2c566fc0b3e_4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c566fc0b3e_4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c566fc0b3e_4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66fc0b3e_4_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c566fc0b3e_4_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g2c566fc0b3e_4_6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8" name="Google Shape;158;g2c566fc0b3e_4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2c566fc0b3e_4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2c566fc0b3e_4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566fc0b3e_4_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2c566fc0b3e_4_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g2c566fc0b3e_4_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2c566fc0b3e_4_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2c566fc0b3e_4_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566fc0b3e_4_7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2c566fc0b3e_4_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g2c566fc0b3e_4_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2c566fc0b3e_4_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2c566fc0b3e_4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>
            <a:spLocks noGrp="1"/>
          </p:cNvSpPr>
          <p:nvPr>
            <p:ph type="pic" idx="2"/>
          </p:nvPr>
        </p:nvSpPr>
        <p:spPr>
          <a:xfrm>
            <a:off x="4689139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3"/>
          </p:nvPr>
        </p:nvSpPr>
        <p:spPr>
          <a:xfrm>
            <a:off x="1125882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>
            <a:spLocks noGrp="1"/>
          </p:cNvSpPr>
          <p:nvPr>
            <p:ph type="pic" idx="4"/>
          </p:nvPr>
        </p:nvSpPr>
        <p:spPr>
          <a:xfrm>
            <a:off x="8252396" y="2491272"/>
            <a:ext cx="2807036" cy="280462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66fc0b3e_4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g2c566fc0b3e_4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4" name="Google Shape;94;g2c566fc0b3e_4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5" name="Google Shape;95;g2c566fc0b3e_4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6" name="Google Shape;96;g2c566fc0b3e_4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dingtopics.com/blog/ecommerce-fraud-stats" TargetMode="External"/><Relationship Id="rId3" Type="http://schemas.openxmlformats.org/officeDocument/2006/relationships/hyperlink" Target="https://www.juniperresearch.com/research/fintech-payments/fraud-identity/online-payment-fraud-research-report/" TargetMode="External"/><Relationship Id="rId7" Type="http://schemas.openxmlformats.org/officeDocument/2006/relationships/hyperlink" Target="https://b2b.mastercard.com/news-and-insights/blog/ecommerce-fraud-trends-and-statistics-merchants-need-to-know-in-2024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ailmodo.com/guides/in-store-vs-online-shopping-statistics/" TargetMode="External"/><Relationship Id="rId5" Type="http://schemas.openxmlformats.org/officeDocument/2006/relationships/hyperlink" Target="https://www.thalesgroup.com/en/worldwide/security/press_release/2024-thales-data-threat-report-reveals-rise-ransomware-attacks#:~:text=Malware%20stands%20out%20as%20the,primary%20targets%20for%20such%20attacks" TargetMode="External"/><Relationship Id="rId10" Type="http://schemas.openxmlformats.org/officeDocument/2006/relationships/hyperlink" Target="https://www.cybersource.com/en-us/solutions/fraud-and-risk-management/fraud-report.html#cw-243544106" TargetMode="External"/><Relationship Id="rId4" Type="http://schemas.openxmlformats.org/officeDocument/2006/relationships/hyperlink" Target="https://www.findlaw.com/legalblogs/consumer-protection/credit-card-fraud-is-on-the-rise-how-can-you-protect-yourself/#:~:text=According%20to%20the%20Federal%20Trade,the%20first%20quarter%20of%202022" TargetMode="External"/><Relationship Id="rId9" Type="http://schemas.openxmlformats.org/officeDocument/2006/relationships/hyperlink" Target="https://content.ekata.com/rs/756-OJA-475/images/IG_APAC_Ecommerce_Dos_and%20Dont%27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elvinkelue/credit-card-fraud-prediction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" descr="A black and white photo of a cit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8" name="Google Shape;17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F2229">
                  <a:alpha val="91764"/>
                </a:srgbClr>
              </a:gs>
              <a:gs pos="20000">
                <a:srgbClr val="1F2229">
                  <a:alpha val="91764"/>
                </a:srgbClr>
              </a:gs>
              <a:gs pos="100000">
                <a:srgbClr val="1F2229">
                  <a:alpha val="6000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2648746" y="3444079"/>
            <a:ext cx="6894516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 CARD FRAUD USA </a:t>
            </a:r>
            <a:endParaRPr/>
          </a:p>
        </p:txBody>
      </p:sp>
      <p:sp>
        <p:nvSpPr>
          <p:cNvPr id="180" name="Google Shape;180;p1"/>
          <p:cNvSpPr txBox="1"/>
          <p:nvPr/>
        </p:nvSpPr>
        <p:spPr>
          <a:xfrm>
            <a:off x="5139397" y="4150067"/>
            <a:ext cx="1913216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</a:t>
            </a:r>
            <a:br>
              <a:rPr lang="en-U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lang="en-U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Chris Tanner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Wood Walker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Emilia Roberts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Ximena Castillo 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/>
            <a:ahLst/>
            <a:cxnLst/>
            <a:rect l="l" t="t" r="r" b="b"/>
            <a:pathLst>
              <a:path w="889463" h="1017114" extrusionOk="0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p7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330" name="Google Shape;330;p7"/>
          <p:cNvSpPr txBox="1"/>
          <p:nvPr/>
        </p:nvSpPr>
        <p:spPr>
          <a:xfrm>
            <a:off x="4134728" y="165381"/>
            <a:ext cx="3922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1" name="Google Shape;331;p7"/>
          <p:cNvGraphicFramePr/>
          <p:nvPr/>
        </p:nvGraphicFramePr>
        <p:xfrm>
          <a:off x="1448750" y="885025"/>
          <a:ext cx="9595850" cy="4562700"/>
        </p:xfrm>
        <a:graphic>
          <a:graphicData uri="http://schemas.openxmlformats.org/drawingml/2006/table">
            <a:tbl>
              <a:tblPr>
                <a:noFill/>
                <a:tableStyleId>{0F3E7CF0-1DB4-43A9-ADF3-3388D4DB87C6}</a:tableStyleId>
              </a:tblPr>
              <a:tblGrid>
                <a:gridCol w="162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b="1"/>
                        <a:t>Feature/Aspect</a:t>
                      </a:r>
                      <a:endParaRPr sz="1100" b="1"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b="1"/>
                        <a:t>Neural Networks</a:t>
                      </a:r>
                      <a:endParaRPr sz="1100" b="1"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b="1"/>
                        <a:t>Random Forests</a:t>
                      </a:r>
                      <a:endParaRPr sz="1100" b="1"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What Are They?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Like a complex brain made up of layers of "neurons" connected by "synapses".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A team of decision-making trees where each tree contributes to the final decision.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How Do They Learn?</a:t>
                      </a:r>
                      <a:endParaRPr b="1"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They learn by adjusting the strength of the connections based on mistakes.</a:t>
                      </a:r>
                      <a:endParaRPr b="1"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Each tree learns by looking at different parts of the data and making the best splits to understand it.</a:t>
                      </a:r>
                      <a:endParaRPr b="1"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Complex Patterns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Great at noticing complicated patterns because they can twist and turn data in complex ways.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They look at data more straightforwardly, like a series of yes/no questions to reach a decision.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Understanding Why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Tricky to understand why they make a certain decision because of their complexity.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Easier to see why they made a decision by following the path down the trees.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Clear as Mud?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Often seen as a "mystery box" because it's hard to see inside.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More like an open book, where you can see how decisions are made.</a:t>
                      </a:r>
                      <a:endParaRPr/>
                    </a:p>
                  </a:txBody>
                  <a:tcPr marL="9525" marR="9525" marT="9525" marB="9525">
                    <a:lnL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566fc0b3e_4_87"/>
          <p:cNvSpPr txBox="1">
            <a:spLocks noGrp="1"/>
          </p:cNvSpPr>
          <p:nvPr>
            <p:ph type="title"/>
          </p:nvPr>
        </p:nvSpPr>
        <p:spPr>
          <a:xfrm>
            <a:off x="838200" y="2012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Online Transaction Fraud</a:t>
            </a:r>
            <a:endParaRPr/>
          </a:p>
        </p:txBody>
      </p:sp>
      <p:sp>
        <p:nvSpPr>
          <p:cNvPr id="342" name="Google Shape;342;g2c566fc0b3e_4_87"/>
          <p:cNvSpPr txBox="1">
            <a:spLocks noGrp="1"/>
          </p:cNvSpPr>
          <p:nvPr>
            <p:ph type="body" idx="1"/>
          </p:nvPr>
        </p:nvSpPr>
        <p:spPr>
          <a:xfrm>
            <a:off x="838199" y="173917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Amount vs Online</a:t>
            </a:r>
          </a:p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Ranked in top 3 in both Random Forest &amp; Neural Network for measured weight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Accounted for over 40% of all money involved in fraudulent transactions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343" name="Google Shape;343;g2c566fc0b3e_4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1739175"/>
            <a:ext cx="5181601" cy="357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2c566fc0b3e_4_82" descr="Sheet 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0247" y="442482"/>
            <a:ext cx="11491500" cy="55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566fc0b3e_4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Problem will continue to grow… </a:t>
            </a:r>
            <a:endParaRPr/>
          </a:p>
        </p:txBody>
      </p:sp>
      <p:grpSp>
        <p:nvGrpSpPr>
          <p:cNvPr id="349" name="Google Shape;349;g2c566fc0b3e_4_93"/>
          <p:cNvGrpSpPr/>
          <p:nvPr/>
        </p:nvGrpSpPr>
        <p:grpSpPr>
          <a:xfrm>
            <a:off x="1403957" y="1827539"/>
            <a:ext cx="4050085" cy="4347508"/>
            <a:chOff x="565757" y="1914"/>
            <a:chExt cx="4050085" cy="4347508"/>
          </a:xfrm>
        </p:grpSpPr>
        <p:sp>
          <p:nvSpPr>
            <p:cNvPr id="350" name="Google Shape;350;g2c566fc0b3e_4_93"/>
            <p:cNvSpPr/>
            <p:nvPr/>
          </p:nvSpPr>
          <p:spPr>
            <a:xfrm rot="10800000">
              <a:off x="1170078" y="1914"/>
              <a:ext cx="3445764" cy="1208643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g2c566fc0b3e_4_93"/>
            <p:cNvSpPr txBox="1"/>
            <p:nvPr/>
          </p:nvSpPr>
          <p:spPr>
            <a:xfrm>
              <a:off x="1472239" y="1914"/>
              <a:ext cx="3143603" cy="1208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2975" tIns="68575" rIns="128000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Projected $362 Billion In merchant loses [1]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Quattrocento Sans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2023-2028</a:t>
              </a:r>
              <a:endParaRPr/>
            </a:p>
          </p:txBody>
        </p:sp>
        <p:sp>
          <p:nvSpPr>
            <p:cNvPr id="352" name="Google Shape;352;g2c566fc0b3e_4_93"/>
            <p:cNvSpPr/>
            <p:nvPr/>
          </p:nvSpPr>
          <p:spPr>
            <a:xfrm>
              <a:off x="565757" y="1914"/>
              <a:ext cx="1208643" cy="120864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38998" r="-38997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g2c566fc0b3e_4_93"/>
            <p:cNvSpPr/>
            <p:nvPr/>
          </p:nvSpPr>
          <p:spPr>
            <a:xfrm rot="10800000">
              <a:off x="1170078" y="1571347"/>
              <a:ext cx="3445764" cy="1208643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g2c566fc0b3e_4_93"/>
            <p:cNvSpPr txBox="1"/>
            <p:nvPr/>
          </p:nvSpPr>
          <p:spPr>
            <a:xfrm>
              <a:off x="1472239" y="1571347"/>
              <a:ext cx="3143603" cy="1208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2975" tIns="68575" rIns="128000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Federal Trade Commission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Quattrocento Sans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15% Increase Q4-Q1 in 2023 in </a:t>
              </a:r>
              <a:r>
                <a:rPr lang="en-US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raud [2]</a:t>
              </a:r>
              <a:endParaRPr/>
            </a:p>
          </p:txBody>
        </p:sp>
        <p:sp>
          <p:nvSpPr>
            <p:cNvPr id="355" name="Google Shape;355;g2c566fc0b3e_4_93"/>
            <p:cNvSpPr/>
            <p:nvPr/>
          </p:nvSpPr>
          <p:spPr>
            <a:xfrm>
              <a:off x="565757" y="1571347"/>
              <a:ext cx="1208643" cy="1208643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g2c566fc0b3e_4_93"/>
            <p:cNvSpPr/>
            <p:nvPr/>
          </p:nvSpPr>
          <p:spPr>
            <a:xfrm rot="10800000">
              <a:off x="1170078" y="3140779"/>
              <a:ext cx="3445764" cy="1208643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g2c566fc0b3e_4_93"/>
            <p:cNvSpPr txBox="1"/>
            <p:nvPr/>
          </p:nvSpPr>
          <p:spPr>
            <a:xfrm>
              <a:off x="1472239" y="3140779"/>
              <a:ext cx="3143603" cy="1208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2975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Increase in data breaches [3]</a:t>
              </a:r>
              <a:endParaRPr/>
            </a:p>
          </p:txBody>
        </p:sp>
        <p:sp>
          <p:nvSpPr>
            <p:cNvPr id="358" name="Google Shape;358;g2c566fc0b3e_4_93"/>
            <p:cNvSpPr/>
            <p:nvPr/>
          </p:nvSpPr>
          <p:spPr>
            <a:xfrm>
              <a:off x="565757" y="3140779"/>
              <a:ext cx="1208643" cy="1208643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l="-16997" r="-16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g2c566fc0b3e_4_93"/>
          <p:cNvGrpSpPr/>
          <p:nvPr/>
        </p:nvGrpSpPr>
        <p:grpSpPr>
          <a:xfrm>
            <a:off x="6096001" y="1648691"/>
            <a:ext cx="4942532" cy="4347325"/>
            <a:chOff x="433958" y="180750"/>
            <a:chExt cx="4432367" cy="3989835"/>
          </a:xfrm>
        </p:grpSpPr>
        <p:sp>
          <p:nvSpPr>
            <p:cNvPr id="360" name="Google Shape;360;g2c566fc0b3e_4_93"/>
            <p:cNvSpPr/>
            <p:nvPr/>
          </p:nvSpPr>
          <p:spPr>
            <a:xfrm rot="10800000">
              <a:off x="1301876" y="180752"/>
              <a:ext cx="3445764" cy="1735836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g2c566fc0b3e_4_93"/>
            <p:cNvSpPr txBox="1"/>
            <p:nvPr/>
          </p:nvSpPr>
          <p:spPr>
            <a:xfrm>
              <a:off x="1735825" y="180750"/>
              <a:ext cx="3130500" cy="19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5450" tIns="87625" rIns="16357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Quattrocento Sans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Online vs In-Person Shopping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Char char="•"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63:37 Ratio in America [4]</a:t>
              </a:r>
              <a:endParaRPr/>
            </a:p>
          </p:txBody>
        </p:sp>
        <p:sp>
          <p:nvSpPr>
            <p:cNvPr id="362" name="Google Shape;362;g2c566fc0b3e_4_93"/>
            <p:cNvSpPr/>
            <p:nvPr/>
          </p:nvSpPr>
          <p:spPr>
            <a:xfrm>
              <a:off x="433958" y="180752"/>
              <a:ext cx="1735836" cy="1735836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l="-36998" r="-36996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g2c566fc0b3e_4_93"/>
            <p:cNvSpPr/>
            <p:nvPr/>
          </p:nvSpPr>
          <p:spPr>
            <a:xfrm rot="10800000">
              <a:off x="1301876" y="2434749"/>
              <a:ext cx="3445764" cy="1735836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g2c566fc0b3e_4_93"/>
            <p:cNvSpPr txBox="1"/>
            <p:nvPr/>
          </p:nvSpPr>
          <p:spPr>
            <a:xfrm>
              <a:off x="1735835" y="2434749"/>
              <a:ext cx="3011805" cy="1735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5450" tIns="87625" rIns="16357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Quattrocento Sans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Comparative Ease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805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Char char="•"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Less Validation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Quattrocento Sans"/>
                <a:buChar char="•"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Global Reach</a:t>
              </a:r>
              <a:endParaRPr/>
            </a:p>
          </p:txBody>
        </p:sp>
        <p:sp>
          <p:nvSpPr>
            <p:cNvPr id="365" name="Google Shape;365;g2c566fc0b3e_4_93"/>
            <p:cNvSpPr/>
            <p:nvPr/>
          </p:nvSpPr>
          <p:spPr>
            <a:xfrm>
              <a:off x="433958" y="2434749"/>
              <a:ext cx="1735836" cy="1735836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l="-38998" r="-38997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2c566fc0b3e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1300"/>
            <a:ext cx="4010176" cy="26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c566fc0b3e_2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and eCommerce	</a:t>
            </a:r>
            <a:endParaRPr/>
          </a:p>
        </p:txBody>
      </p:sp>
      <p:sp>
        <p:nvSpPr>
          <p:cNvPr id="373" name="Google Shape;373;g2c566fc0b3e_2_5"/>
          <p:cNvSpPr txBox="1"/>
          <p:nvPr/>
        </p:nvSpPr>
        <p:spPr>
          <a:xfrm>
            <a:off x="3200400" y="1530000"/>
            <a:ext cx="81015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</a:pPr>
            <a:r>
              <a:rPr lang="en-US" sz="1800">
                <a:solidFill>
                  <a:schemeClr val="dk1"/>
                </a:solidFill>
              </a:rPr>
              <a:t>85% of shopping is done online globally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Latest reports indicate over 48 Billion was lost last year in online shopping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Every 100 dollars lost in fraud equates to nearly 207 lost for the actual business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1 out of every 4 shoppers partake in ‘Friendly Fraud’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Most eCommerce companies use at least 5 different fraud detection tools</a:t>
            </a:r>
            <a:endParaRPr sz="18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55% use credit card verification services.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50% use identity verification services.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44% use two-factor phone authentication.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39% use 3-D secure authentication.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34% use internal customer order history.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800"/>
              <a:buChar char="●"/>
            </a:pPr>
            <a:r>
              <a:rPr lang="en-US" sz="1800">
                <a:solidFill>
                  <a:srgbClr val="121737"/>
                </a:solidFill>
                <a:highlight>
                  <a:srgbClr val="FFFFFF"/>
                </a:highlight>
              </a:rPr>
              <a:t>The average company manually screens nearly 20% of orders</a:t>
            </a:r>
            <a:endParaRPr sz="18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600"/>
              <a:buChar char="■"/>
            </a:pPr>
            <a:r>
              <a:rPr lang="en-US" sz="1600">
                <a:solidFill>
                  <a:srgbClr val="121737"/>
                </a:solidFill>
                <a:highlight>
                  <a:srgbClr val="FFFFFF"/>
                </a:highlight>
              </a:rPr>
              <a:t>15% of which end up being fraud [6]</a:t>
            </a:r>
            <a:endParaRPr sz="1600">
              <a:solidFill>
                <a:srgbClr val="121737"/>
              </a:solidFill>
              <a:highlight>
                <a:srgbClr val="FFFFFF"/>
              </a:highlight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566fc0b3e_2_10"/>
          <p:cNvSpPr txBox="1">
            <a:spLocks noGrp="1"/>
          </p:cNvSpPr>
          <p:nvPr>
            <p:ph type="title"/>
          </p:nvPr>
        </p:nvSpPr>
        <p:spPr>
          <a:xfrm>
            <a:off x="753525" y="3313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Ways fraud happen</a:t>
            </a:r>
            <a:endParaRPr/>
          </a:p>
        </p:txBody>
      </p:sp>
      <p:sp>
        <p:nvSpPr>
          <p:cNvPr id="380" name="Google Shape;380;g2c566fc0b3e_2_10"/>
          <p:cNvSpPr txBox="1"/>
          <p:nvPr/>
        </p:nvSpPr>
        <p:spPr>
          <a:xfrm>
            <a:off x="965450" y="1657050"/>
            <a:ext cx="10101000" cy="5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Account Takeover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Exactly what it sounds like. Fraud that happens after a users credentials are stolen and used to make unauthorized purchases. Usually resulting in a chargeback.[5]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Friendly Fraud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purchases are made online by a consumer who plans on claiming fraud on the purchase, essentially getting free products from businesses and retailers. [5]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Triangulation Fraud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Involves a scammer using a stolen credit card to buy an item from an actual retailer like Amazon. Then the scammer sells these products on a third party site site directly to another consumer. Makes it very hard to detect after products have already been sold to the end consumer.[5]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6c756edb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Geographical Breakdowns</a:t>
            </a:r>
            <a:endParaRPr/>
          </a:p>
        </p:txBody>
      </p:sp>
      <p:sp>
        <p:nvSpPr>
          <p:cNvPr id="387" name="Google Shape;387;g2c6c756edb6_0_0"/>
          <p:cNvSpPr txBox="1"/>
          <p:nvPr/>
        </p:nvSpPr>
        <p:spPr>
          <a:xfrm>
            <a:off x="5300275" y="1811900"/>
            <a:ext cx="6103800" cy="4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North America 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 a third of US consumers have reported being a victim of fraud at one point or another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42% of global fraud occurs in North America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South America 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20% of revenue lost to fraud 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in 25 orders are fraudulent in this region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88" name="Google Shape;388;g2c6c756ed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100" y="1690825"/>
            <a:ext cx="3243204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566fc0b3e_2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Geographical Breakdowns</a:t>
            </a:r>
            <a:endParaRPr/>
          </a:p>
        </p:txBody>
      </p:sp>
      <p:sp>
        <p:nvSpPr>
          <p:cNvPr id="395" name="Google Shape;395;g2c566fc0b3e_2_15"/>
          <p:cNvSpPr txBox="1"/>
          <p:nvPr/>
        </p:nvSpPr>
        <p:spPr>
          <a:xfrm>
            <a:off x="5793625" y="1620750"/>
            <a:ext cx="4608300" cy="4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Asia accounts for over 60% of retail shopping online - 570% increase since 2016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Fraud losses expected to exceed 200 Billion in 2024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2.6% of orders are flagged as suspected fraud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32% of shoppers abandon orders due to payment issues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47% abandon due to any inconvenience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●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21% attempt again [7]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96" name="Google Shape;396;g2c566fc0b3e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74" y="1456175"/>
            <a:ext cx="4721649" cy="45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6c756edb6_0_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 Billion dollar market </a:t>
            </a:r>
            <a:r>
              <a:rPr lang="en-US" sz="1600"/>
              <a:t>[6]</a:t>
            </a:r>
            <a:endParaRPr sz="1600"/>
          </a:p>
        </p:txBody>
      </p:sp>
      <p:pic>
        <p:nvPicPr>
          <p:cNvPr id="403" name="Google Shape;403;g2c6c756edb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775" y="1600200"/>
            <a:ext cx="505249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2c6c756edb6_0_13"/>
          <p:cNvSpPr txBox="1"/>
          <p:nvPr/>
        </p:nvSpPr>
        <p:spPr>
          <a:xfrm>
            <a:off x="1480700" y="2779575"/>
            <a:ext cx="4433400" cy="21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in 10 retailers using machine learning for fraud management as of 2023 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[8]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12192000" h="6857999" extrusionOk="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10" name="Google Shape;41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F2229">
                  <a:alpha val="91764"/>
                </a:srgbClr>
              </a:gs>
              <a:gs pos="20000">
                <a:srgbClr val="1F2229">
                  <a:alpha val="91764"/>
                </a:srgbClr>
              </a:gs>
              <a:gs pos="100000">
                <a:srgbClr val="1F2229">
                  <a:alpha val="6000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1" name="Google Shape;411;p9"/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412" name="Google Shape;412;p9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14" name="Google Shape;414;p9"/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6" name="Google Shape;416;p9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  <p:pic>
        <p:nvPicPr>
          <p:cNvPr id="417" name="Google Shape;417;p9" descr="This is an icon that reads &quot;24Slides.&quot;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1650" y="6336441"/>
            <a:ext cx="1028700" cy="29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/>
        </p:nvSpPr>
        <p:spPr>
          <a:xfrm>
            <a:off x="4029728" y="679364"/>
            <a:ext cx="41325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 CARD FRAUD </a:t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052275" y="1414950"/>
            <a:ext cx="10087448" cy="1707813"/>
          </a:xfrm>
          <a:prstGeom prst="rect">
            <a:avLst/>
          </a:prstGeom>
          <a:solidFill>
            <a:srgbClr val="CFCFC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Credit card fraud was the most common type of identity theft in 2023, with 426,000 reported cases. That's down from 448,000 cases reported in 2022 but well above pre-pandemic levels.</a:t>
            </a: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1" name="Google Shape;191;p2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192" name="Google Shape;192;p2"/>
            <p:cNvSpPr/>
            <p:nvPr/>
          </p:nvSpPr>
          <p:spPr>
            <a:xfrm>
              <a:off x="4254500" y="2100263"/>
              <a:ext cx="1906588" cy="906463"/>
            </a:xfrm>
            <a:custGeom>
              <a:avLst/>
              <a:gdLst/>
              <a:ahLst/>
              <a:cxnLst/>
              <a:rect l="l" t="t" r="r" b="b"/>
              <a:pathLst>
                <a:path w="2048" h="970" extrusionOk="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752975" y="2598738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90" h="186" extrusionOk="0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486400" y="2330451"/>
              <a:ext cx="177800" cy="174625"/>
            </a:xfrm>
            <a:custGeom>
              <a:avLst/>
              <a:gdLst/>
              <a:ahLst/>
              <a:cxnLst/>
              <a:rect l="l" t="t" r="r" b="b"/>
              <a:pathLst>
                <a:path w="190" h="186" extrusionOk="0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5" name="Google Shape;195;p2"/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/>
            <a:ahLst/>
            <a:cxnLst/>
            <a:rect l="l" t="t" r="r" b="b"/>
            <a:pathLst>
              <a:path w="889463" h="1017114" extrusionOk="0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97" name="Google Shape;197;p2"/>
          <p:cNvSpPr txBox="1"/>
          <p:nvPr/>
        </p:nvSpPr>
        <p:spPr>
          <a:xfrm>
            <a:off x="6836673" y="3365906"/>
            <a:ext cx="40443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rgbClr val="1C1D20"/>
                </a:solidFill>
                <a:latin typeface="Poppins"/>
                <a:ea typeface="Poppins"/>
                <a:cs typeface="Poppins"/>
                <a:sym typeface="Poppins"/>
              </a:rPr>
              <a:t>Types of credit card fraud</a:t>
            </a:r>
            <a:endParaRPr/>
          </a:p>
        </p:txBody>
      </p:sp>
      <p:sp>
        <p:nvSpPr>
          <p:cNvPr id="198" name="Google Shape;198;p2"/>
          <p:cNvSpPr txBox="1"/>
          <p:nvPr/>
        </p:nvSpPr>
        <p:spPr>
          <a:xfrm>
            <a:off x="6461043" y="3735238"/>
            <a:ext cx="479563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There are two types of credit card fraud:</a:t>
            </a:r>
            <a:endParaRPr/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Arial"/>
              <a:buChar char="•"/>
            </a:pPr>
            <a:r>
              <a:rPr lang="en-US" sz="1800" b="1" i="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New account:</a:t>
            </a:r>
            <a:r>
              <a:rPr lang="en-US" sz="1800" b="0" i="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 An identity thief uses your information to open a credit card account in your name.</a:t>
            </a:r>
            <a:endParaRPr/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Arial"/>
              <a:buChar char="•"/>
            </a:pPr>
            <a:r>
              <a:rPr lang="en-US" sz="1800" b="1" i="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Existing account:</a:t>
            </a:r>
            <a:r>
              <a:rPr lang="en-US" sz="1800" b="0" i="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 An identity thief uses a credit card that you opened. This is usually done by stealing the credit card information.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99" name="Google Shape;199;p2"/>
          <p:cNvGraphicFramePr/>
          <p:nvPr/>
        </p:nvGraphicFramePr>
        <p:xfrm>
          <a:off x="1103282" y="3382754"/>
          <a:ext cx="4907492" cy="301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c566fc0b3e_4_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23" name="Google Shape;423;g2c566fc0b3e_4_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530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[1]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https://www.juniperresearch.com/research/fintech-payments/fraud-identity/online-payment-fraud-research-report/</a:t>
            </a:r>
            <a:endParaRPr sz="1400"/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[2]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https://www.findlaw.com/legalblogs/consumer-protection/credit-card-fraud-is-on-the-rise-how-can-you-protect-yourself/#:~:text=According%20to%20the%20Federal%20Trade,the%20first%20quarter%20of%202022</a:t>
            </a:r>
            <a:r>
              <a:rPr lang="en-US" sz="1400"/>
              <a:t>.</a:t>
            </a:r>
            <a:endParaRPr sz="1400"/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[3]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https://www.thalesgroup.com/en/worldwide/security/press_release/2024-thales-data-threat-report-reveals-rise-ransomware-attacks#:~:text=Malware%20stands%20out%20as%20the,primary%20targets%20for%20such%20attacks</a:t>
            </a:r>
            <a:r>
              <a:rPr lang="en-US" sz="1400"/>
              <a:t>.</a:t>
            </a:r>
            <a:endParaRPr sz="1400"/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[4]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https://www.mailmodo.com/guides/in-store-vs-online-shopping-statistics/</a:t>
            </a:r>
            <a:endParaRPr sz="1400"/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[5]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https://b2b.mastercard.com/news-and-insights/blog/ecommerce-fraud-trends-and-statistics-merchants-need-to-know-in-2024/</a:t>
            </a:r>
            <a:endParaRPr sz="1400"/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[6] </a:t>
            </a:r>
            <a:r>
              <a:rPr lang="en-US" sz="1400" u="sng">
                <a:solidFill>
                  <a:schemeClr val="hlink"/>
                </a:solidFill>
                <a:hlinkClick r:id="rId8"/>
              </a:rPr>
              <a:t>https://explodingtopics.com/blog/ecommerce-fraud-stats</a:t>
            </a:r>
            <a:endParaRPr sz="1400"/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[7] 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https://content.ekata.com/rs/756-OJA-475/images/IG_APAC_Ecommerce_Dos_and%20Dont%27s.pdf</a:t>
            </a:r>
            <a:endParaRPr sz="1400"/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[8] 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https://www.cybersource.com/en-us/solutions/fraud-and-risk-management/fraud-report.html#cw-243544106</a:t>
            </a:r>
            <a:endParaRPr sz="14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/>
            <a:ahLst/>
            <a:cxnLst/>
            <a:rect l="l" t="t" r="r" b="b"/>
            <a:pathLst>
              <a:path w="889463" h="1017114" extrusionOk="0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grpSp>
        <p:nvGrpSpPr>
          <p:cNvPr id="206" name="Google Shape;206;p3"/>
          <p:cNvGrpSpPr/>
          <p:nvPr/>
        </p:nvGrpSpPr>
        <p:grpSpPr>
          <a:xfrm>
            <a:off x="1828782" y="2114017"/>
            <a:ext cx="4944017" cy="3476511"/>
            <a:chOff x="718569" y="2055751"/>
            <a:chExt cx="4944017" cy="2887228"/>
          </a:xfrm>
        </p:grpSpPr>
        <p:sp>
          <p:nvSpPr>
            <p:cNvPr id="207" name="Google Shape;207;p3"/>
            <p:cNvSpPr txBox="1"/>
            <p:nvPr/>
          </p:nvSpPr>
          <p:spPr>
            <a:xfrm>
              <a:off x="825793" y="2890917"/>
              <a:ext cx="2017800" cy="10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>
                  <a:solidFill>
                    <a:srgbClr val="1C1D20"/>
                  </a:solidFill>
                  <a:latin typeface="PT Sans"/>
                  <a:ea typeface="PT Sans"/>
                  <a:cs typeface="PT Sans"/>
                  <a:sym typeface="PT Sans"/>
                </a:rPr>
                <a:t>Those in the 30-to-39 age range have recorded the most identity theft reports for years, including in 2023.</a:t>
              </a:r>
              <a:endParaRPr sz="1400">
                <a:solidFill>
                  <a:srgbClr val="3035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>
              <a:gsLst>
                <a:gs pos="0">
                  <a:srgbClr val="515A6B"/>
                </a:gs>
                <a:gs pos="54000">
                  <a:srgbClr val="515A6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9" name="Google Shape;209;p3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211" name="Google Shape;211;p3"/>
              <p:cNvGrpSpPr/>
              <p:nvPr/>
            </p:nvGrpSpPr>
            <p:grpSpPr>
              <a:xfrm>
                <a:off x="1276141" y="1369137"/>
                <a:ext cx="381489" cy="216726"/>
                <a:chOff x="3283332" y="3275035"/>
                <a:chExt cx="479215" cy="272245"/>
              </a:xfrm>
            </p:grpSpPr>
            <p:sp>
              <p:nvSpPr>
                <p:cNvPr id="212" name="Google Shape;212;p3"/>
                <p:cNvSpPr/>
                <p:nvPr/>
              </p:nvSpPr>
              <p:spPr>
                <a:xfrm>
                  <a:off x="3283332" y="3275035"/>
                  <a:ext cx="479215" cy="27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162" extrusionOk="0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3381245" y="3337126"/>
                  <a:ext cx="282594" cy="14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8" h="634" extrusionOk="0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3464829" y="3368967"/>
                  <a:ext cx="32638" cy="85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364" extrusionOk="0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3518959" y="3368967"/>
                  <a:ext cx="61295" cy="85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364" extrusionOk="0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216" name="Google Shape;216;p3"/>
            <p:cNvGrpSpPr/>
            <p:nvPr/>
          </p:nvGrpSpPr>
          <p:grpSpPr>
            <a:xfrm>
              <a:off x="1710234" y="2181846"/>
              <a:ext cx="1274126" cy="554142"/>
              <a:chOff x="2081212" y="1255190"/>
              <a:chExt cx="1429546" cy="621736"/>
            </a:xfrm>
          </p:grpSpPr>
          <p:sp>
            <p:nvSpPr>
              <p:cNvPr id="217" name="Google Shape;217;p3"/>
              <p:cNvSpPr txBox="1"/>
              <p:nvPr/>
            </p:nvSpPr>
            <p:spPr>
              <a:xfrm>
                <a:off x="2167358" y="1255190"/>
                <a:ext cx="1343400" cy="45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30%</a:t>
                </a:r>
                <a:endParaRPr/>
              </a:p>
            </p:txBody>
          </p:sp>
          <p:sp>
            <p:nvSpPr>
              <p:cNvPr id="218" name="Google Shape;218;p3"/>
              <p:cNvSpPr txBox="1"/>
              <p:nvPr/>
            </p:nvSpPr>
            <p:spPr>
              <a:xfrm>
                <a:off x="2081212" y="1600626"/>
                <a:ext cx="0" cy="2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19" name="Google Shape;219;p3"/>
            <p:cNvSpPr txBox="1"/>
            <p:nvPr/>
          </p:nvSpPr>
          <p:spPr>
            <a:xfrm>
              <a:off x="718569" y="4764179"/>
              <a:ext cx="20178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C1D20"/>
                  </a:solidFill>
                  <a:latin typeface="PT Sans"/>
                  <a:ea typeface="PT Sans"/>
                  <a:cs typeface="PT Sans"/>
                  <a:sym typeface="PT Sans"/>
                </a:rPr>
                <a:t>Group of 80 and over </a:t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54000">
                  <a:srgbClr val="DBDBD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844712" y="3920431"/>
              <a:ext cx="702967" cy="702966"/>
            </a:xfrm>
            <a:prstGeom prst="ellipse">
              <a:avLst/>
            </a:pr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22" name="Google Shape;222;p3"/>
            <p:cNvGrpSpPr/>
            <p:nvPr/>
          </p:nvGrpSpPr>
          <p:grpSpPr>
            <a:xfrm>
              <a:off x="1710237" y="4024758"/>
              <a:ext cx="1095511" cy="580866"/>
              <a:chOff x="2081212" y="1225206"/>
              <a:chExt cx="1229141" cy="651720"/>
            </a:xfrm>
          </p:grpSpPr>
          <p:sp>
            <p:nvSpPr>
              <p:cNvPr id="223" name="Google Shape;223;p3"/>
              <p:cNvSpPr txBox="1"/>
              <p:nvPr/>
            </p:nvSpPr>
            <p:spPr>
              <a:xfrm>
                <a:off x="2310453" y="1225206"/>
                <a:ext cx="999900" cy="45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rgbClr val="30353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1%</a:t>
                </a:r>
                <a:endParaRPr/>
              </a:p>
            </p:txBody>
          </p:sp>
          <p:sp>
            <p:nvSpPr>
              <p:cNvPr id="224" name="Google Shape;224;p3"/>
              <p:cNvSpPr txBox="1"/>
              <p:nvPr/>
            </p:nvSpPr>
            <p:spPr>
              <a:xfrm>
                <a:off x="2081212" y="1600626"/>
                <a:ext cx="0" cy="2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rgbClr val="3035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25" name="Google Shape;225;p3"/>
            <p:cNvGrpSpPr/>
            <p:nvPr/>
          </p:nvGrpSpPr>
          <p:grpSpPr>
            <a:xfrm>
              <a:off x="3967939" y="4152637"/>
              <a:ext cx="273077" cy="273078"/>
              <a:chOff x="8208963" y="3762375"/>
              <a:chExt cx="306387" cy="306388"/>
            </a:xfrm>
          </p:grpSpPr>
          <p:sp>
            <p:nvSpPr>
              <p:cNvPr id="226" name="Google Shape;226;p3"/>
              <p:cNvSpPr/>
              <p:nvPr/>
            </p:nvSpPr>
            <p:spPr>
              <a:xfrm>
                <a:off x="8424863" y="3943350"/>
                <a:ext cx="539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60" extrusionOk="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245475" y="3925888"/>
                <a:ext cx="53975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0" extrusionOk="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245475" y="3979863"/>
                <a:ext cx="53975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0" extrusionOk="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08963" y="3762375"/>
                <a:ext cx="306387" cy="306388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8" extrusionOk="0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30" name="Google Shape;230;p3"/>
            <p:cNvSpPr txBox="1"/>
            <p:nvPr/>
          </p:nvSpPr>
          <p:spPr>
            <a:xfrm>
              <a:off x="4631186" y="4359363"/>
              <a:ext cx="10314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SCHEDULING</a:t>
              </a:r>
              <a:endParaRPr/>
            </a:p>
          </p:txBody>
        </p:sp>
        <p:grpSp>
          <p:nvGrpSpPr>
            <p:cNvPr id="231" name="Google Shape;231;p3"/>
            <p:cNvGrpSpPr/>
            <p:nvPr/>
          </p:nvGrpSpPr>
          <p:grpSpPr>
            <a:xfrm>
              <a:off x="3919769" y="2340342"/>
              <a:ext cx="369417" cy="175634"/>
              <a:chOff x="4254500" y="2100263"/>
              <a:chExt cx="1906588" cy="906463"/>
            </a:xfrm>
          </p:grpSpPr>
          <p:sp>
            <p:nvSpPr>
              <p:cNvPr id="232" name="Google Shape;232;p3"/>
              <p:cNvSpPr/>
              <p:nvPr/>
            </p:nvSpPr>
            <p:spPr>
              <a:xfrm>
                <a:off x="4254500" y="2100263"/>
                <a:ext cx="1906588" cy="906463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70" extrusionOk="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4752975" y="2598738"/>
                <a:ext cx="176213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6" extrusionOk="0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5486400" y="2330451"/>
                <a:ext cx="177800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6" extrusionOk="0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35" name="Google Shape;235;p3"/>
            <p:cNvGrpSpPr/>
            <p:nvPr/>
          </p:nvGrpSpPr>
          <p:grpSpPr>
            <a:xfrm>
              <a:off x="4631186" y="2055751"/>
              <a:ext cx="891192" cy="685193"/>
              <a:chOff x="2081212" y="1108153"/>
              <a:chExt cx="999900" cy="768773"/>
            </a:xfrm>
          </p:grpSpPr>
          <p:sp>
            <p:nvSpPr>
              <p:cNvPr id="236" name="Google Shape;236;p3"/>
              <p:cNvSpPr txBox="1"/>
              <p:nvPr/>
            </p:nvSpPr>
            <p:spPr>
              <a:xfrm>
                <a:off x="2081212" y="1108153"/>
                <a:ext cx="8223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45%</a:t>
                </a:r>
                <a:endParaRPr/>
              </a:p>
            </p:txBody>
          </p:sp>
          <p:sp>
            <p:nvSpPr>
              <p:cNvPr id="237" name="Google Shape;237;p3"/>
              <p:cNvSpPr txBox="1"/>
              <p:nvPr/>
            </p:nvSpPr>
            <p:spPr>
              <a:xfrm>
                <a:off x="2081212" y="1600626"/>
                <a:ext cx="999900" cy="27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ARKETING</a:t>
                </a:r>
                <a:endParaRPr/>
              </a:p>
            </p:txBody>
          </p:sp>
        </p:grpSp>
      </p:grpSp>
      <p:sp>
        <p:nvSpPr>
          <p:cNvPr id="238" name="Google Shape;238;p3"/>
          <p:cNvSpPr/>
          <p:nvPr/>
        </p:nvSpPr>
        <p:spPr>
          <a:xfrm flipH="1">
            <a:off x="8722075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9" name="Google Shape;239;p3"/>
          <p:cNvGrpSpPr/>
          <p:nvPr/>
        </p:nvGrpSpPr>
        <p:grpSpPr>
          <a:xfrm>
            <a:off x="8722074" y="1116775"/>
            <a:ext cx="496814" cy="496814"/>
            <a:chOff x="3605949" y="1828088"/>
            <a:chExt cx="745644" cy="745644"/>
          </a:xfrm>
        </p:grpSpPr>
        <p:sp>
          <p:nvSpPr>
            <p:cNvPr id="240" name="Google Shape;240;p3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41" name="Google Shape;241;p3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242" name="Google Shape;242;p3"/>
              <p:cNvSpPr/>
              <p:nvPr/>
            </p:nvSpPr>
            <p:spPr>
              <a:xfrm>
                <a:off x="4254500" y="2100263"/>
                <a:ext cx="1906588" cy="906463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70" extrusionOk="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4752975" y="2598738"/>
                <a:ext cx="176213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6" extrusionOk="0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5486400" y="2330451"/>
                <a:ext cx="177800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6" extrusionOk="0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45" name="Google Shape;245;p3"/>
          <p:cNvGrpSpPr/>
          <p:nvPr/>
        </p:nvGrpSpPr>
        <p:grpSpPr>
          <a:xfrm flipH="1">
            <a:off x="2058429" y="4533342"/>
            <a:ext cx="495948" cy="495947"/>
            <a:chOff x="1072536" y="1083143"/>
            <a:chExt cx="788715" cy="788715"/>
          </a:xfrm>
        </p:grpSpPr>
        <p:sp>
          <p:nvSpPr>
            <p:cNvPr id="246" name="Google Shape;246;p3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47" name="Google Shape;247;p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248" name="Google Shape;248;p3"/>
              <p:cNvSpPr/>
              <p:nvPr/>
            </p:nvSpPr>
            <p:spPr>
              <a:xfrm>
                <a:off x="3340648" y="3269106"/>
                <a:ext cx="479215" cy="2722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162" extrusionOk="0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3381245" y="3337126"/>
                <a:ext cx="282594" cy="14885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34" extrusionOk="0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3464829" y="3368967"/>
                <a:ext cx="32638" cy="8517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64" extrusionOk="0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3518959" y="3368967"/>
                <a:ext cx="61295" cy="851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364" extrusionOk="0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52" name="Google Shape;252;p3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4094738" y="574684"/>
            <a:ext cx="335188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REPORTS BY AGE </a:t>
            </a:r>
            <a:endParaRPr/>
          </a:p>
        </p:txBody>
      </p:sp>
      <p:graphicFrame>
        <p:nvGraphicFramePr>
          <p:cNvPr id="254" name="Google Shape;254;p3"/>
          <p:cNvGraphicFramePr/>
          <p:nvPr/>
        </p:nvGraphicFramePr>
        <p:xfrm>
          <a:off x="6419395" y="2123474"/>
          <a:ext cx="4927893" cy="361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/>
            <a:ahLst/>
            <a:cxnLst/>
            <a:rect l="l" t="t" r="r" b="b"/>
            <a:pathLst>
              <a:path w="889463" h="1017114" extrusionOk="0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4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261" name="Google Shape;261;p4"/>
          <p:cNvSpPr txBox="1"/>
          <p:nvPr/>
        </p:nvSpPr>
        <p:spPr>
          <a:xfrm>
            <a:off x="2791409" y="710405"/>
            <a:ext cx="66091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DOES THE DATA LOOK LIKE?</a:t>
            </a:r>
            <a:endParaRPr/>
          </a:p>
        </p:txBody>
      </p:sp>
      <p:graphicFrame>
        <p:nvGraphicFramePr>
          <p:cNvPr id="262" name="Google Shape;262;p4"/>
          <p:cNvGraphicFramePr/>
          <p:nvPr/>
        </p:nvGraphicFramePr>
        <p:xfrm>
          <a:off x="767738" y="3581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{0F3E7CF0-1DB4-43A9-ADF3-3388D4DB87C6}</a:tableStyleId>
              </a:tblPr>
              <a:tblGrid>
                <a:gridCol w="3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81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104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3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3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trans_date_trans_time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cc_num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merchant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first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street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zip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city_pop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job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dob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trans_num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unix_time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merch_lat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merch_long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is_fraud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21/06/2020 12:14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2.29E+15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fraud_Kirlin and Sons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personal_care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2.86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Jeff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Elliott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351 Darlene Green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Columbia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29209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33.9659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-80.9355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333497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Mechanical engineer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19/03/1968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2da90c7d74bd46a0caf3777415b3ebd3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1.37E+09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33.98639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-81.2007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21/06/2020 12:14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3.57E+15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fraud_Sporer-Keebler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personal_care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29.84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Joanne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Williams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3638 Marsh Union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Altonah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84002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40.3207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-110.436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302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Sales professional, IT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17/01/1990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324cc204407e99f51b0d6ca0055005e7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1.37E+09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39.4505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-109.96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4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21/06/2020 12:14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3.60E+15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fraud_Swaniawski, Nitzsche and Welch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health_fitness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41.28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Ashley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Lopez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9333 Valentine Point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Bellmore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NY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11710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40.6729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-73.5365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34496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Librarian, public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21/10/1970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c81755dbbbea9d5c77f094348a7579be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1.37E+09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40.49581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-74.1961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5575" marR="5575" marT="557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3" name="Google Shape;263;p4"/>
          <p:cNvSpPr/>
          <p:nvPr/>
        </p:nvSpPr>
        <p:spPr>
          <a:xfrm>
            <a:off x="603006" y="3195316"/>
            <a:ext cx="11208000" cy="3526500"/>
          </a:xfrm>
          <a:prstGeom prst="rect">
            <a:avLst/>
          </a:prstGeom>
          <a:solidFill>
            <a:srgbClr val="CFCFC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1074000" y="1443200"/>
            <a:ext cx="10578900" cy="16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-"/>
            </a:pPr>
            <a:r>
              <a:rPr lang="en-US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https://www.kaggle.com/datasets/kelvinkelue/credit-card-fraud-prediction/data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3C4043"/>
                </a:solidFill>
                <a:highlight>
                  <a:srgbClr val="FFFFFF"/>
                </a:highlight>
                <a:latin typeface="PT Sans"/>
                <a:ea typeface="PT Sans"/>
                <a:cs typeface="PT Sans"/>
                <a:sym typeface="PT Sans"/>
              </a:rPr>
              <a:t>This dataset offers a variety of attributes valuable for comprehensive analysis. It contains 555,719 instances and 22 attributes, a mix of categorical and numerical data types. Importantly, the dataset is complete with no null values.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"/>
          <p:cNvSpPr txBox="1"/>
          <p:nvPr/>
        </p:nvSpPr>
        <p:spPr>
          <a:xfrm>
            <a:off x="7780020" y="3242496"/>
            <a:ext cx="3886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AAAAAAAAAAAAAAAA</a:t>
            </a:r>
            <a:endParaRPr/>
          </a:p>
        </p:txBody>
      </p:sp>
      <p:cxnSp>
        <p:nvCxnSpPr>
          <p:cNvPr id="270" name="Google Shape;270;p5"/>
          <p:cNvCxnSpPr/>
          <p:nvPr/>
        </p:nvCxnSpPr>
        <p:spPr>
          <a:xfrm>
            <a:off x="8991600" y="2790395"/>
            <a:ext cx="146304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5"/>
          <p:cNvCxnSpPr/>
          <p:nvPr/>
        </p:nvCxnSpPr>
        <p:spPr>
          <a:xfrm>
            <a:off x="9347735" y="5910588"/>
            <a:ext cx="75077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5"/>
          <p:cNvSpPr txBox="1"/>
          <p:nvPr/>
        </p:nvSpPr>
        <p:spPr>
          <a:xfrm>
            <a:off x="2416525" y="246125"/>
            <a:ext cx="7920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2823611" y="536825"/>
            <a:ext cx="654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Pre-Processing and Pipeline</a:t>
            </a:r>
            <a:endParaRPr/>
          </a:p>
        </p:txBody>
      </p:sp>
      <p:sp>
        <p:nvSpPr>
          <p:cNvPr id="274" name="Google Shape;274;p5"/>
          <p:cNvSpPr txBox="1"/>
          <p:nvPr/>
        </p:nvSpPr>
        <p:spPr>
          <a:xfrm>
            <a:off x="647700" y="1245900"/>
            <a:ext cx="5852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Removal of identification categories and reducing scope of model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371600" marR="0" lvl="1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○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(credit card number, names)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After testing, also removed state identification due to complications with neural net learning and skewed data due to fraud cases being so low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5" name="Google Shape;27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275" y="1700463"/>
            <a:ext cx="4765974" cy="3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4fbec3cef_1_18"/>
          <p:cNvSpPr txBox="1"/>
          <p:nvPr/>
        </p:nvSpPr>
        <p:spPr>
          <a:xfrm>
            <a:off x="7780020" y="3242496"/>
            <a:ext cx="388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AAAAAAAAAAAAAAAA</a:t>
            </a:r>
            <a:endParaRPr/>
          </a:p>
        </p:txBody>
      </p:sp>
      <p:cxnSp>
        <p:nvCxnSpPr>
          <p:cNvPr id="281" name="Google Shape;281;g2c4fbec3cef_1_18"/>
          <p:cNvCxnSpPr/>
          <p:nvPr/>
        </p:nvCxnSpPr>
        <p:spPr>
          <a:xfrm>
            <a:off x="8991600" y="2790395"/>
            <a:ext cx="1463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g2c4fbec3cef_1_18"/>
          <p:cNvCxnSpPr/>
          <p:nvPr/>
        </p:nvCxnSpPr>
        <p:spPr>
          <a:xfrm>
            <a:off x="9347735" y="5910588"/>
            <a:ext cx="750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g2c4fbec3cef_1_18"/>
          <p:cNvSpPr txBox="1"/>
          <p:nvPr/>
        </p:nvSpPr>
        <p:spPr>
          <a:xfrm>
            <a:off x="2416525" y="246125"/>
            <a:ext cx="7920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g2c4fbec3cef_1_18"/>
          <p:cNvSpPr txBox="1"/>
          <p:nvPr/>
        </p:nvSpPr>
        <p:spPr>
          <a:xfrm>
            <a:off x="2823611" y="536825"/>
            <a:ext cx="6544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Imbalanced Data and Fixes</a:t>
            </a:r>
            <a:endParaRPr/>
          </a:p>
        </p:txBody>
      </p:sp>
      <p:sp>
        <p:nvSpPr>
          <p:cNvPr id="285" name="Google Shape;285;g2c4fbec3cef_1_18"/>
          <p:cNvSpPr txBox="1"/>
          <p:nvPr/>
        </p:nvSpPr>
        <p:spPr>
          <a:xfrm>
            <a:off x="647700" y="1245900"/>
            <a:ext cx="70104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Dataset is very skewed in one direction (i.e. 1k fraud cases in 1 million credit card transactions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Can present issues in training neural nets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914400" marR="0" lvl="1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They are prone to just saying all fraud cases are non-fraud, resulting in missed fraud cases while still having very high accuracy.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SMOTEENN algorithm is used to “balance” dataset by creating new entries for minority case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6" name="Google Shape;286;g2c4fbec3cef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900" y="1380375"/>
            <a:ext cx="3394075" cy="41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c4fbec3cef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84300"/>
            <a:ext cx="7869100" cy="211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4fbec3cef_1_30"/>
          <p:cNvSpPr txBox="1"/>
          <p:nvPr/>
        </p:nvSpPr>
        <p:spPr>
          <a:xfrm>
            <a:off x="7780020" y="3242496"/>
            <a:ext cx="388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AAAAAAAAAAAAAAAA</a:t>
            </a:r>
            <a:endParaRPr/>
          </a:p>
        </p:txBody>
      </p:sp>
      <p:cxnSp>
        <p:nvCxnSpPr>
          <p:cNvPr id="293" name="Google Shape;293;g2c4fbec3cef_1_30"/>
          <p:cNvCxnSpPr/>
          <p:nvPr/>
        </p:nvCxnSpPr>
        <p:spPr>
          <a:xfrm>
            <a:off x="8991600" y="2790395"/>
            <a:ext cx="1463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g2c4fbec3cef_1_30"/>
          <p:cNvCxnSpPr/>
          <p:nvPr/>
        </p:nvCxnSpPr>
        <p:spPr>
          <a:xfrm>
            <a:off x="9347735" y="5910588"/>
            <a:ext cx="750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5" name="Google Shape;295;g2c4fbec3cef_1_30"/>
          <p:cNvSpPr txBox="1"/>
          <p:nvPr/>
        </p:nvSpPr>
        <p:spPr>
          <a:xfrm>
            <a:off x="2416525" y="246125"/>
            <a:ext cx="7920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g2c4fbec3cef_1_30"/>
          <p:cNvSpPr txBox="1"/>
          <p:nvPr/>
        </p:nvSpPr>
        <p:spPr>
          <a:xfrm>
            <a:off x="1525800" y="436125"/>
            <a:ext cx="914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Fitting: Neural Net and Random Forest</a:t>
            </a:r>
            <a:endParaRPr/>
          </a:p>
        </p:txBody>
      </p:sp>
      <p:sp>
        <p:nvSpPr>
          <p:cNvPr id="297" name="Google Shape;297;g2c4fbec3cef_1_30"/>
          <p:cNvSpPr txBox="1"/>
          <p:nvPr/>
        </p:nvSpPr>
        <p:spPr>
          <a:xfrm>
            <a:off x="647700" y="1245900"/>
            <a:ext cx="107859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- Wanted to compare two different models and their weights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-1143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•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- Chose relatively simple neural net model -&gt; 3 hidden layers each with six neurons (relu activation), which sigmoidal output later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- Compared to random forest (# estimators = 500)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- Output would be used to determine if new data was fraud based on input parameters for further checks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8" name="Google Shape;298;g2c4fbec3cef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200" y="3040575"/>
            <a:ext cx="5213950" cy="2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c4fbec3cef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50" y="3331375"/>
            <a:ext cx="6493024" cy="267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4fbec3cef_1_42"/>
          <p:cNvSpPr txBox="1"/>
          <p:nvPr/>
        </p:nvSpPr>
        <p:spPr>
          <a:xfrm>
            <a:off x="7716120" y="4439571"/>
            <a:ext cx="388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AAAAAAAAAAAAAAAA</a:t>
            </a:r>
            <a:endParaRPr/>
          </a:p>
        </p:txBody>
      </p:sp>
      <p:cxnSp>
        <p:nvCxnSpPr>
          <p:cNvPr id="305" name="Google Shape;305;g2c4fbec3cef_1_42"/>
          <p:cNvCxnSpPr/>
          <p:nvPr/>
        </p:nvCxnSpPr>
        <p:spPr>
          <a:xfrm>
            <a:off x="8927700" y="3987470"/>
            <a:ext cx="1463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g2c4fbec3cef_1_42"/>
          <p:cNvCxnSpPr/>
          <p:nvPr/>
        </p:nvCxnSpPr>
        <p:spPr>
          <a:xfrm>
            <a:off x="9347735" y="5910588"/>
            <a:ext cx="750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g2c4fbec3cef_1_42"/>
          <p:cNvSpPr txBox="1"/>
          <p:nvPr/>
        </p:nvSpPr>
        <p:spPr>
          <a:xfrm>
            <a:off x="2352625" y="1443200"/>
            <a:ext cx="79209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8" name="Google Shape;308;g2c4fbec3cef_1_42"/>
          <p:cNvSpPr txBox="1"/>
          <p:nvPr/>
        </p:nvSpPr>
        <p:spPr>
          <a:xfrm>
            <a:off x="1525800" y="436125"/>
            <a:ext cx="914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</a:t>
            </a:r>
            <a:endParaRPr/>
          </a:p>
        </p:txBody>
      </p:sp>
      <p:pic>
        <p:nvPicPr>
          <p:cNvPr id="309" name="Google Shape;309;g2c4fbec3cef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400" y="2263938"/>
            <a:ext cx="5075400" cy="2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c4fbec3cef_1_42"/>
          <p:cNvSpPr txBox="1"/>
          <p:nvPr/>
        </p:nvSpPr>
        <p:spPr>
          <a:xfrm>
            <a:off x="786400" y="4816575"/>
            <a:ext cx="214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Neural Net</a:t>
            </a:r>
            <a:endParaRPr/>
          </a:p>
        </p:txBody>
      </p:sp>
      <p:sp>
        <p:nvSpPr>
          <p:cNvPr id="311" name="Google Shape;311;g2c4fbec3cef_1_42"/>
          <p:cNvSpPr txBox="1"/>
          <p:nvPr/>
        </p:nvSpPr>
        <p:spPr>
          <a:xfrm>
            <a:off x="8707200" y="4868275"/>
            <a:ext cx="2982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/>
          </a:p>
        </p:txBody>
      </p:sp>
      <p:pic>
        <p:nvPicPr>
          <p:cNvPr id="312" name="Google Shape;312;g2c4fbec3cef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63" y="5309175"/>
            <a:ext cx="2915475" cy="9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c4fbec3cef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7987" y="5388350"/>
            <a:ext cx="31813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c4fbec3cef_1_42"/>
          <p:cNvSpPr txBox="1"/>
          <p:nvPr/>
        </p:nvSpPr>
        <p:spPr>
          <a:xfrm>
            <a:off x="647700" y="1245900"/>
            <a:ext cx="46104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Want to reduce Type II error as much as possible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914400" marR="0" lvl="1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This is a missed fraud case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Type I is less of a big deal, can be resolved much more easily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C1D20"/>
              </a:buClr>
              <a:buSzPts val="1800"/>
              <a:buFont typeface="PT Sans"/>
              <a:buChar char="-"/>
            </a:pPr>
            <a:r>
              <a:rPr lang="en-US" sz="1800">
                <a:solidFill>
                  <a:srgbClr val="1C1D20"/>
                </a:solidFill>
                <a:latin typeface="PT Sans"/>
                <a:ea typeface="PT Sans"/>
                <a:cs typeface="PT Sans"/>
                <a:sym typeface="PT Sans"/>
              </a:rPr>
              <a:t>Neural net has much better Type II error rate than random forest, but much higher false positive rate</a:t>
            </a:r>
            <a:endParaRPr sz="1800">
              <a:solidFill>
                <a:srgbClr val="1C1D2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/>
            <a:ahLst/>
            <a:cxnLst/>
            <a:rect l="l" t="t" r="r" b="b"/>
            <a:pathLst>
              <a:path w="889463" h="1017114" extrusionOk="0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8A3A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0" name="Google Shape;320;p6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321" name="Google Shape;321;p6"/>
          <p:cNvSpPr txBox="1"/>
          <p:nvPr/>
        </p:nvSpPr>
        <p:spPr>
          <a:xfrm>
            <a:off x="3054056" y="272100"/>
            <a:ext cx="5764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035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IS THE WEIGHT DISTRIBUTED?</a:t>
            </a:r>
            <a:endParaRPr/>
          </a:p>
        </p:txBody>
      </p:sp>
      <p:pic>
        <p:nvPicPr>
          <p:cNvPr id="322" name="Google Shape;3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75" y="1393775"/>
            <a:ext cx="537385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875" y="1393775"/>
            <a:ext cx="5720575" cy="42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Microsoft Office PowerPoint</Application>
  <PresentationFormat>Widescreen</PresentationFormat>
  <Paragraphs>254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Poppins</vt:lpstr>
      <vt:lpstr>Quattrocento Sans</vt:lpstr>
      <vt:lpstr>Century Gothic</vt:lpstr>
      <vt:lpstr>Calibri</vt:lpstr>
      <vt:lpstr>Arial</vt:lpstr>
      <vt:lpstr>PT Sans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Online Transaction Fraud</vt:lpstr>
      <vt:lpstr>PowerPoint Presentation</vt:lpstr>
      <vt:lpstr>Problem will continue to grow… </vt:lpstr>
      <vt:lpstr>Fraud and eCommerce </vt:lpstr>
      <vt:lpstr>Ways fraud happen</vt:lpstr>
      <vt:lpstr>Geographical Breakdowns</vt:lpstr>
      <vt:lpstr>Geographical Breakdowns</vt:lpstr>
      <vt:lpstr>50 Billion dollar market [6]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Ximena Castillo Quijano</dc:creator>
  <cp:lastModifiedBy>Chris Tanner</cp:lastModifiedBy>
  <cp:revision>1</cp:revision>
  <dcterms:created xsi:type="dcterms:W3CDTF">2024-03-14T23:07:36Z</dcterms:created>
  <dcterms:modified xsi:type="dcterms:W3CDTF">2024-03-27T21:49:43Z</dcterms:modified>
</cp:coreProperties>
</file>