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7D5F-1923-4144-8916-AE6F8BCCD2B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E26D-9D5B-41C6-922E-3B621C2E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2015-05-27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2843-B9D5-4C32-8B58-A2693C1CA8FC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8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0599-6097-4F23-A319-10A7241C85D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65B3-815C-48C2-9576-B5D71D4E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Cream</a:t>
            </a:r>
            <a:endParaRPr lang="en-US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ORM for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9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08720"/>
            <a:ext cx="8351839" cy="3852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a model want to inherit data and behavior from another model, set the “extends” member variable of the model. </a:t>
            </a:r>
          </a:p>
          <a:p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400" strike="sngStrike" dirty="0" smtClean="0"/>
              <a:t>However, the model that is extended by another model, needs to list those that directly extend it in the “</a:t>
            </a:r>
            <a:r>
              <a:rPr lang="en-US" sz="1400" strike="sngStrike" dirty="0" err="1" smtClean="0"/>
              <a:t>extendsTo</a:t>
            </a:r>
            <a:r>
              <a:rPr lang="en-US" sz="1400" strike="sngStrike" dirty="0" smtClean="0"/>
              <a:t>” member variable. </a:t>
            </a:r>
            <a:r>
              <a:rPr lang="en-US" sz="1400" strike="sngStrike" dirty="0" smtClean="0"/>
              <a:t> </a:t>
            </a:r>
            <a:r>
              <a:rPr lang="en-US" sz="1400" dirty="0" smtClean="0"/>
              <a:t>(this can be used but has very poor performance. )</a:t>
            </a:r>
          </a:p>
          <a:p>
            <a:r>
              <a:rPr lang="en-US" sz="2400" dirty="0" smtClean="0"/>
              <a:t>The inheriting model needs two columns “</a:t>
            </a:r>
            <a:r>
              <a:rPr lang="en-US" sz="2400" dirty="0" err="1" smtClean="0"/>
              <a:t>entity_model_name</a:t>
            </a:r>
            <a:r>
              <a:rPr lang="en-US" sz="2400" dirty="0" smtClean="0"/>
              <a:t>” and “</a:t>
            </a:r>
            <a:r>
              <a:rPr lang="en-US" sz="2400" dirty="0" err="1" smtClean="0"/>
              <a:t>entity_model_id</a:t>
            </a:r>
            <a:r>
              <a:rPr lang="en-US" sz="2400" dirty="0" smtClean="0"/>
              <a:t>”.  The values of these will be set by cream, linking the models together. 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Note: This will not influence normal model functionality! (should we prefix those fields with “cream” to clarify this?)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7494588" cy="1085371"/>
          </a:xfrm>
        </p:spPr>
        <p:txBody>
          <a:bodyPr/>
          <a:lstStyle/>
          <a:p>
            <a:r>
              <a:rPr lang="en-US" dirty="0" smtClean="0"/>
              <a:t>Multi table inheritance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7" y="1772816"/>
            <a:ext cx="30956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57" y="1623173"/>
            <a:ext cx="2724467" cy="243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436096" y="2564904"/>
            <a:ext cx="108012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508104" y="2564904"/>
            <a:ext cx="7200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2051" idx="2"/>
          </p:cNvCxnSpPr>
          <p:nvPr/>
        </p:nvCxnSpPr>
        <p:spPr>
          <a:xfrm>
            <a:off x="5724128" y="3356992"/>
            <a:ext cx="712163" cy="69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08104" y="3356992"/>
            <a:ext cx="92818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stCxn id="5" idx="3"/>
            <a:endCxn id="18" idx="1"/>
          </p:cNvCxnSpPr>
          <p:nvPr/>
        </p:nvCxnSpPr>
        <p:spPr bwMode="auto">
          <a:xfrm>
            <a:off x="2766060" y="2861310"/>
            <a:ext cx="26670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6" idx="3"/>
            <a:endCxn id="19" idx="1"/>
          </p:cNvCxnSpPr>
          <p:nvPr/>
        </p:nvCxnSpPr>
        <p:spPr bwMode="auto">
          <a:xfrm>
            <a:off x="2133600" y="3752850"/>
            <a:ext cx="267081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7" idx="3"/>
            <a:endCxn id="20" idx="1"/>
          </p:cNvCxnSpPr>
          <p:nvPr/>
        </p:nvCxnSpPr>
        <p:spPr bwMode="auto">
          <a:xfrm>
            <a:off x="4699001" y="4733508"/>
            <a:ext cx="2461805" cy="1928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8" idx="3"/>
            <a:endCxn id="21" idx="1"/>
          </p:cNvCxnSpPr>
          <p:nvPr/>
        </p:nvCxnSpPr>
        <p:spPr bwMode="auto">
          <a:xfrm>
            <a:off x="2107566" y="4741128"/>
            <a:ext cx="3701731" cy="155912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Entity class hierarchy will typically match the Model extension graph (but it need not be a direct match).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table inheritance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37260" y="2636520"/>
            <a:ext cx="1828800" cy="4495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8610" y="3528060"/>
            <a:ext cx="1824990" cy="4495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74011" y="4508718"/>
            <a:ext cx="1824990" cy="4495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C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2576" y="4516338"/>
            <a:ext cx="1824990" cy="4495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D</a:t>
            </a:r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 bwMode="auto">
          <a:xfrm flipV="1">
            <a:off x="1221105" y="3086100"/>
            <a:ext cx="630555" cy="441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0"/>
            <a:endCxn id="6" idx="2"/>
          </p:cNvCxnSpPr>
          <p:nvPr/>
        </p:nvCxnSpPr>
        <p:spPr bwMode="auto">
          <a:xfrm flipV="1">
            <a:off x="1195071" y="3977640"/>
            <a:ext cx="26034" cy="5386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4" idx="0"/>
            <a:endCxn id="5" idx="2"/>
          </p:cNvCxnSpPr>
          <p:nvPr/>
        </p:nvCxnSpPr>
        <p:spPr bwMode="auto">
          <a:xfrm flipH="1" flipV="1">
            <a:off x="1851660" y="3086100"/>
            <a:ext cx="1725841" cy="4404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766060" y="315319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929" y="3151702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6750" y="412855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433060" y="3398520"/>
            <a:ext cx="182880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804410" y="4290060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B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160806" y="4701540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C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09297" y="6075461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D</a:t>
            </a:r>
          </a:p>
        </p:txBody>
      </p:sp>
      <p:cxnSp>
        <p:nvCxnSpPr>
          <p:cNvPr id="22" name="Straight Arrow Connector 21"/>
          <p:cNvCxnSpPr>
            <a:stCxn id="19" idx="0"/>
            <a:endCxn id="18" idx="2"/>
          </p:cNvCxnSpPr>
          <p:nvPr/>
        </p:nvCxnSpPr>
        <p:spPr bwMode="auto">
          <a:xfrm flipV="1">
            <a:off x="5716905" y="3848100"/>
            <a:ext cx="630555" cy="441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40" idx="0"/>
            <a:endCxn id="19" idx="2"/>
          </p:cNvCxnSpPr>
          <p:nvPr/>
        </p:nvCxnSpPr>
        <p:spPr bwMode="auto">
          <a:xfrm flipH="1" flipV="1">
            <a:off x="5716905" y="4739640"/>
            <a:ext cx="93345" cy="3733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0" idx="0"/>
            <a:endCxn id="18" idx="2"/>
          </p:cNvCxnSpPr>
          <p:nvPr/>
        </p:nvCxnSpPr>
        <p:spPr bwMode="auto">
          <a:xfrm flipH="1" flipV="1">
            <a:off x="6347460" y="3848100"/>
            <a:ext cx="1725841" cy="853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261860" y="391519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120729" y="3913702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18804" y="481203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897755" y="5113020"/>
            <a:ext cx="1824990" cy="449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58338" y="562671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21" idx="0"/>
            <a:endCxn id="40" idx="2"/>
          </p:cNvCxnSpPr>
          <p:nvPr/>
        </p:nvCxnSpPr>
        <p:spPr bwMode="auto">
          <a:xfrm flipH="1" flipV="1">
            <a:off x="5810250" y="5562600"/>
            <a:ext cx="911542" cy="5128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93701" y="5562600"/>
            <a:ext cx="270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even be combined with single table inheritance.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2665006" y="3526571"/>
            <a:ext cx="1824990" cy="44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F</a:t>
            </a:r>
          </a:p>
        </p:txBody>
      </p:sp>
      <p:cxnSp>
        <p:nvCxnSpPr>
          <p:cNvPr id="56" name="Straight Arrow Connector 55"/>
          <p:cNvCxnSpPr>
            <a:stCxn id="7" idx="0"/>
            <a:endCxn id="54" idx="2"/>
          </p:cNvCxnSpPr>
          <p:nvPr/>
        </p:nvCxnSpPr>
        <p:spPr bwMode="auto">
          <a:xfrm flipH="1" flipV="1">
            <a:off x="3577501" y="3976151"/>
            <a:ext cx="209005" cy="5325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3469005" y="5787390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D1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3448139" y="6270486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 D2</a:t>
            </a:r>
          </a:p>
        </p:txBody>
      </p:sp>
      <p:cxnSp>
        <p:nvCxnSpPr>
          <p:cNvPr id="71" name="Straight Arrow Connector 70"/>
          <p:cNvCxnSpPr>
            <a:stCxn id="67" idx="3"/>
            <a:endCxn id="21" idx="1"/>
          </p:cNvCxnSpPr>
          <p:nvPr/>
        </p:nvCxnSpPr>
        <p:spPr bwMode="auto">
          <a:xfrm>
            <a:off x="5293995" y="6012180"/>
            <a:ext cx="515302" cy="2880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70" idx="3"/>
            <a:endCxn id="21" idx="1"/>
          </p:cNvCxnSpPr>
          <p:nvPr/>
        </p:nvCxnSpPr>
        <p:spPr bwMode="auto">
          <a:xfrm flipV="1">
            <a:off x="5273129" y="6300251"/>
            <a:ext cx="536168" cy="1950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Connector 76"/>
          <p:cNvCxnSpPr>
            <a:stCxn id="8" idx="3"/>
            <a:endCxn id="67" idx="1"/>
          </p:cNvCxnSpPr>
          <p:nvPr/>
        </p:nvCxnSpPr>
        <p:spPr bwMode="auto">
          <a:xfrm>
            <a:off x="2107566" y="4741128"/>
            <a:ext cx="1361439" cy="12710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stCxn id="8" idx="3"/>
            <a:endCxn id="70" idx="1"/>
          </p:cNvCxnSpPr>
          <p:nvPr/>
        </p:nvCxnSpPr>
        <p:spPr bwMode="auto">
          <a:xfrm>
            <a:off x="2107566" y="4741128"/>
            <a:ext cx="1340573" cy="17541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212437" y="5916542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extends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549193" y="409310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29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table inheritance 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2" y="1845891"/>
            <a:ext cx="4743450" cy="74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5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polymorphism works as follows, because in Cream, an Entity is a chain of roles (role = Model + id). 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 relation to and from any of those roles will be a relation to the entity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i="1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i="1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i="1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Another entity can have a relation to either of these roles, it does not matter on the entity level.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table inheritance 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045279" y="3049361"/>
            <a:ext cx="2881992" cy="26738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957" y="3706586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 bwMode="auto">
          <a:xfrm>
            <a:off x="2115824" y="3906641"/>
            <a:ext cx="929455" cy="4796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3241221" y="3241221"/>
            <a:ext cx="2449286" cy="4653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Model = A / Id = 12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61632" y="3848101"/>
            <a:ext cx="2449286" cy="4653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Model = B / Id = 25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41221" y="4465866"/>
            <a:ext cx="2449286" cy="4653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Model = C / Id = 33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261632" y="5083631"/>
            <a:ext cx="2449286" cy="4653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Model = D / Id = 23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6921" y="3639881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  <a:endCxn id="8" idx="3"/>
          </p:cNvCxnSpPr>
          <p:nvPr/>
        </p:nvCxnSpPr>
        <p:spPr bwMode="auto">
          <a:xfrm flipH="1" flipV="1">
            <a:off x="5690507" y="3473904"/>
            <a:ext cx="1246414" cy="366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1"/>
            <a:endCxn id="11" idx="3"/>
          </p:cNvCxnSpPr>
          <p:nvPr/>
        </p:nvCxnSpPr>
        <p:spPr bwMode="auto">
          <a:xfrm flipH="1">
            <a:off x="5710918" y="3839936"/>
            <a:ext cx="1226003" cy="2408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4" idx="1"/>
            <a:endCxn id="12" idx="3"/>
          </p:cNvCxnSpPr>
          <p:nvPr/>
        </p:nvCxnSpPr>
        <p:spPr bwMode="auto">
          <a:xfrm flipH="1">
            <a:off x="5690507" y="3839936"/>
            <a:ext cx="1246414" cy="858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4" idx="1"/>
            <a:endCxn id="13" idx="3"/>
          </p:cNvCxnSpPr>
          <p:nvPr/>
        </p:nvCxnSpPr>
        <p:spPr bwMode="auto">
          <a:xfrm flipH="1">
            <a:off x="5710918" y="3839936"/>
            <a:ext cx="1226003" cy="14763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13" idx="1"/>
          </p:cNvCxnSpPr>
          <p:nvPr/>
        </p:nvCxnSpPr>
        <p:spPr bwMode="auto">
          <a:xfrm flipV="1">
            <a:off x="1779814" y="5316314"/>
            <a:ext cx="1481818" cy="4966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8" idx="1"/>
          </p:cNvCxnSpPr>
          <p:nvPr/>
        </p:nvCxnSpPr>
        <p:spPr bwMode="auto">
          <a:xfrm flipV="1">
            <a:off x="1779814" y="3473904"/>
            <a:ext cx="1461407" cy="23390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1" idx="0"/>
            <a:endCxn id="8" idx="2"/>
          </p:cNvCxnSpPr>
          <p:nvPr/>
        </p:nvCxnSpPr>
        <p:spPr bwMode="auto">
          <a:xfrm flipH="1" flipV="1">
            <a:off x="4465864" y="3706586"/>
            <a:ext cx="20411" cy="14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2" idx="0"/>
            <a:endCxn id="11" idx="2"/>
          </p:cNvCxnSpPr>
          <p:nvPr/>
        </p:nvCxnSpPr>
        <p:spPr bwMode="auto">
          <a:xfrm flipV="1">
            <a:off x="4465864" y="4313466"/>
            <a:ext cx="2041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3" idx="0"/>
            <a:endCxn id="12" idx="2"/>
          </p:cNvCxnSpPr>
          <p:nvPr/>
        </p:nvCxnSpPr>
        <p:spPr bwMode="auto">
          <a:xfrm flipH="1" flipV="1">
            <a:off x="4465864" y="4931231"/>
            <a:ext cx="2041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616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For example, if you create a relation to a base model. Then you have a relation to any entity that extends that model. 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Hence, no polymorphic associations are needed on the model level! (with a </a:t>
            </a:r>
            <a:r>
              <a:rPr lang="en-US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foreignKey</a:t>
            </a:r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foreignModel</a:t>
            </a:r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columns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table inheritance …</a:t>
            </a:r>
          </a:p>
        </p:txBody>
      </p:sp>
    </p:spTree>
    <p:extLst>
      <p:ext uri="{BB962C8B-B14F-4D97-AF65-F5344CB8AC3E}">
        <p14:creationId xmlns:p14="http://schemas.microsoft.com/office/powerpoint/2010/main" val="3002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" y="1558521"/>
            <a:ext cx="8868467" cy="480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91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CakePHP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2:</a:t>
            </a:r>
            <a:r>
              <a:rPr lang="en-US" dirty="0" smtClean="0"/>
              <a:t>  Uses simple arrays with no inherent connection to underlying data models. No inheritance model.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CakePHP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3:  </a:t>
            </a:r>
            <a:r>
              <a:rPr lang="en-US" dirty="0" smtClean="0"/>
              <a:t>Offers limited Entity functionality; Support for association browsing is very limited. </a:t>
            </a:r>
            <a:r>
              <a:rPr lang="en-US" dirty="0"/>
              <a:t>No inheritance </a:t>
            </a:r>
            <a:r>
              <a:rPr lang="en-US" dirty="0" smtClean="0"/>
              <a:t>model.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030301">
            <a:off x="5567775" y="5850368"/>
            <a:ext cx="316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 need another way out!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45847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Model is-a like a has-a relation is like having a “manual motorized saw, basically a chainsaw with a crankshaft” . 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It is not a replacement functionality, it is a lack of functionality!</a:t>
            </a:r>
            <a:b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en-US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/>
              <a:t>In this case it is a lack of functionality that cost us a lot of extra wasteful time!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Traversing a complex data structure, at the same time as we traverse the various roles (id/model) for the is-a / has-a replacements, just becomes ultra-confusing! (see next example)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inheritance?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we need inheritance. Example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0" y="1767891"/>
            <a:ext cx="8268640" cy="37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65" y="5245267"/>
            <a:ext cx="19240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a new ORM on top of Cake 2 (or cake 3) that is easy to deploy/use and that introduces the desired features.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Find a suitable acronym:</a:t>
            </a:r>
          </a:p>
          <a:p>
            <a:pPr marL="355600" lvl="1" indent="0">
              <a:buNone/>
            </a:pPr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err="1" smtClean="0"/>
              <a:t>akePHP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</a:t>
            </a:r>
            <a:r>
              <a:rPr lang="en-US" dirty="0" smtClean="0"/>
              <a:t>elation/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E</a:t>
            </a:r>
            <a:r>
              <a:rPr lang="en-US" dirty="0" smtClean="0"/>
              <a:t>ntity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 smtClean="0"/>
              <a:t>dvanced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</a:t>
            </a:r>
            <a:r>
              <a:rPr lang="en-US" dirty="0" smtClean="0"/>
              <a:t>odeler = </a:t>
            </a:r>
          </a:p>
          <a:p>
            <a:endParaRPr lang="en-US" dirty="0"/>
          </a:p>
          <a:p>
            <a:pPr marL="355600" lvl="1" indent="0">
              <a:buNone/>
            </a:pPr>
            <a:r>
              <a:rPr lang="en-US" sz="5400" dirty="0" smtClean="0">
                <a:latin typeface="+mj-lt"/>
              </a:rPr>
              <a:t>      CREAM</a:t>
            </a:r>
            <a:endParaRPr lang="en-US" sz="5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Basic entity functionality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structure browsing.</a:t>
            </a:r>
          </a:p>
          <a:p>
            <a:pPr lvl="1"/>
            <a:r>
              <a:rPr lang="en-US" dirty="0" smtClean="0"/>
              <a:t>Data structure modification.</a:t>
            </a:r>
          </a:p>
          <a:p>
            <a:pPr lvl="1"/>
            <a:r>
              <a:rPr lang="en-US" dirty="0" smtClean="0"/>
              <a:t>An optional custom made entity class per model.</a:t>
            </a:r>
          </a:p>
          <a:p>
            <a:r>
              <a:rPr lang="en-US" dirty="0" smtClean="0"/>
              <a:t>Simple deployment </a:t>
            </a:r>
          </a:p>
          <a:p>
            <a:pPr lvl="1"/>
            <a:r>
              <a:rPr lang="en-US" dirty="0" smtClean="0"/>
              <a:t>One single file with code. </a:t>
            </a:r>
          </a:p>
          <a:p>
            <a:pPr lvl="1"/>
            <a:r>
              <a:rPr lang="en-US" dirty="0" smtClean="0"/>
              <a:t>Basic functionality works with zero modification of models.</a:t>
            </a:r>
          </a:p>
          <a:p>
            <a:r>
              <a:rPr lang="en-US" dirty="0" smtClean="0"/>
              <a:t>Advanced Features:</a:t>
            </a:r>
          </a:p>
          <a:p>
            <a:pPr lvl="1"/>
            <a:r>
              <a:rPr lang="en-US" dirty="0" smtClean="0"/>
              <a:t>Single Table Inheritance. (Several entity classes per model)</a:t>
            </a:r>
          </a:p>
          <a:p>
            <a:pPr lvl="1"/>
            <a:r>
              <a:rPr lang="en-US" dirty="0" smtClean="0"/>
              <a:t>Multi Table Inheritance. (Several models per entity class)</a:t>
            </a:r>
          </a:p>
          <a:p>
            <a:pPr lvl="1"/>
            <a:r>
              <a:rPr lang="en-US" dirty="0" smtClean="0"/>
              <a:t>Non redundant serialization.</a:t>
            </a:r>
          </a:p>
          <a:p>
            <a:pPr lvl="1"/>
            <a:r>
              <a:rPr lang="en-US" dirty="0" smtClean="0"/>
              <a:t>Ready but configurable copy interface.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Future: Change tracking on the client side. Single save controller.</a:t>
            </a:r>
          </a:p>
        </p:txBody>
      </p:sp>
      <p:pic>
        <p:nvPicPr>
          <p:cNvPr id="4" name="Picture 2" descr="http://mejerietludvika.se/wp-content/uploads/2015/01/cream_sort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56" y="434561"/>
            <a:ext cx="3908097" cy="76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9502" y="1196259"/>
            <a:ext cx="465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Because cake tastes better with cream!</a:t>
            </a:r>
            <a:endParaRPr lang="en-US" i="1" dirty="0"/>
          </a:p>
        </p:txBody>
      </p:sp>
      <p:pic>
        <p:nvPicPr>
          <p:cNvPr id="2050" name="Picture 2" descr="http://img.photobucket.com/albums/v515/seadragon88/2008/Cakes/mock_cream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78" y="239281"/>
            <a:ext cx="1181562" cy="8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323"/>
            <a:ext cx="8552092" cy="80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4975" y="4139668"/>
            <a:ext cx="61355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No special preparation of models needed!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No Entity duplicates. For every combination of Model/Id there is exactly one entity object.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238" y="1152244"/>
            <a:ext cx="497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 browsing and modification: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1" y="2246181"/>
            <a:ext cx="72009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3701" y="1564059"/>
            <a:ext cx="531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entity class (with your own functions)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Add a column called “class” to your model. </a:t>
            </a:r>
          </a:p>
          <a:p>
            <a:r>
              <a:rPr lang="en-US" sz="2000" dirty="0" smtClean="0"/>
              <a:t>Note: Values of the class column uses column syntax, so “</a:t>
            </a:r>
            <a:r>
              <a:rPr lang="en-US" sz="2000" dirty="0" err="1" smtClean="0"/>
              <a:t>activation_sequence</a:t>
            </a:r>
            <a:r>
              <a:rPr lang="en-US" sz="2000" dirty="0" smtClean="0"/>
              <a:t>” translates to “</a:t>
            </a:r>
            <a:r>
              <a:rPr lang="en-US" sz="2000" dirty="0" err="1" smtClean="0"/>
              <a:t>ActivationSequence</a:t>
            </a:r>
            <a:r>
              <a:rPr lang="en-US" sz="2000" dirty="0" smtClean="0"/>
              <a:t>”.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Different entities from the same model/table, will now have different entity classes!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8291" y="4016141"/>
            <a:ext cx="3858928" cy="4495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Model/Table Fie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8291" y="4465721"/>
            <a:ext cx="3858928" cy="33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8291" y="4465721"/>
            <a:ext cx="923625" cy="317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491916" y="4465721"/>
            <a:ext cx="994610" cy="317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8291" y="4796589"/>
            <a:ext cx="923625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491916" y="4796589"/>
            <a:ext cx="994610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8291" y="5111414"/>
            <a:ext cx="923625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491916" y="5111414"/>
            <a:ext cx="994610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8289" y="5424218"/>
            <a:ext cx="923625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8289" y="5736035"/>
            <a:ext cx="923625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8287" y="6050860"/>
            <a:ext cx="923625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491914" y="5424218"/>
            <a:ext cx="994610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foo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491914" y="5736035"/>
            <a:ext cx="994610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491913" y="6053869"/>
            <a:ext cx="994610" cy="31783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086600" y="4752840"/>
            <a:ext cx="182880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FieEntity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804410" y="4290060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FooEntity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04410" y="5202420"/>
            <a:ext cx="182499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30" idx="3"/>
            <a:endCxn id="29" idx="1"/>
          </p:cNvCxnSpPr>
          <p:nvPr/>
        </p:nvCxnSpPr>
        <p:spPr bwMode="auto">
          <a:xfrm>
            <a:off x="6629400" y="4514850"/>
            <a:ext cx="457200" cy="4627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31" idx="3"/>
            <a:endCxn id="29" idx="1"/>
          </p:cNvCxnSpPr>
          <p:nvPr/>
        </p:nvCxnSpPr>
        <p:spPr bwMode="auto">
          <a:xfrm flipV="1">
            <a:off x="6629400" y="4977630"/>
            <a:ext cx="457200" cy="4495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680879" y="443186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629400" y="527033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486526" y="4796589"/>
            <a:ext cx="1940693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486525" y="5114423"/>
            <a:ext cx="1940693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86521" y="5424219"/>
            <a:ext cx="1940693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86522" y="5739044"/>
            <a:ext cx="1940693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486520" y="6053869"/>
            <a:ext cx="1940693" cy="3148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>
            <a:stCxn id="43" idx="3"/>
            <a:endCxn id="30" idx="1"/>
          </p:cNvCxnSpPr>
          <p:nvPr/>
        </p:nvCxnSpPr>
        <p:spPr bwMode="auto">
          <a:xfrm flipV="1">
            <a:off x="4427219" y="4514850"/>
            <a:ext cx="377191" cy="4391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44" idx="3"/>
            <a:endCxn id="30" idx="1"/>
          </p:cNvCxnSpPr>
          <p:nvPr/>
        </p:nvCxnSpPr>
        <p:spPr bwMode="auto">
          <a:xfrm flipV="1">
            <a:off x="4427218" y="4514850"/>
            <a:ext cx="377192" cy="7569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45" idx="3"/>
            <a:endCxn id="30" idx="1"/>
          </p:cNvCxnSpPr>
          <p:nvPr/>
        </p:nvCxnSpPr>
        <p:spPr bwMode="auto">
          <a:xfrm flipV="1">
            <a:off x="4427214" y="4514850"/>
            <a:ext cx="377196" cy="10667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6" idx="3"/>
            <a:endCxn id="31" idx="1"/>
          </p:cNvCxnSpPr>
          <p:nvPr/>
        </p:nvCxnSpPr>
        <p:spPr bwMode="auto">
          <a:xfrm flipV="1">
            <a:off x="4427215" y="5427210"/>
            <a:ext cx="377195" cy="4692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47" idx="3"/>
            <a:endCxn id="31" idx="1"/>
          </p:cNvCxnSpPr>
          <p:nvPr/>
        </p:nvCxnSpPr>
        <p:spPr bwMode="auto">
          <a:xfrm flipV="1">
            <a:off x="4427213" y="5427210"/>
            <a:ext cx="377197" cy="784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7650480" y="3791351"/>
            <a:ext cx="1828800" cy="44958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Entity</a:t>
            </a:r>
          </a:p>
        </p:txBody>
      </p:sp>
      <p:cxnSp>
        <p:nvCxnSpPr>
          <p:cNvPr id="59" name="Straight Arrow Connector 58"/>
          <p:cNvCxnSpPr>
            <a:stCxn id="29" idx="0"/>
            <a:endCxn id="58" idx="2"/>
          </p:cNvCxnSpPr>
          <p:nvPr/>
        </p:nvCxnSpPr>
        <p:spPr bwMode="auto">
          <a:xfrm flipV="1">
            <a:off x="8001000" y="4240931"/>
            <a:ext cx="563880" cy="5119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963854" y="436096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3214036" y="4472238"/>
            <a:ext cx="994610" cy="317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foo_col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6" name="Straight Connector 65"/>
          <p:cNvCxnSpPr>
            <a:stCxn id="64" idx="1"/>
          </p:cNvCxnSpPr>
          <p:nvPr/>
        </p:nvCxnSpPr>
        <p:spPr bwMode="auto">
          <a:xfrm>
            <a:off x="3214036" y="4631155"/>
            <a:ext cx="0" cy="17375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4208646" y="4783555"/>
            <a:ext cx="0" cy="15881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63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On-screen Show (4:3)</PresentationFormat>
  <Paragraphs>121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Cream</vt:lpstr>
      <vt:lpstr>Options</vt:lpstr>
      <vt:lpstr>Why we need inheritance?</vt:lpstr>
      <vt:lpstr>Why we need inheritance. Example</vt:lpstr>
      <vt:lpstr>Solution</vt:lpstr>
      <vt:lpstr>PowerPoint Presentation</vt:lpstr>
      <vt:lpstr>Basic functionality</vt:lpstr>
      <vt:lpstr>Basic functionality</vt:lpstr>
      <vt:lpstr>Single table inheritance</vt:lpstr>
      <vt:lpstr>Multi table inheritance</vt:lpstr>
      <vt:lpstr>Multi table inheritance</vt:lpstr>
      <vt:lpstr>Multi table inheritance …</vt:lpstr>
      <vt:lpstr>Multi table inheritance …</vt:lpstr>
      <vt:lpstr>Multi table inheritance …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2016-01-19T08:09:49Z</dcterms:created>
  <dcterms:modified xsi:type="dcterms:W3CDTF">2016-04-20T23:03:41Z</dcterms:modified>
</cp:coreProperties>
</file>