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00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03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516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823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22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308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8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138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324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79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45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606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820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928813"/>
            <a:ext cx="58102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9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48" y="4909532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57085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40" y="4941168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llips 27"/>
          <p:cNvSpPr/>
          <p:nvPr/>
        </p:nvSpPr>
        <p:spPr>
          <a:xfrm>
            <a:off x="4590004" y="30689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/>
          <p:cNvSpPr/>
          <p:nvPr/>
        </p:nvSpPr>
        <p:spPr>
          <a:xfrm>
            <a:off x="4662012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Ellips 29"/>
          <p:cNvSpPr/>
          <p:nvPr/>
        </p:nvSpPr>
        <p:spPr>
          <a:xfrm>
            <a:off x="4950044" y="30689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/>
          <p:cNvSpPr/>
          <p:nvPr/>
        </p:nvSpPr>
        <p:spPr>
          <a:xfrm>
            <a:off x="4950044" y="22048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Ellips 31"/>
          <p:cNvSpPr/>
          <p:nvPr/>
        </p:nvSpPr>
        <p:spPr>
          <a:xfrm>
            <a:off x="5238076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3" name="Rak pil 32"/>
          <p:cNvCxnSpPr>
            <a:stCxn id="31" idx="3"/>
            <a:endCxn id="29" idx="0"/>
          </p:cNvCxnSpPr>
          <p:nvPr/>
        </p:nvCxnSpPr>
        <p:spPr>
          <a:xfrm flipH="1">
            <a:off x="4770024" y="238925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 33"/>
          <p:cNvCxnSpPr>
            <a:stCxn id="31" idx="5"/>
            <a:endCxn id="32" idx="0"/>
          </p:cNvCxnSpPr>
          <p:nvPr/>
        </p:nvCxnSpPr>
        <p:spPr>
          <a:xfrm>
            <a:off x="5134432" y="238925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 34"/>
          <p:cNvCxnSpPr>
            <a:stCxn id="32" idx="3"/>
            <a:endCxn id="30" idx="0"/>
          </p:cNvCxnSpPr>
          <p:nvPr/>
        </p:nvCxnSpPr>
        <p:spPr>
          <a:xfrm flipH="1">
            <a:off x="5058056" y="282130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 35"/>
          <p:cNvCxnSpPr>
            <a:stCxn id="29" idx="4"/>
            <a:endCxn id="30" idx="0"/>
          </p:cNvCxnSpPr>
          <p:nvPr/>
        </p:nvCxnSpPr>
        <p:spPr>
          <a:xfrm>
            <a:off x="4770024" y="2852936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 36"/>
          <p:cNvCxnSpPr>
            <a:stCxn id="29" idx="4"/>
            <a:endCxn id="28" idx="0"/>
          </p:cNvCxnSpPr>
          <p:nvPr/>
        </p:nvCxnSpPr>
        <p:spPr>
          <a:xfrm flipH="1">
            <a:off x="4698016" y="2852936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Vänster-höger 47"/>
          <p:cNvSpPr/>
          <p:nvPr/>
        </p:nvSpPr>
        <p:spPr>
          <a:xfrm rot="3690191">
            <a:off x="5191206" y="4117142"/>
            <a:ext cx="1512168" cy="216024"/>
          </a:xfrm>
          <a:prstGeom prst="leftRightArrow">
            <a:avLst>
              <a:gd name="adj1" fmla="val 50000"/>
              <a:gd name="adj2" fmla="val 85945"/>
            </a:avLst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Vänster-höger 48"/>
          <p:cNvSpPr/>
          <p:nvPr/>
        </p:nvSpPr>
        <p:spPr>
          <a:xfrm rot="7010082">
            <a:off x="3450233" y="4037726"/>
            <a:ext cx="1512168" cy="216024"/>
          </a:xfrm>
          <a:prstGeom prst="leftRightArrow">
            <a:avLst>
              <a:gd name="adj1" fmla="val 50000"/>
              <a:gd name="adj2" fmla="val 85945"/>
            </a:avLst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textruta 49"/>
          <p:cNvSpPr txBox="1"/>
          <p:nvPr/>
        </p:nvSpPr>
        <p:spPr>
          <a:xfrm>
            <a:off x="217212" y="1043444"/>
            <a:ext cx="652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err="1" smtClean="0"/>
              <a:t>Reactive</a:t>
            </a:r>
            <a:r>
              <a:rPr lang="sv-SE" smtClean="0"/>
              <a:t> </a:t>
            </a:r>
            <a:r>
              <a:rPr lang="sv-SE" smtClean="0"/>
              <a:t>Data </a:t>
            </a:r>
            <a:r>
              <a:rPr lang="sv-SE" err="1" smtClean="0"/>
              <a:t>Structure</a:t>
            </a:r>
            <a:r>
              <a:rPr lang="sv-SE" smtClean="0"/>
              <a:t> Synchronization, supporting multiple peers </a:t>
            </a:r>
            <a:endParaRPr lang="sv-SE"/>
          </a:p>
        </p:txBody>
      </p:sp>
      <p:sp>
        <p:nvSpPr>
          <p:cNvPr id="79" name="Ellips 78"/>
          <p:cNvSpPr/>
          <p:nvPr/>
        </p:nvSpPr>
        <p:spPr>
          <a:xfrm>
            <a:off x="3059832" y="55892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Ellips 79"/>
          <p:cNvSpPr/>
          <p:nvPr/>
        </p:nvSpPr>
        <p:spPr>
          <a:xfrm>
            <a:off x="3131840" y="51571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Ellips 80"/>
          <p:cNvSpPr/>
          <p:nvPr/>
        </p:nvSpPr>
        <p:spPr>
          <a:xfrm>
            <a:off x="3419872" y="55892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Ellips 81"/>
          <p:cNvSpPr/>
          <p:nvPr/>
        </p:nvSpPr>
        <p:spPr>
          <a:xfrm>
            <a:off x="3419872" y="47251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Ellips 82"/>
          <p:cNvSpPr/>
          <p:nvPr/>
        </p:nvSpPr>
        <p:spPr>
          <a:xfrm>
            <a:off x="3707904" y="51571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4" name="Rak pil 83"/>
          <p:cNvCxnSpPr>
            <a:stCxn id="82" idx="3"/>
            <a:endCxn id="80" idx="0"/>
          </p:cNvCxnSpPr>
          <p:nvPr/>
        </p:nvCxnSpPr>
        <p:spPr>
          <a:xfrm flipH="1">
            <a:off x="3239852" y="490953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k pil 84"/>
          <p:cNvCxnSpPr>
            <a:stCxn id="82" idx="5"/>
            <a:endCxn id="83" idx="0"/>
          </p:cNvCxnSpPr>
          <p:nvPr/>
        </p:nvCxnSpPr>
        <p:spPr>
          <a:xfrm>
            <a:off x="3604260" y="490953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ak pil 85"/>
          <p:cNvCxnSpPr>
            <a:stCxn id="83" idx="3"/>
            <a:endCxn id="81" idx="0"/>
          </p:cNvCxnSpPr>
          <p:nvPr/>
        </p:nvCxnSpPr>
        <p:spPr>
          <a:xfrm flipH="1">
            <a:off x="3527884" y="534158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ak pil 86"/>
          <p:cNvCxnSpPr>
            <a:stCxn id="80" idx="4"/>
            <a:endCxn id="81" idx="0"/>
          </p:cNvCxnSpPr>
          <p:nvPr/>
        </p:nvCxnSpPr>
        <p:spPr>
          <a:xfrm>
            <a:off x="3239852" y="5373216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ak pil 87"/>
          <p:cNvCxnSpPr>
            <a:stCxn id="80" idx="4"/>
            <a:endCxn id="79" idx="0"/>
          </p:cNvCxnSpPr>
          <p:nvPr/>
        </p:nvCxnSpPr>
        <p:spPr>
          <a:xfrm flipH="1">
            <a:off x="3167844" y="5373216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 92"/>
          <p:cNvSpPr/>
          <p:nvPr/>
        </p:nvSpPr>
        <p:spPr>
          <a:xfrm>
            <a:off x="6219800" y="55172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Ellips 93"/>
          <p:cNvSpPr/>
          <p:nvPr/>
        </p:nvSpPr>
        <p:spPr>
          <a:xfrm>
            <a:off x="6291808" y="50851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Ellips 94"/>
          <p:cNvSpPr/>
          <p:nvPr/>
        </p:nvSpPr>
        <p:spPr>
          <a:xfrm>
            <a:off x="6579840" y="55172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/>
          <p:cNvSpPr/>
          <p:nvPr/>
        </p:nvSpPr>
        <p:spPr>
          <a:xfrm>
            <a:off x="6579840" y="46531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Ellips 96"/>
          <p:cNvSpPr/>
          <p:nvPr/>
        </p:nvSpPr>
        <p:spPr>
          <a:xfrm>
            <a:off x="6867872" y="50851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8" name="Rak pil 97"/>
          <p:cNvCxnSpPr>
            <a:stCxn id="96" idx="3"/>
            <a:endCxn id="94" idx="0"/>
          </p:cNvCxnSpPr>
          <p:nvPr/>
        </p:nvCxnSpPr>
        <p:spPr>
          <a:xfrm flipH="1">
            <a:off x="6399820" y="483752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ak pil 98"/>
          <p:cNvCxnSpPr>
            <a:stCxn id="96" idx="5"/>
            <a:endCxn id="97" idx="0"/>
          </p:cNvCxnSpPr>
          <p:nvPr/>
        </p:nvCxnSpPr>
        <p:spPr>
          <a:xfrm>
            <a:off x="6764228" y="483752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ak pil 99"/>
          <p:cNvCxnSpPr>
            <a:stCxn id="97" idx="3"/>
            <a:endCxn id="95" idx="0"/>
          </p:cNvCxnSpPr>
          <p:nvPr/>
        </p:nvCxnSpPr>
        <p:spPr>
          <a:xfrm flipH="1">
            <a:off x="6687852" y="526957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ak pil 100"/>
          <p:cNvCxnSpPr>
            <a:stCxn id="94" idx="4"/>
            <a:endCxn id="95" idx="0"/>
          </p:cNvCxnSpPr>
          <p:nvPr/>
        </p:nvCxnSpPr>
        <p:spPr>
          <a:xfrm>
            <a:off x="6399820" y="5301208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ak pil 101"/>
          <p:cNvCxnSpPr>
            <a:stCxn id="94" idx="4"/>
            <a:endCxn id="93" idx="0"/>
          </p:cNvCxnSpPr>
          <p:nvPr/>
        </p:nvCxnSpPr>
        <p:spPr>
          <a:xfrm flipH="1">
            <a:off x="6327812" y="5301208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ihandsfigur 76"/>
          <p:cNvSpPr/>
          <p:nvPr/>
        </p:nvSpPr>
        <p:spPr>
          <a:xfrm>
            <a:off x="5775155" y="4014356"/>
            <a:ext cx="1082040" cy="1363980"/>
          </a:xfrm>
          <a:custGeom>
            <a:avLst/>
            <a:gdLst>
              <a:gd name="connsiteX0" fmla="*/ 464820 w 1082040"/>
              <a:gd name="connsiteY0" fmla="*/ 0 h 1363980"/>
              <a:gd name="connsiteX1" fmla="*/ 0 w 1082040"/>
              <a:gd name="connsiteY1" fmla="*/ 601980 h 1363980"/>
              <a:gd name="connsiteX2" fmla="*/ 68580 w 1082040"/>
              <a:gd name="connsiteY2" fmla="*/ 1082040 h 1363980"/>
              <a:gd name="connsiteX3" fmla="*/ 259080 w 1082040"/>
              <a:gd name="connsiteY3" fmla="*/ 1363980 h 1363980"/>
              <a:gd name="connsiteX4" fmla="*/ 457200 w 1082040"/>
              <a:gd name="connsiteY4" fmla="*/ 1363980 h 1363980"/>
              <a:gd name="connsiteX5" fmla="*/ 662940 w 1082040"/>
              <a:gd name="connsiteY5" fmla="*/ 1051560 h 1363980"/>
              <a:gd name="connsiteX6" fmla="*/ 1051560 w 1082040"/>
              <a:gd name="connsiteY6" fmla="*/ 754380 h 1363980"/>
              <a:gd name="connsiteX7" fmla="*/ 1082040 w 1082040"/>
              <a:gd name="connsiteY7" fmla="*/ 586740 h 1363980"/>
              <a:gd name="connsiteX8" fmla="*/ 990600 w 1082040"/>
              <a:gd name="connsiteY8" fmla="*/ 434340 h 1363980"/>
              <a:gd name="connsiteX9" fmla="*/ 594360 w 1082040"/>
              <a:gd name="connsiteY9" fmla="*/ 22860 h 1363980"/>
              <a:gd name="connsiteX10" fmla="*/ 464820 w 1082040"/>
              <a:gd name="connsiteY10" fmla="*/ 0 h 136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2040" h="1363980">
                <a:moveTo>
                  <a:pt x="464820" y="0"/>
                </a:moveTo>
                <a:lnTo>
                  <a:pt x="0" y="601980"/>
                </a:lnTo>
                <a:lnTo>
                  <a:pt x="68580" y="1082040"/>
                </a:lnTo>
                <a:lnTo>
                  <a:pt x="259080" y="1363980"/>
                </a:lnTo>
                <a:lnTo>
                  <a:pt x="457200" y="1363980"/>
                </a:lnTo>
                <a:lnTo>
                  <a:pt x="662940" y="1051560"/>
                </a:lnTo>
                <a:lnTo>
                  <a:pt x="1051560" y="754380"/>
                </a:lnTo>
                <a:lnTo>
                  <a:pt x="1082040" y="586740"/>
                </a:lnTo>
                <a:lnTo>
                  <a:pt x="990600" y="434340"/>
                </a:lnTo>
                <a:lnTo>
                  <a:pt x="594360" y="22860"/>
                </a:lnTo>
                <a:lnTo>
                  <a:pt x="4648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Frihandsfigur 40"/>
          <p:cNvSpPr/>
          <p:nvPr/>
        </p:nvSpPr>
        <p:spPr>
          <a:xfrm>
            <a:off x="5663167" y="1766848"/>
            <a:ext cx="1082040" cy="1363980"/>
          </a:xfrm>
          <a:custGeom>
            <a:avLst/>
            <a:gdLst>
              <a:gd name="connsiteX0" fmla="*/ 464820 w 1082040"/>
              <a:gd name="connsiteY0" fmla="*/ 0 h 1363980"/>
              <a:gd name="connsiteX1" fmla="*/ 0 w 1082040"/>
              <a:gd name="connsiteY1" fmla="*/ 601980 h 1363980"/>
              <a:gd name="connsiteX2" fmla="*/ 68580 w 1082040"/>
              <a:gd name="connsiteY2" fmla="*/ 1082040 h 1363980"/>
              <a:gd name="connsiteX3" fmla="*/ 259080 w 1082040"/>
              <a:gd name="connsiteY3" fmla="*/ 1363980 h 1363980"/>
              <a:gd name="connsiteX4" fmla="*/ 457200 w 1082040"/>
              <a:gd name="connsiteY4" fmla="*/ 1363980 h 1363980"/>
              <a:gd name="connsiteX5" fmla="*/ 662940 w 1082040"/>
              <a:gd name="connsiteY5" fmla="*/ 1051560 h 1363980"/>
              <a:gd name="connsiteX6" fmla="*/ 1051560 w 1082040"/>
              <a:gd name="connsiteY6" fmla="*/ 754380 h 1363980"/>
              <a:gd name="connsiteX7" fmla="*/ 1082040 w 1082040"/>
              <a:gd name="connsiteY7" fmla="*/ 586740 h 1363980"/>
              <a:gd name="connsiteX8" fmla="*/ 990600 w 1082040"/>
              <a:gd name="connsiteY8" fmla="*/ 434340 h 1363980"/>
              <a:gd name="connsiteX9" fmla="*/ 594360 w 1082040"/>
              <a:gd name="connsiteY9" fmla="*/ 22860 h 1363980"/>
              <a:gd name="connsiteX10" fmla="*/ 464820 w 1082040"/>
              <a:gd name="connsiteY10" fmla="*/ 0 h 136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2040" h="1363980">
                <a:moveTo>
                  <a:pt x="464820" y="0"/>
                </a:moveTo>
                <a:lnTo>
                  <a:pt x="0" y="601980"/>
                </a:lnTo>
                <a:lnTo>
                  <a:pt x="68580" y="1082040"/>
                </a:lnTo>
                <a:lnTo>
                  <a:pt x="259080" y="1363980"/>
                </a:lnTo>
                <a:lnTo>
                  <a:pt x="457200" y="1363980"/>
                </a:lnTo>
                <a:lnTo>
                  <a:pt x="662940" y="1051560"/>
                </a:lnTo>
                <a:lnTo>
                  <a:pt x="1051560" y="754380"/>
                </a:lnTo>
                <a:lnTo>
                  <a:pt x="1082040" y="586740"/>
                </a:lnTo>
                <a:lnTo>
                  <a:pt x="990600" y="434340"/>
                </a:lnTo>
                <a:lnTo>
                  <a:pt x="594360" y="22860"/>
                </a:lnTo>
                <a:lnTo>
                  <a:pt x="4648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/>
          <p:cNvSpPr txBox="1"/>
          <p:nvPr/>
        </p:nvSpPr>
        <p:spPr>
          <a:xfrm>
            <a:off x="668299" y="548680"/>
            <a:ext cx="661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err="1" smtClean="0"/>
              <a:t>Reactive</a:t>
            </a:r>
            <a:r>
              <a:rPr lang="sv-SE" smtClean="0"/>
              <a:t> </a:t>
            </a:r>
            <a:r>
              <a:rPr lang="sv-SE" i="1" err="1" smtClean="0"/>
              <a:t>subscriptions</a:t>
            </a:r>
            <a:r>
              <a:rPr lang="sv-SE" smtClean="0"/>
              <a:t> select </a:t>
            </a:r>
            <a:r>
              <a:rPr lang="sv-SE" i="1" smtClean="0"/>
              <a:t>what</a:t>
            </a:r>
            <a:r>
              <a:rPr lang="sv-SE" smtClean="0"/>
              <a:t> </a:t>
            </a:r>
            <a:r>
              <a:rPr lang="sv-SE" err="1" smtClean="0"/>
              <a:t>objects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synchronize with </a:t>
            </a:r>
            <a:r>
              <a:rPr lang="sv-SE" err="1" smtClean="0"/>
              <a:t>clients</a:t>
            </a:r>
            <a:endParaRPr lang="sv-SE"/>
          </a:p>
        </p:txBody>
      </p:sp>
      <p:pic>
        <p:nvPicPr>
          <p:cNvPr id="3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97" y="4275687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19" y="1474251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 4"/>
          <p:cNvSpPr/>
          <p:nvPr/>
        </p:nvSpPr>
        <p:spPr>
          <a:xfrm>
            <a:off x="5373511" y="23414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5445519" y="19093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5733551" y="23414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5733551" y="14773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6021583" y="19093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Rak pil 9"/>
          <p:cNvCxnSpPr>
            <a:stCxn id="8" idx="3"/>
            <a:endCxn id="6" idx="0"/>
          </p:cNvCxnSpPr>
          <p:nvPr/>
        </p:nvCxnSpPr>
        <p:spPr>
          <a:xfrm flipH="1">
            <a:off x="5553531" y="1661716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>
            <a:stCxn id="8" idx="5"/>
            <a:endCxn id="9" idx="0"/>
          </p:cNvCxnSpPr>
          <p:nvPr/>
        </p:nvCxnSpPr>
        <p:spPr>
          <a:xfrm>
            <a:off x="5917939" y="1661716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9" idx="3"/>
            <a:endCxn id="7" idx="0"/>
          </p:cNvCxnSpPr>
          <p:nvPr/>
        </p:nvCxnSpPr>
        <p:spPr>
          <a:xfrm flipH="1">
            <a:off x="5841563" y="209376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>
            <a:stCxn id="6" idx="4"/>
            <a:endCxn id="7" idx="0"/>
          </p:cNvCxnSpPr>
          <p:nvPr/>
        </p:nvCxnSpPr>
        <p:spPr>
          <a:xfrm>
            <a:off x="5553531" y="2125400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6" idx="4"/>
            <a:endCxn id="5" idx="0"/>
          </p:cNvCxnSpPr>
          <p:nvPr/>
        </p:nvCxnSpPr>
        <p:spPr>
          <a:xfrm flipH="1">
            <a:off x="5481523" y="2125400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9" idx="5"/>
            <a:endCxn id="16" idx="0"/>
          </p:cNvCxnSpPr>
          <p:nvPr/>
        </p:nvCxnSpPr>
        <p:spPr>
          <a:xfrm>
            <a:off x="6205971" y="2093764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 15"/>
          <p:cNvSpPr/>
          <p:nvPr/>
        </p:nvSpPr>
        <p:spPr>
          <a:xfrm>
            <a:off x="6319231" y="23581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Ellips 16"/>
          <p:cNvSpPr/>
          <p:nvPr/>
        </p:nvSpPr>
        <p:spPr>
          <a:xfrm>
            <a:off x="5859563" y="27734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Rak pil 17"/>
          <p:cNvCxnSpPr>
            <a:stCxn id="7" idx="4"/>
            <a:endCxn id="17" idx="0"/>
          </p:cNvCxnSpPr>
          <p:nvPr/>
        </p:nvCxnSpPr>
        <p:spPr>
          <a:xfrm>
            <a:off x="5841563" y="2557448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 18"/>
          <p:cNvSpPr/>
          <p:nvPr/>
        </p:nvSpPr>
        <p:spPr>
          <a:xfrm>
            <a:off x="6391239" y="14220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Rak pil 19"/>
          <p:cNvCxnSpPr>
            <a:stCxn id="19" idx="3"/>
            <a:endCxn id="9" idx="7"/>
          </p:cNvCxnSpPr>
          <p:nvPr/>
        </p:nvCxnSpPr>
        <p:spPr>
          <a:xfrm flipH="1">
            <a:off x="6205971" y="1606456"/>
            <a:ext cx="216904" cy="3345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 26"/>
          <p:cNvSpPr/>
          <p:nvPr/>
        </p:nvSpPr>
        <p:spPr>
          <a:xfrm>
            <a:off x="6173983" y="41583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Rak pil 27"/>
          <p:cNvCxnSpPr>
            <a:stCxn id="27" idx="3"/>
            <a:endCxn id="26" idx="0"/>
          </p:cNvCxnSpPr>
          <p:nvPr/>
        </p:nvCxnSpPr>
        <p:spPr>
          <a:xfrm flipH="1">
            <a:off x="5993963" y="434276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>
            <a:stCxn id="27" idx="5"/>
            <a:endCxn id="30" idx="0"/>
          </p:cNvCxnSpPr>
          <p:nvPr/>
        </p:nvCxnSpPr>
        <p:spPr>
          <a:xfrm>
            <a:off x="6358371" y="4342760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 29"/>
          <p:cNvSpPr/>
          <p:nvPr/>
        </p:nvSpPr>
        <p:spPr>
          <a:xfrm>
            <a:off x="6471631" y="46071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/>
          <p:cNvSpPr/>
          <p:nvPr/>
        </p:nvSpPr>
        <p:spPr>
          <a:xfrm>
            <a:off x="6011963" y="50224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Rak pil 31"/>
          <p:cNvCxnSpPr>
            <a:stCxn id="26" idx="4"/>
            <a:endCxn id="31" idx="0"/>
          </p:cNvCxnSpPr>
          <p:nvPr/>
        </p:nvCxnSpPr>
        <p:spPr>
          <a:xfrm>
            <a:off x="5993963" y="4806444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ell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47330"/>
              </p:ext>
            </p:extLst>
          </p:nvPr>
        </p:nvGraphicFramePr>
        <p:xfrm>
          <a:off x="1015319" y="2233413"/>
          <a:ext cx="3359696" cy="190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/>
                <a:gridCol w="1679848"/>
              </a:tblGrid>
              <a:tr h="634157">
                <a:tc gridSpan="2">
                  <a:txBody>
                    <a:bodyPr/>
                    <a:lstStyle/>
                    <a:p>
                      <a:pPr algn="ctr"/>
                      <a:r>
                        <a:rPr lang="sv-SE" err="1" smtClean="0"/>
                        <a:t>Subscription</a:t>
                      </a:r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634157">
                <a:tc>
                  <a:txBody>
                    <a:bodyPr/>
                    <a:lstStyle/>
                    <a:p>
                      <a:r>
                        <a:rPr lang="sv-SE" err="1" smtClean="0"/>
                        <a:t>Object</a:t>
                      </a:r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634157">
                <a:tc>
                  <a:txBody>
                    <a:bodyPr/>
                    <a:lstStyle/>
                    <a:p>
                      <a:r>
                        <a:rPr lang="sv-SE" err="1" smtClean="0"/>
                        <a:t>Method</a:t>
                      </a:r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err="1" smtClean="0"/>
                        <a:t>selectRelevantData</a:t>
                      </a:r>
                      <a:r>
                        <a:rPr lang="sv-SE" sz="1200" smtClean="0"/>
                        <a:t>()</a:t>
                      </a:r>
                      <a:endParaRPr lang="sv-SE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Rak pil 35"/>
          <p:cNvCxnSpPr>
            <a:endCxn id="9" idx="2"/>
          </p:cNvCxnSpPr>
          <p:nvPr/>
        </p:nvCxnSpPr>
        <p:spPr>
          <a:xfrm flipV="1">
            <a:off x="3584482" y="2017388"/>
            <a:ext cx="2437101" cy="1132872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 36"/>
          <p:cNvSpPr/>
          <p:nvPr/>
        </p:nvSpPr>
        <p:spPr>
          <a:xfrm>
            <a:off x="6463247" y="27902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8" name="Rak pil 37"/>
          <p:cNvCxnSpPr>
            <a:stCxn id="16" idx="4"/>
            <a:endCxn id="37" idx="0"/>
          </p:cNvCxnSpPr>
          <p:nvPr/>
        </p:nvCxnSpPr>
        <p:spPr>
          <a:xfrm>
            <a:off x="6427243" y="2574196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 42"/>
          <p:cNvSpPr/>
          <p:nvPr/>
        </p:nvSpPr>
        <p:spPr>
          <a:xfrm>
            <a:off x="6637195" y="500662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4" name="Rak pil 43"/>
          <p:cNvCxnSpPr>
            <a:stCxn id="30" idx="4"/>
            <a:endCxn id="43" idx="0"/>
          </p:cNvCxnSpPr>
          <p:nvPr/>
        </p:nvCxnSpPr>
        <p:spPr>
          <a:xfrm>
            <a:off x="6579643" y="4823192"/>
            <a:ext cx="165564" cy="183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>
            <a:stCxn id="7" idx="3"/>
            <a:endCxn id="50" idx="0"/>
          </p:cNvCxnSpPr>
          <p:nvPr/>
        </p:nvCxnSpPr>
        <p:spPr>
          <a:xfrm flipH="1">
            <a:off x="5563147" y="2525812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 49"/>
          <p:cNvSpPr/>
          <p:nvPr/>
        </p:nvSpPr>
        <p:spPr>
          <a:xfrm>
            <a:off x="5455135" y="27902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Ellips 51"/>
          <p:cNvSpPr/>
          <p:nvPr/>
        </p:nvSpPr>
        <p:spPr>
          <a:xfrm>
            <a:off x="5599151" y="502246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Rak pil 52"/>
          <p:cNvCxnSpPr>
            <a:stCxn id="26" idx="3"/>
            <a:endCxn id="52" idx="7"/>
          </p:cNvCxnSpPr>
          <p:nvPr/>
        </p:nvCxnSpPr>
        <p:spPr>
          <a:xfrm flipH="1">
            <a:off x="5783539" y="4774808"/>
            <a:ext cx="134048" cy="2792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ruta 56"/>
          <p:cNvSpPr txBox="1"/>
          <p:nvPr/>
        </p:nvSpPr>
        <p:spPr>
          <a:xfrm>
            <a:off x="4871653" y="5624954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Placeholder objects</a:t>
            </a:r>
            <a:endParaRPr lang="sv-SE"/>
          </a:p>
        </p:txBody>
      </p:sp>
      <p:cxnSp>
        <p:nvCxnSpPr>
          <p:cNvPr id="59" name="Rak 58"/>
          <p:cNvCxnSpPr>
            <a:stCxn id="57" idx="0"/>
            <a:endCxn id="52" idx="3"/>
          </p:cNvCxnSpPr>
          <p:nvPr/>
        </p:nvCxnSpPr>
        <p:spPr>
          <a:xfrm flipV="1">
            <a:off x="5523434" y="5206856"/>
            <a:ext cx="107353" cy="4180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k 60"/>
          <p:cNvCxnSpPr>
            <a:stCxn id="57" idx="0"/>
            <a:endCxn id="43" idx="3"/>
          </p:cNvCxnSpPr>
          <p:nvPr/>
        </p:nvCxnSpPr>
        <p:spPr>
          <a:xfrm flipV="1">
            <a:off x="5523434" y="5191008"/>
            <a:ext cx="1145397" cy="4339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61"/>
          <p:cNvSpPr txBox="1"/>
          <p:nvPr/>
        </p:nvSpPr>
        <p:spPr>
          <a:xfrm>
            <a:off x="3870959" y="4544834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Subscribed objects</a:t>
            </a:r>
            <a:endParaRPr lang="sv-SE"/>
          </a:p>
        </p:txBody>
      </p:sp>
      <p:cxnSp>
        <p:nvCxnSpPr>
          <p:cNvPr id="63" name="Rak 62"/>
          <p:cNvCxnSpPr>
            <a:stCxn id="26" idx="2"/>
            <a:endCxn id="62" idx="3"/>
          </p:cNvCxnSpPr>
          <p:nvPr/>
        </p:nvCxnSpPr>
        <p:spPr>
          <a:xfrm flipH="1" flipV="1">
            <a:off x="5124828" y="4675639"/>
            <a:ext cx="761123" cy="227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65"/>
          <p:cNvCxnSpPr>
            <a:stCxn id="27" idx="2"/>
            <a:endCxn id="62" idx="3"/>
          </p:cNvCxnSpPr>
          <p:nvPr/>
        </p:nvCxnSpPr>
        <p:spPr>
          <a:xfrm flipH="1">
            <a:off x="5124828" y="4266384"/>
            <a:ext cx="1049155" cy="409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69"/>
          <p:cNvCxnSpPr>
            <a:stCxn id="30" idx="2"/>
            <a:endCxn id="62" idx="3"/>
          </p:cNvCxnSpPr>
          <p:nvPr/>
        </p:nvCxnSpPr>
        <p:spPr>
          <a:xfrm flipH="1" flipV="1">
            <a:off x="5124828" y="4675639"/>
            <a:ext cx="1346803" cy="395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k 73"/>
          <p:cNvCxnSpPr>
            <a:stCxn id="31" idx="1"/>
            <a:endCxn id="62" idx="3"/>
          </p:cNvCxnSpPr>
          <p:nvPr/>
        </p:nvCxnSpPr>
        <p:spPr>
          <a:xfrm flipH="1" flipV="1">
            <a:off x="5124828" y="4675639"/>
            <a:ext cx="918771" cy="3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 25"/>
          <p:cNvSpPr/>
          <p:nvPr/>
        </p:nvSpPr>
        <p:spPr>
          <a:xfrm>
            <a:off x="5885951" y="45904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textruta 77"/>
          <p:cNvSpPr txBox="1"/>
          <p:nvPr/>
        </p:nvSpPr>
        <p:spPr>
          <a:xfrm>
            <a:off x="668299" y="6174596"/>
            <a:ext cx="779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This way we can control precisely what is loaded into the client </a:t>
            </a:r>
            <a:r>
              <a:rPr lang="sv-SE" i="1" smtClean="0"/>
              <a:t>at any given time</a:t>
            </a:r>
            <a:r>
              <a:rPr lang="sv-SE" smtClean="0"/>
              <a:t>.</a:t>
            </a:r>
            <a:endParaRPr lang="sv-SE"/>
          </a:p>
        </p:txBody>
      </p:sp>
      <p:sp>
        <p:nvSpPr>
          <p:cNvPr id="79" name="Höger 78"/>
          <p:cNvSpPr/>
          <p:nvPr/>
        </p:nvSpPr>
        <p:spPr>
          <a:xfrm rot="4650091">
            <a:off x="5878678" y="3465614"/>
            <a:ext cx="655804" cy="232912"/>
          </a:xfrm>
          <a:prstGeom prst="rightArrow">
            <a:avLst>
              <a:gd name="adj1" fmla="val 50000"/>
              <a:gd name="adj2" fmla="val 7033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41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ihandsfigur 121"/>
          <p:cNvSpPr/>
          <p:nvPr/>
        </p:nvSpPr>
        <p:spPr>
          <a:xfrm>
            <a:off x="1560984" y="2371730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Frihandsfigur 122"/>
          <p:cNvSpPr/>
          <p:nvPr/>
        </p:nvSpPr>
        <p:spPr>
          <a:xfrm>
            <a:off x="1335068" y="2789498"/>
            <a:ext cx="884784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Frihandsfigur 123"/>
          <p:cNvSpPr/>
          <p:nvPr/>
        </p:nvSpPr>
        <p:spPr>
          <a:xfrm>
            <a:off x="1003940" y="3231380"/>
            <a:ext cx="990600" cy="1524000"/>
          </a:xfrm>
          <a:custGeom>
            <a:avLst/>
            <a:gdLst>
              <a:gd name="connsiteX0" fmla="*/ 457200 w 990600"/>
              <a:gd name="connsiteY0" fmla="*/ 15240 h 1524000"/>
              <a:gd name="connsiteX1" fmla="*/ 358140 w 990600"/>
              <a:gd name="connsiteY1" fmla="*/ 144780 h 1524000"/>
              <a:gd name="connsiteX2" fmla="*/ 213360 w 990600"/>
              <a:gd name="connsiteY2" fmla="*/ 685800 h 1524000"/>
              <a:gd name="connsiteX3" fmla="*/ 0 w 990600"/>
              <a:gd name="connsiteY3" fmla="*/ 1333500 h 1524000"/>
              <a:gd name="connsiteX4" fmla="*/ 53340 w 990600"/>
              <a:gd name="connsiteY4" fmla="*/ 1463040 h 1524000"/>
              <a:gd name="connsiteX5" fmla="*/ 297180 w 990600"/>
              <a:gd name="connsiteY5" fmla="*/ 1524000 h 1524000"/>
              <a:gd name="connsiteX6" fmla="*/ 723900 w 990600"/>
              <a:gd name="connsiteY6" fmla="*/ 1470660 h 1524000"/>
              <a:gd name="connsiteX7" fmla="*/ 853440 w 990600"/>
              <a:gd name="connsiteY7" fmla="*/ 1120140 h 1524000"/>
              <a:gd name="connsiteX8" fmla="*/ 800100 w 990600"/>
              <a:gd name="connsiteY8" fmla="*/ 1021080 h 1524000"/>
              <a:gd name="connsiteX9" fmla="*/ 952500 w 990600"/>
              <a:gd name="connsiteY9" fmla="*/ 899160 h 1524000"/>
              <a:gd name="connsiteX10" fmla="*/ 990600 w 990600"/>
              <a:gd name="connsiteY10" fmla="*/ 754380 h 1524000"/>
              <a:gd name="connsiteX11" fmla="*/ 960120 w 990600"/>
              <a:gd name="connsiteY11" fmla="*/ 609600 h 1524000"/>
              <a:gd name="connsiteX12" fmla="*/ 655320 w 990600"/>
              <a:gd name="connsiteY12" fmla="*/ 160020 h 1524000"/>
              <a:gd name="connsiteX13" fmla="*/ 556260 w 990600"/>
              <a:gd name="connsiteY13" fmla="*/ 0 h 1524000"/>
              <a:gd name="connsiteX14" fmla="*/ 457200 w 990600"/>
              <a:gd name="connsiteY14" fmla="*/ 1524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0600" h="1524000">
                <a:moveTo>
                  <a:pt x="457200" y="15240"/>
                </a:moveTo>
                <a:lnTo>
                  <a:pt x="358140" y="144780"/>
                </a:lnTo>
                <a:lnTo>
                  <a:pt x="213360" y="685800"/>
                </a:lnTo>
                <a:lnTo>
                  <a:pt x="0" y="1333500"/>
                </a:lnTo>
                <a:lnTo>
                  <a:pt x="53340" y="1463040"/>
                </a:lnTo>
                <a:lnTo>
                  <a:pt x="297180" y="1524000"/>
                </a:lnTo>
                <a:lnTo>
                  <a:pt x="723900" y="1470660"/>
                </a:lnTo>
                <a:lnTo>
                  <a:pt x="853440" y="1120140"/>
                </a:lnTo>
                <a:lnTo>
                  <a:pt x="800100" y="1021080"/>
                </a:lnTo>
                <a:lnTo>
                  <a:pt x="952500" y="899160"/>
                </a:lnTo>
                <a:lnTo>
                  <a:pt x="990600" y="754380"/>
                </a:lnTo>
                <a:lnTo>
                  <a:pt x="960120" y="609600"/>
                </a:lnTo>
                <a:lnTo>
                  <a:pt x="655320" y="160020"/>
                </a:lnTo>
                <a:lnTo>
                  <a:pt x="556260" y="0"/>
                </a:lnTo>
                <a:lnTo>
                  <a:pt x="457200" y="1524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Frihandsfigur 89"/>
          <p:cNvSpPr/>
          <p:nvPr/>
        </p:nvSpPr>
        <p:spPr>
          <a:xfrm>
            <a:off x="5905772" y="2485316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ihandsfigur 90"/>
          <p:cNvSpPr/>
          <p:nvPr/>
        </p:nvSpPr>
        <p:spPr>
          <a:xfrm>
            <a:off x="5679856" y="2903084"/>
            <a:ext cx="884784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ihandsfigur 91"/>
          <p:cNvSpPr/>
          <p:nvPr/>
        </p:nvSpPr>
        <p:spPr>
          <a:xfrm>
            <a:off x="5348728" y="3344966"/>
            <a:ext cx="990600" cy="1524000"/>
          </a:xfrm>
          <a:custGeom>
            <a:avLst/>
            <a:gdLst>
              <a:gd name="connsiteX0" fmla="*/ 457200 w 990600"/>
              <a:gd name="connsiteY0" fmla="*/ 15240 h 1524000"/>
              <a:gd name="connsiteX1" fmla="*/ 358140 w 990600"/>
              <a:gd name="connsiteY1" fmla="*/ 144780 h 1524000"/>
              <a:gd name="connsiteX2" fmla="*/ 213360 w 990600"/>
              <a:gd name="connsiteY2" fmla="*/ 685800 h 1524000"/>
              <a:gd name="connsiteX3" fmla="*/ 0 w 990600"/>
              <a:gd name="connsiteY3" fmla="*/ 1333500 h 1524000"/>
              <a:gd name="connsiteX4" fmla="*/ 53340 w 990600"/>
              <a:gd name="connsiteY4" fmla="*/ 1463040 h 1524000"/>
              <a:gd name="connsiteX5" fmla="*/ 297180 w 990600"/>
              <a:gd name="connsiteY5" fmla="*/ 1524000 h 1524000"/>
              <a:gd name="connsiteX6" fmla="*/ 723900 w 990600"/>
              <a:gd name="connsiteY6" fmla="*/ 1470660 h 1524000"/>
              <a:gd name="connsiteX7" fmla="*/ 853440 w 990600"/>
              <a:gd name="connsiteY7" fmla="*/ 1120140 h 1524000"/>
              <a:gd name="connsiteX8" fmla="*/ 800100 w 990600"/>
              <a:gd name="connsiteY8" fmla="*/ 1021080 h 1524000"/>
              <a:gd name="connsiteX9" fmla="*/ 952500 w 990600"/>
              <a:gd name="connsiteY9" fmla="*/ 899160 h 1524000"/>
              <a:gd name="connsiteX10" fmla="*/ 990600 w 990600"/>
              <a:gd name="connsiteY10" fmla="*/ 754380 h 1524000"/>
              <a:gd name="connsiteX11" fmla="*/ 960120 w 990600"/>
              <a:gd name="connsiteY11" fmla="*/ 609600 h 1524000"/>
              <a:gd name="connsiteX12" fmla="*/ 655320 w 990600"/>
              <a:gd name="connsiteY12" fmla="*/ 160020 h 1524000"/>
              <a:gd name="connsiteX13" fmla="*/ 556260 w 990600"/>
              <a:gd name="connsiteY13" fmla="*/ 0 h 1524000"/>
              <a:gd name="connsiteX14" fmla="*/ 457200 w 990600"/>
              <a:gd name="connsiteY14" fmla="*/ 1524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0600" h="1524000">
                <a:moveTo>
                  <a:pt x="457200" y="15240"/>
                </a:moveTo>
                <a:lnTo>
                  <a:pt x="358140" y="144780"/>
                </a:lnTo>
                <a:lnTo>
                  <a:pt x="213360" y="685800"/>
                </a:lnTo>
                <a:lnTo>
                  <a:pt x="0" y="1333500"/>
                </a:lnTo>
                <a:lnTo>
                  <a:pt x="53340" y="1463040"/>
                </a:lnTo>
                <a:lnTo>
                  <a:pt x="297180" y="1524000"/>
                </a:lnTo>
                <a:lnTo>
                  <a:pt x="723900" y="1470660"/>
                </a:lnTo>
                <a:lnTo>
                  <a:pt x="853440" y="1120140"/>
                </a:lnTo>
                <a:lnTo>
                  <a:pt x="800100" y="1021080"/>
                </a:lnTo>
                <a:lnTo>
                  <a:pt x="952500" y="899160"/>
                </a:lnTo>
                <a:lnTo>
                  <a:pt x="990600" y="754380"/>
                </a:lnTo>
                <a:lnTo>
                  <a:pt x="960120" y="609600"/>
                </a:lnTo>
                <a:lnTo>
                  <a:pt x="655320" y="160020"/>
                </a:lnTo>
                <a:lnTo>
                  <a:pt x="556260" y="0"/>
                </a:lnTo>
                <a:lnTo>
                  <a:pt x="457200" y="1524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Frihandsfigur 88"/>
          <p:cNvSpPr/>
          <p:nvPr/>
        </p:nvSpPr>
        <p:spPr>
          <a:xfrm>
            <a:off x="5615428" y="2034326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/>
          <p:cNvSpPr txBox="1"/>
          <p:nvPr/>
        </p:nvSpPr>
        <p:spPr>
          <a:xfrm>
            <a:off x="217212" y="755412"/>
            <a:ext cx="869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Progressive loading can be acheived using a hierarchy of subscriptions created interactivley</a:t>
            </a:r>
            <a:endParaRPr lang="sv-SE"/>
          </a:p>
        </p:txBody>
      </p:sp>
      <p:pic>
        <p:nvPicPr>
          <p:cNvPr id="4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2" y="1558477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64" y="1628800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 5"/>
          <p:cNvSpPr/>
          <p:nvPr/>
        </p:nvSpPr>
        <p:spPr>
          <a:xfrm>
            <a:off x="5559408" y="30284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5738820" y="25964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6026852" y="30284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6026852" y="21643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Ellips 9"/>
          <p:cNvSpPr/>
          <p:nvPr/>
        </p:nvSpPr>
        <p:spPr>
          <a:xfrm>
            <a:off x="6314884" y="25964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Rak pil 10"/>
          <p:cNvCxnSpPr>
            <a:stCxn id="9" idx="3"/>
            <a:endCxn id="7" idx="0"/>
          </p:cNvCxnSpPr>
          <p:nvPr/>
        </p:nvCxnSpPr>
        <p:spPr>
          <a:xfrm flipH="1">
            <a:off x="5846832" y="234874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9" idx="5"/>
            <a:endCxn id="10" idx="0"/>
          </p:cNvCxnSpPr>
          <p:nvPr/>
        </p:nvCxnSpPr>
        <p:spPr>
          <a:xfrm>
            <a:off x="6211240" y="234874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>
            <a:stCxn id="10" idx="3"/>
            <a:endCxn id="8" idx="0"/>
          </p:cNvCxnSpPr>
          <p:nvPr/>
        </p:nvCxnSpPr>
        <p:spPr>
          <a:xfrm flipH="1">
            <a:off x="6134864" y="278079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7" idx="4"/>
            <a:endCxn id="8" idx="0"/>
          </p:cNvCxnSpPr>
          <p:nvPr/>
        </p:nvCxnSpPr>
        <p:spPr>
          <a:xfrm>
            <a:off x="5846832" y="2812428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7" idx="4"/>
            <a:endCxn id="6" idx="0"/>
          </p:cNvCxnSpPr>
          <p:nvPr/>
        </p:nvCxnSpPr>
        <p:spPr>
          <a:xfrm flipH="1">
            <a:off x="5667420" y="2812428"/>
            <a:ext cx="1794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 15"/>
          <p:cNvCxnSpPr>
            <a:stCxn id="10" idx="5"/>
            <a:endCxn id="17" idx="0"/>
          </p:cNvCxnSpPr>
          <p:nvPr/>
        </p:nvCxnSpPr>
        <p:spPr>
          <a:xfrm>
            <a:off x="6499272" y="2780792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6612532" y="30452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6152864" y="34605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Rak pil 18"/>
          <p:cNvCxnSpPr>
            <a:stCxn id="8" idx="4"/>
            <a:endCxn id="18" idx="0"/>
          </p:cNvCxnSpPr>
          <p:nvPr/>
        </p:nvCxnSpPr>
        <p:spPr>
          <a:xfrm>
            <a:off x="6134864" y="3244476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 19"/>
          <p:cNvSpPr/>
          <p:nvPr/>
        </p:nvSpPr>
        <p:spPr>
          <a:xfrm>
            <a:off x="5630808" y="398184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/>
          <p:cNvSpPr/>
          <p:nvPr/>
        </p:nvSpPr>
        <p:spPr>
          <a:xfrm>
            <a:off x="6756548" y="3477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Rak pil 29"/>
          <p:cNvCxnSpPr>
            <a:stCxn id="17" idx="4"/>
            <a:endCxn id="29" idx="0"/>
          </p:cNvCxnSpPr>
          <p:nvPr/>
        </p:nvCxnSpPr>
        <p:spPr>
          <a:xfrm>
            <a:off x="6720544" y="3261224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 33"/>
          <p:cNvCxnSpPr>
            <a:stCxn id="8" idx="3"/>
            <a:endCxn id="35" idx="0"/>
          </p:cNvCxnSpPr>
          <p:nvPr/>
        </p:nvCxnSpPr>
        <p:spPr>
          <a:xfrm flipH="1">
            <a:off x="5856448" y="3212840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 34"/>
          <p:cNvSpPr/>
          <p:nvPr/>
        </p:nvSpPr>
        <p:spPr>
          <a:xfrm>
            <a:off x="5748436" y="3477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9" name="Rak pil 38"/>
          <p:cNvCxnSpPr>
            <a:stCxn id="35" idx="4"/>
            <a:endCxn id="20" idx="0"/>
          </p:cNvCxnSpPr>
          <p:nvPr/>
        </p:nvCxnSpPr>
        <p:spPr>
          <a:xfrm flipH="1">
            <a:off x="5738820" y="3693272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 43"/>
          <p:cNvSpPr/>
          <p:nvPr/>
        </p:nvSpPr>
        <p:spPr>
          <a:xfrm>
            <a:off x="5991456" y="398184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" name="Rak pil 44"/>
          <p:cNvCxnSpPr>
            <a:stCxn id="35" idx="4"/>
            <a:endCxn id="44" idx="0"/>
          </p:cNvCxnSpPr>
          <p:nvPr/>
        </p:nvCxnSpPr>
        <p:spPr>
          <a:xfrm>
            <a:off x="5856448" y="3693272"/>
            <a:ext cx="243020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 49"/>
          <p:cNvSpPr/>
          <p:nvPr/>
        </p:nvSpPr>
        <p:spPr>
          <a:xfrm>
            <a:off x="5486792" y="45008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1" name="Rak pil 50"/>
          <p:cNvCxnSpPr>
            <a:endCxn id="50" idx="0"/>
          </p:cNvCxnSpPr>
          <p:nvPr/>
        </p:nvCxnSpPr>
        <p:spPr>
          <a:xfrm flipH="1">
            <a:off x="5594804" y="4212323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 51"/>
          <p:cNvSpPr/>
          <p:nvPr/>
        </p:nvSpPr>
        <p:spPr>
          <a:xfrm>
            <a:off x="5847440" y="45008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Rak pil 52"/>
          <p:cNvCxnSpPr>
            <a:stCxn id="20" idx="5"/>
            <a:endCxn id="52" idx="0"/>
          </p:cNvCxnSpPr>
          <p:nvPr/>
        </p:nvCxnSpPr>
        <p:spPr>
          <a:xfrm>
            <a:off x="5815196" y="4166231"/>
            <a:ext cx="140256" cy="3346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 55"/>
          <p:cNvSpPr/>
          <p:nvPr/>
        </p:nvSpPr>
        <p:spPr>
          <a:xfrm>
            <a:off x="5320424" y="3477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7" name="Rak pil 56"/>
          <p:cNvCxnSpPr>
            <a:stCxn id="6" idx="3"/>
            <a:endCxn id="56" idx="7"/>
          </p:cNvCxnSpPr>
          <p:nvPr/>
        </p:nvCxnSpPr>
        <p:spPr>
          <a:xfrm flipH="1">
            <a:off x="5504812" y="3212840"/>
            <a:ext cx="86232" cy="2960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 92"/>
          <p:cNvSpPr/>
          <p:nvPr/>
        </p:nvSpPr>
        <p:spPr>
          <a:xfrm>
            <a:off x="1270640" y="1920740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Ellips 93"/>
          <p:cNvSpPr/>
          <p:nvPr/>
        </p:nvSpPr>
        <p:spPr>
          <a:xfrm>
            <a:off x="1214620" y="291486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Ellips 94"/>
          <p:cNvSpPr/>
          <p:nvPr/>
        </p:nvSpPr>
        <p:spPr>
          <a:xfrm>
            <a:off x="1394032" y="24828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/>
          <p:cNvSpPr/>
          <p:nvPr/>
        </p:nvSpPr>
        <p:spPr>
          <a:xfrm>
            <a:off x="1682064" y="291486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Ellips 96"/>
          <p:cNvSpPr/>
          <p:nvPr/>
        </p:nvSpPr>
        <p:spPr>
          <a:xfrm>
            <a:off x="1682064" y="2050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Ellips 97"/>
          <p:cNvSpPr/>
          <p:nvPr/>
        </p:nvSpPr>
        <p:spPr>
          <a:xfrm>
            <a:off x="1970096" y="24828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9" name="Rak pil 98"/>
          <p:cNvCxnSpPr>
            <a:stCxn id="97" idx="3"/>
            <a:endCxn id="95" idx="0"/>
          </p:cNvCxnSpPr>
          <p:nvPr/>
        </p:nvCxnSpPr>
        <p:spPr>
          <a:xfrm flipH="1">
            <a:off x="1502044" y="2235158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ak pil 99"/>
          <p:cNvCxnSpPr>
            <a:stCxn id="97" idx="5"/>
            <a:endCxn id="98" idx="0"/>
          </p:cNvCxnSpPr>
          <p:nvPr/>
        </p:nvCxnSpPr>
        <p:spPr>
          <a:xfrm>
            <a:off x="1866452" y="2235158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ak pil 100"/>
          <p:cNvCxnSpPr>
            <a:stCxn id="98" idx="3"/>
            <a:endCxn id="96" idx="0"/>
          </p:cNvCxnSpPr>
          <p:nvPr/>
        </p:nvCxnSpPr>
        <p:spPr>
          <a:xfrm flipH="1">
            <a:off x="1790076" y="2667206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ak pil 101"/>
          <p:cNvCxnSpPr>
            <a:stCxn id="95" idx="4"/>
            <a:endCxn id="96" idx="0"/>
          </p:cNvCxnSpPr>
          <p:nvPr/>
        </p:nvCxnSpPr>
        <p:spPr>
          <a:xfrm>
            <a:off x="1502044" y="2698842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pil 102"/>
          <p:cNvCxnSpPr>
            <a:stCxn id="95" idx="4"/>
            <a:endCxn id="94" idx="0"/>
          </p:cNvCxnSpPr>
          <p:nvPr/>
        </p:nvCxnSpPr>
        <p:spPr>
          <a:xfrm flipH="1">
            <a:off x="1322632" y="2698842"/>
            <a:ext cx="1794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ak pil 103"/>
          <p:cNvCxnSpPr>
            <a:stCxn id="98" idx="5"/>
            <a:endCxn id="105" idx="0"/>
          </p:cNvCxnSpPr>
          <p:nvPr/>
        </p:nvCxnSpPr>
        <p:spPr>
          <a:xfrm>
            <a:off x="2154484" y="2667206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 104"/>
          <p:cNvSpPr/>
          <p:nvPr/>
        </p:nvSpPr>
        <p:spPr>
          <a:xfrm>
            <a:off x="2267744" y="29316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Ellips 105"/>
          <p:cNvSpPr/>
          <p:nvPr/>
        </p:nvSpPr>
        <p:spPr>
          <a:xfrm>
            <a:off x="1808076" y="33469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7" name="Rak pil 106"/>
          <p:cNvCxnSpPr>
            <a:stCxn id="96" idx="4"/>
            <a:endCxn id="106" idx="0"/>
          </p:cNvCxnSpPr>
          <p:nvPr/>
        </p:nvCxnSpPr>
        <p:spPr>
          <a:xfrm>
            <a:off x="1790076" y="3130890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 107"/>
          <p:cNvSpPr/>
          <p:nvPr/>
        </p:nvSpPr>
        <p:spPr>
          <a:xfrm>
            <a:off x="1286020" y="386825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Ellips 108"/>
          <p:cNvSpPr/>
          <p:nvPr/>
        </p:nvSpPr>
        <p:spPr>
          <a:xfrm>
            <a:off x="2411760" y="3363662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0" name="Rak pil 109"/>
          <p:cNvCxnSpPr>
            <a:stCxn id="105" idx="4"/>
            <a:endCxn id="109" idx="0"/>
          </p:cNvCxnSpPr>
          <p:nvPr/>
        </p:nvCxnSpPr>
        <p:spPr>
          <a:xfrm>
            <a:off x="2375756" y="3147638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k pil 110"/>
          <p:cNvCxnSpPr>
            <a:stCxn id="96" idx="3"/>
            <a:endCxn id="112" idx="0"/>
          </p:cNvCxnSpPr>
          <p:nvPr/>
        </p:nvCxnSpPr>
        <p:spPr>
          <a:xfrm flipH="1">
            <a:off x="1511660" y="3099254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 111"/>
          <p:cNvSpPr/>
          <p:nvPr/>
        </p:nvSpPr>
        <p:spPr>
          <a:xfrm>
            <a:off x="1403648" y="336366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3" name="Rak pil 112"/>
          <p:cNvCxnSpPr>
            <a:stCxn id="112" idx="4"/>
            <a:endCxn id="108" idx="0"/>
          </p:cNvCxnSpPr>
          <p:nvPr/>
        </p:nvCxnSpPr>
        <p:spPr>
          <a:xfrm flipH="1">
            <a:off x="1394032" y="3579686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 113"/>
          <p:cNvSpPr/>
          <p:nvPr/>
        </p:nvSpPr>
        <p:spPr>
          <a:xfrm>
            <a:off x="1646668" y="386825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5" name="Rak pil 114"/>
          <p:cNvCxnSpPr>
            <a:stCxn id="112" idx="4"/>
            <a:endCxn id="114" idx="0"/>
          </p:cNvCxnSpPr>
          <p:nvPr/>
        </p:nvCxnSpPr>
        <p:spPr>
          <a:xfrm>
            <a:off x="1511660" y="3579686"/>
            <a:ext cx="243020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 115"/>
          <p:cNvSpPr/>
          <p:nvPr/>
        </p:nvSpPr>
        <p:spPr>
          <a:xfrm>
            <a:off x="1142004" y="43873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7" name="Rak pil 116"/>
          <p:cNvCxnSpPr>
            <a:endCxn id="116" idx="0"/>
          </p:cNvCxnSpPr>
          <p:nvPr/>
        </p:nvCxnSpPr>
        <p:spPr>
          <a:xfrm flipH="1">
            <a:off x="1250016" y="4098737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 117"/>
          <p:cNvSpPr/>
          <p:nvPr/>
        </p:nvSpPr>
        <p:spPr>
          <a:xfrm>
            <a:off x="1502652" y="43873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9" name="Rak pil 118"/>
          <p:cNvCxnSpPr>
            <a:stCxn id="108" idx="5"/>
            <a:endCxn id="118" idx="0"/>
          </p:cNvCxnSpPr>
          <p:nvPr/>
        </p:nvCxnSpPr>
        <p:spPr>
          <a:xfrm>
            <a:off x="1470408" y="4052645"/>
            <a:ext cx="140256" cy="3346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 124"/>
          <p:cNvSpPr/>
          <p:nvPr/>
        </p:nvSpPr>
        <p:spPr>
          <a:xfrm>
            <a:off x="6642404" y="397306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6" name="Rak pil 125"/>
          <p:cNvCxnSpPr>
            <a:endCxn id="125" idx="0"/>
          </p:cNvCxnSpPr>
          <p:nvPr/>
        </p:nvCxnSpPr>
        <p:spPr>
          <a:xfrm flipH="1">
            <a:off x="6750416" y="3684496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 126"/>
          <p:cNvSpPr/>
          <p:nvPr/>
        </p:nvSpPr>
        <p:spPr>
          <a:xfrm>
            <a:off x="7003052" y="397306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8" name="Rak pil 127"/>
          <p:cNvCxnSpPr>
            <a:endCxn id="127" idx="0"/>
          </p:cNvCxnSpPr>
          <p:nvPr/>
        </p:nvCxnSpPr>
        <p:spPr>
          <a:xfrm>
            <a:off x="6868044" y="3684496"/>
            <a:ext cx="243020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ruta 129"/>
          <p:cNvSpPr txBox="1"/>
          <p:nvPr/>
        </p:nvSpPr>
        <p:spPr>
          <a:xfrm>
            <a:off x="1170829" y="5013176"/>
            <a:ext cx="3900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Idea: Placeholder objects can be visualized with loading spinners </a:t>
            </a:r>
            <a:endParaRPr lang="sv-SE" sz="1100"/>
          </a:p>
        </p:txBody>
      </p:sp>
      <p:cxnSp>
        <p:nvCxnSpPr>
          <p:cNvPr id="131" name="Rak 130"/>
          <p:cNvCxnSpPr>
            <a:stCxn id="109" idx="4"/>
          </p:cNvCxnSpPr>
          <p:nvPr/>
        </p:nvCxnSpPr>
        <p:spPr>
          <a:xfrm>
            <a:off x="2519772" y="3579686"/>
            <a:ext cx="284890" cy="13234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Höger 150"/>
          <p:cNvSpPr/>
          <p:nvPr/>
        </p:nvSpPr>
        <p:spPr>
          <a:xfrm rot="10800000">
            <a:off x="3131840" y="3045198"/>
            <a:ext cx="1656184" cy="299767"/>
          </a:xfrm>
          <a:prstGeom prst="rightArrow">
            <a:avLst>
              <a:gd name="adj1" fmla="val 50000"/>
              <a:gd name="adj2" fmla="val 7033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849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ihandsfigur 82"/>
          <p:cNvSpPr/>
          <p:nvPr/>
        </p:nvSpPr>
        <p:spPr>
          <a:xfrm>
            <a:off x="5802600" y="2912932"/>
            <a:ext cx="929640" cy="1905000"/>
          </a:xfrm>
          <a:custGeom>
            <a:avLst/>
            <a:gdLst>
              <a:gd name="connsiteX0" fmla="*/ 289560 w 929640"/>
              <a:gd name="connsiteY0" fmla="*/ 22860 h 1905000"/>
              <a:gd name="connsiteX1" fmla="*/ 403860 w 929640"/>
              <a:gd name="connsiteY1" fmla="*/ 0 h 1905000"/>
              <a:gd name="connsiteX2" fmla="*/ 563880 w 929640"/>
              <a:gd name="connsiteY2" fmla="*/ 76200 h 1905000"/>
              <a:gd name="connsiteX3" fmla="*/ 662940 w 929640"/>
              <a:gd name="connsiteY3" fmla="*/ 472440 h 1905000"/>
              <a:gd name="connsiteX4" fmla="*/ 830580 w 929640"/>
              <a:gd name="connsiteY4" fmla="*/ 853440 h 1905000"/>
              <a:gd name="connsiteX5" fmla="*/ 929640 w 929640"/>
              <a:gd name="connsiteY5" fmla="*/ 1219200 h 1905000"/>
              <a:gd name="connsiteX6" fmla="*/ 845820 w 929640"/>
              <a:gd name="connsiteY6" fmla="*/ 1516380 h 1905000"/>
              <a:gd name="connsiteX7" fmla="*/ 678180 w 929640"/>
              <a:gd name="connsiteY7" fmla="*/ 1836420 h 1905000"/>
              <a:gd name="connsiteX8" fmla="*/ 571500 w 929640"/>
              <a:gd name="connsiteY8" fmla="*/ 1897380 h 1905000"/>
              <a:gd name="connsiteX9" fmla="*/ 182880 w 929640"/>
              <a:gd name="connsiteY9" fmla="*/ 1905000 h 1905000"/>
              <a:gd name="connsiteX10" fmla="*/ 76200 w 929640"/>
              <a:gd name="connsiteY10" fmla="*/ 1836420 h 1905000"/>
              <a:gd name="connsiteX11" fmla="*/ 0 w 929640"/>
              <a:gd name="connsiteY11" fmla="*/ 1714500 h 1905000"/>
              <a:gd name="connsiteX12" fmla="*/ 0 w 929640"/>
              <a:gd name="connsiteY12" fmla="*/ 1607820 h 1905000"/>
              <a:gd name="connsiteX13" fmla="*/ 213360 w 929640"/>
              <a:gd name="connsiteY13" fmla="*/ 739140 h 1905000"/>
              <a:gd name="connsiteX14" fmla="*/ 236220 w 929640"/>
              <a:gd name="connsiteY14" fmla="*/ 152400 h 1905000"/>
              <a:gd name="connsiteX15" fmla="*/ 289560 w 929640"/>
              <a:gd name="connsiteY15" fmla="*/ 2286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29640" h="1905000">
                <a:moveTo>
                  <a:pt x="289560" y="22860"/>
                </a:moveTo>
                <a:lnTo>
                  <a:pt x="403860" y="0"/>
                </a:lnTo>
                <a:lnTo>
                  <a:pt x="563880" y="76200"/>
                </a:lnTo>
                <a:lnTo>
                  <a:pt x="662940" y="472440"/>
                </a:lnTo>
                <a:lnTo>
                  <a:pt x="830580" y="853440"/>
                </a:lnTo>
                <a:lnTo>
                  <a:pt x="929640" y="1219200"/>
                </a:lnTo>
                <a:lnTo>
                  <a:pt x="845820" y="1516380"/>
                </a:lnTo>
                <a:lnTo>
                  <a:pt x="678180" y="1836420"/>
                </a:lnTo>
                <a:lnTo>
                  <a:pt x="571500" y="1897380"/>
                </a:lnTo>
                <a:lnTo>
                  <a:pt x="182880" y="1905000"/>
                </a:lnTo>
                <a:lnTo>
                  <a:pt x="76200" y="1836420"/>
                </a:lnTo>
                <a:lnTo>
                  <a:pt x="0" y="1714500"/>
                </a:lnTo>
                <a:lnTo>
                  <a:pt x="0" y="1607820"/>
                </a:lnTo>
                <a:lnTo>
                  <a:pt x="213360" y="739140"/>
                </a:lnTo>
                <a:lnTo>
                  <a:pt x="236220" y="152400"/>
                </a:lnTo>
                <a:lnTo>
                  <a:pt x="289560" y="2286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Frihandsfigur 44"/>
          <p:cNvSpPr/>
          <p:nvPr/>
        </p:nvSpPr>
        <p:spPr>
          <a:xfrm>
            <a:off x="1089660" y="2743200"/>
            <a:ext cx="929640" cy="1905000"/>
          </a:xfrm>
          <a:custGeom>
            <a:avLst/>
            <a:gdLst>
              <a:gd name="connsiteX0" fmla="*/ 289560 w 929640"/>
              <a:gd name="connsiteY0" fmla="*/ 22860 h 1905000"/>
              <a:gd name="connsiteX1" fmla="*/ 403860 w 929640"/>
              <a:gd name="connsiteY1" fmla="*/ 0 h 1905000"/>
              <a:gd name="connsiteX2" fmla="*/ 563880 w 929640"/>
              <a:gd name="connsiteY2" fmla="*/ 76200 h 1905000"/>
              <a:gd name="connsiteX3" fmla="*/ 662940 w 929640"/>
              <a:gd name="connsiteY3" fmla="*/ 472440 h 1905000"/>
              <a:gd name="connsiteX4" fmla="*/ 830580 w 929640"/>
              <a:gd name="connsiteY4" fmla="*/ 853440 h 1905000"/>
              <a:gd name="connsiteX5" fmla="*/ 929640 w 929640"/>
              <a:gd name="connsiteY5" fmla="*/ 1219200 h 1905000"/>
              <a:gd name="connsiteX6" fmla="*/ 845820 w 929640"/>
              <a:gd name="connsiteY6" fmla="*/ 1516380 h 1905000"/>
              <a:gd name="connsiteX7" fmla="*/ 678180 w 929640"/>
              <a:gd name="connsiteY7" fmla="*/ 1836420 h 1905000"/>
              <a:gd name="connsiteX8" fmla="*/ 571500 w 929640"/>
              <a:gd name="connsiteY8" fmla="*/ 1897380 h 1905000"/>
              <a:gd name="connsiteX9" fmla="*/ 182880 w 929640"/>
              <a:gd name="connsiteY9" fmla="*/ 1905000 h 1905000"/>
              <a:gd name="connsiteX10" fmla="*/ 76200 w 929640"/>
              <a:gd name="connsiteY10" fmla="*/ 1836420 h 1905000"/>
              <a:gd name="connsiteX11" fmla="*/ 0 w 929640"/>
              <a:gd name="connsiteY11" fmla="*/ 1714500 h 1905000"/>
              <a:gd name="connsiteX12" fmla="*/ 0 w 929640"/>
              <a:gd name="connsiteY12" fmla="*/ 1607820 h 1905000"/>
              <a:gd name="connsiteX13" fmla="*/ 213360 w 929640"/>
              <a:gd name="connsiteY13" fmla="*/ 739140 h 1905000"/>
              <a:gd name="connsiteX14" fmla="*/ 236220 w 929640"/>
              <a:gd name="connsiteY14" fmla="*/ 152400 h 1905000"/>
              <a:gd name="connsiteX15" fmla="*/ 289560 w 929640"/>
              <a:gd name="connsiteY15" fmla="*/ 2286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29640" h="1905000">
                <a:moveTo>
                  <a:pt x="289560" y="22860"/>
                </a:moveTo>
                <a:lnTo>
                  <a:pt x="403860" y="0"/>
                </a:lnTo>
                <a:lnTo>
                  <a:pt x="563880" y="76200"/>
                </a:lnTo>
                <a:lnTo>
                  <a:pt x="662940" y="472440"/>
                </a:lnTo>
                <a:lnTo>
                  <a:pt x="830580" y="853440"/>
                </a:lnTo>
                <a:lnTo>
                  <a:pt x="929640" y="1219200"/>
                </a:lnTo>
                <a:lnTo>
                  <a:pt x="845820" y="1516380"/>
                </a:lnTo>
                <a:lnTo>
                  <a:pt x="678180" y="1836420"/>
                </a:lnTo>
                <a:lnTo>
                  <a:pt x="571500" y="1897380"/>
                </a:lnTo>
                <a:lnTo>
                  <a:pt x="182880" y="1905000"/>
                </a:lnTo>
                <a:lnTo>
                  <a:pt x="76200" y="1836420"/>
                </a:lnTo>
                <a:lnTo>
                  <a:pt x="0" y="1714500"/>
                </a:lnTo>
                <a:lnTo>
                  <a:pt x="0" y="1607820"/>
                </a:lnTo>
                <a:lnTo>
                  <a:pt x="213360" y="739140"/>
                </a:lnTo>
                <a:lnTo>
                  <a:pt x="236220" y="152400"/>
                </a:lnTo>
                <a:lnTo>
                  <a:pt x="289560" y="2286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/>
          <p:cNvSpPr txBox="1"/>
          <p:nvPr/>
        </p:nvSpPr>
        <p:spPr>
          <a:xfrm>
            <a:off x="217212" y="755412"/>
            <a:ext cx="750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The transitive closure of subscribed objects is continously pushed to the server</a:t>
            </a:r>
            <a:endParaRPr lang="sv-SE"/>
          </a:p>
        </p:txBody>
      </p:sp>
      <p:pic>
        <p:nvPicPr>
          <p:cNvPr id="3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0" y="1696586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08" y="1717017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 4"/>
          <p:cNvSpPr/>
          <p:nvPr/>
        </p:nvSpPr>
        <p:spPr>
          <a:xfrm>
            <a:off x="5572700" y="258419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5644708" y="21521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5932740" y="258419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5932740" y="17200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6220772" y="21521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Rak pil 9"/>
          <p:cNvCxnSpPr>
            <a:stCxn id="8" idx="3"/>
            <a:endCxn id="6" idx="0"/>
          </p:cNvCxnSpPr>
          <p:nvPr/>
        </p:nvCxnSpPr>
        <p:spPr>
          <a:xfrm flipH="1">
            <a:off x="5752720" y="190448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>
            <a:stCxn id="8" idx="5"/>
            <a:endCxn id="9" idx="0"/>
          </p:cNvCxnSpPr>
          <p:nvPr/>
        </p:nvCxnSpPr>
        <p:spPr>
          <a:xfrm>
            <a:off x="6117128" y="190448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9" idx="3"/>
            <a:endCxn id="7" idx="0"/>
          </p:cNvCxnSpPr>
          <p:nvPr/>
        </p:nvCxnSpPr>
        <p:spPr>
          <a:xfrm flipH="1">
            <a:off x="6040752" y="233653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>
            <a:stCxn id="6" idx="4"/>
            <a:endCxn id="7" idx="0"/>
          </p:cNvCxnSpPr>
          <p:nvPr/>
        </p:nvCxnSpPr>
        <p:spPr>
          <a:xfrm>
            <a:off x="5752720" y="2368166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6" idx="4"/>
            <a:endCxn id="5" idx="0"/>
          </p:cNvCxnSpPr>
          <p:nvPr/>
        </p:nvCxnSpPr>
        <p:spPr>
          <a:xfrm flipH="1">
            <a:off x="5680712" y="2368166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9" idx="5"/>
            <a:endCxn id="16" idx="0"/>
          </p:cNvCxnSpPr>
          <p:nvPr/>
        </p:nvCxnSpPr>
        <p:spPr>
          <a:xfrm>
            <a:off x="6405160" y="2336530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 15"/>
          <p:cNvSpPr/>
          <p:nvPr/>
        </p:nvSpPr>
        <p:spPr>
          <a:xfrm>
            <a:off x="6518420" y="26009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Ellips 16"/>
          <p:cNvSpPr/>
          <p:nvPr/>
        </p:nvSpPr>
        <p:spPr>
          <a:xfrm>
            <a:off x="6110456" y="30162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Rak pil 17"/>
          <p:cNvCxnSpPr>
            <a:stCxn id="7" idx="4"/>
            <a:endCxn id="17" idx="0"/>
          </p:cNvCxnSpPr>
          <p:nvPr/>
        </p:nvCxnSpPr>
        <p:spPr>
          <a:xfrm>
            <a:off x="6040752" y="2800214"/>
            <a:ext cx="1777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 18"/>
          <p:cNvSpPr/>
          <p:nvPr/>
        </p:nvSpPr>
        <p:spPr>
          <a:xfrm>
            <a:off x="6590428" y="166483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Rak pil 19"/>
          <p:cNvCxnSpPr>
            <a:stCxn id="19" idx="3"/>
            <a:endCxn id="9" idx="7"/>
          </p:cNvCxnSpPr>
          <p:nvPr/>
        </p:nvCxnSpPr>
        <p:spPr>
          <a:xfrm flipH="1">
            <a:off x="6405160" y="1849222"/>
            <a:ext cx="216904" cy="3345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 26"/>
          <p:cNvSpPr/>
          <p:nvPr/>
        </p:nvSpPr>
        <p:spPr>
          <a:xfrm>
            <a:off x="1544462" y="19886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Rak pil 27"/>
          <p:cNvCxnSpPr>
            <a:stCxn id="27" idx="3"/>
            <a:endCxn id="26" idx="0"/>
          </p:cNvCxnSpPr>
          <p:nvPr/>
        </p:nvCxnSpPr>
        <p:spPr>
          <a:xfrm flipH="1">
            <a:off x="1364442" y="217307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>
            <a:stCxn id="27" idx="5"/>
            <a:endCxn id="30" idx="0"/>
          </p:cNvCxnSpPr>
          <p:nvPr/>
        </p:nvCxnSpPr>
        <p:spPr>
          <a:xfrm>
            <a:off x="1728850" y="2173072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 29"/>
          <p:cNvSpPr/>
          <p:nvPr/>
        </p:nvSpPr>
        <p:spPr>
          <a:xfrm>
            <a:off x="1842110" y="24374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/>
          <p:cNvSpPr/>
          <p:nvPr/>
        </p:nvSpPr>
        <p:spPr>
          <a:xfrm>
            <a:off x="1382442" y="28527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Rak pil 31"/>
          <p:cNvCxnSpPr>
            <a:stCxn id="26" idx="4"/>
            <a:endCxn id="31" idx="0"/>
          </p:cNvCxnSpPr>
          <p:nvPr/>
        </p:nvCxnSpPr>
        <p:spPr>
          <a:xfrm>
            <a:off x="1364442" y="2636756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 36"/>
          <p:cNvSpPr/>
          <p:nvPr/>
        </p:nvSpPr>
        <p:spPr>
          <a:xfrm>
            <a:off x="6662436" y="30329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8" name="Rak pil 37"/>
          <p:cNvCxnSpPr>
            <a:stCxn id="16" idx="4"/>
            <a:endCxn id="37" idx="0"/>
          </p:cNvCxnSpPr>
          <p:nvPr/>
        </p:nvCxnSpPr>
        <p:spPr>
          <a:xfrm>
            <a:off x="6626432" y="2816962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 42"/>
          <p:cNvSpPr/>
          <p:nvPr/>
        </p:nvSpPr>
        <p:spPr>
          <a:xfrm>
            <a:off x="2007674" y="2836932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4" name="Rak pil 43"/>
          <p:cNvCxnSpPr>
            <a:stCxn id="30" idx="4"/>
            <a:endCxn id="43" idx="0"/>
          </p:cNvCxnSpPr>
          <p:nvPr/>
        </p:nvCxnSpPr>
        <p:spPr>
          <a:xfrm>
            <a:off x="1950122" y="2653504"/>
            <a:ext cx="165564" cy="183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>
            <a:stCxn id="7" idx="3"/>
            <a:endCxn id="50" idx="0"/>
          </p:cNvCxnSpPr>
          <p:nvPr/>
        </p:nvCxnSpPr>
        <p:spPr>
          <a:xfrm flipH="1">
            <a:off x="5762336" y="2768578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 49"/>
          <p:cNvSpPr/>
          <p:nvPr/>
        </p:nvSpPr>
        <p:spPr>
          <a:xfrm>
            <a:off x="5654324" y="30329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Ellips 51"/>
          <p:cNvSpPr/>
          <p:nvPr/>
        </p:nvSpPr>
        <p:spPr>
          <a:xfrm>
            <a:off x="969630" y="285278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Rak pil 52"/>
          <p:cNvCxnSpPr>
            <a:stCxn id="26" idx="3"/>
            <a:endCxn id="52" idx="7"/>
          </p:cNvCxnSpPr>
          <p:nvPr/>
        </p:nvCxnSpPr>
        <p:spPr>
          <a:xfrm flipH="1">
            <a:off x="1154018" y="2605120"/>
            <a:ext cx="134048" cy="2792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 25"/>
          <p:cNvSpPr/>
          <p:nvPr/>
        </p:nvSpPr>
        <p:spPr>
          <a:xfrm>
            <a:off x="1256430" y="24207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Höger 50"/>
          <p:cNvSpPr/>
          <p:nvPr/>
        </p:nvSpPr>
        <p:spPr>
          <a:xfrm>
            <a:off x="2843808" y="3546875"/>
            <a:ext cx="2088232" cy="299767"/>
          </a:xfrm>
          <a:prstGeom prst="rightArrow">
            <a:avLst>
              <a:gd name="adj1" fmla="val 50000"/>
              <a:gd name="adj2" fmla="val 7033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Ellips 53"/>
          <p:cNvSpPr/>
          <p:nvPr/>
        </p:nvSpPr>
        <p:spPr>
          <a:xfrm>
            <a:off x="1327938" y="3789620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Ellips 54"/>
          <p:cNvSpPr/>
          <p:nvPr/>
        </p:nvSpPr>
        <p:spPr>
          <a:xfrm>
            <a:off x="1445566" y="3285025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6" name="Rak pil 55"/>
          <p:cNvCxnSpPr>
            <a:stCxn id="55" idx="4"/>
            <a:endCxn id="54" idx="0"/>
          </p:cNvCxnSpPr>
          <p:nvPr/>
        </p:nvCxnSpPr>
        <p:spPr>
          <a:xfrm flipH="1">
            <a:off x="1435950" y="3501049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 57"/>
          <p:cNvSpPr/>
          <p:nvPr/>
        </p:nvSpPr>
        <p:spPr>
          <a:xfrm>
            <a:off x="1688586" y="3789620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0" name="Rak pil 59"/>
          <p:cNvCxnSpPr>
            <a:stCxn id="55" idx="4"/>
            <a:endCxn id="58" idx="0"/>
          </p:cNvCxnSpPr>
          <p:nvPr/>
        </p:nvCxnSpPr>
        <p:spPr>
          <a:xfrm>
            <a:off x="1553578" y="3501049"/>
            <a:ext cx="243020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 63"/>
          <p:cNvSpPr/>
          <p:nvPr/>
        </p:nvSpPr>
        <p:spPr>
          <a:xfrm>
            <a:off x="1183922" y="430867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5" name="Rak pil 64"/>
          <p:cNvCxnSpPr>
            <a:endCxn id="64" idx="0"/>
          </p:cNvCxnSpPr>
          <p:nvPr/>
        </p:nvCxnSpPr>
        <p:spPr>
          <a:xfrm flipH="1">
            <a:off x="1291934" y="4020100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 66"/>
          <p:cNvSpPr/>
          <p:nvPr/>
        </p:nvSpPr>
        <p:spPr>
          <a:xfrm>
            <a:off x="1544570" y="430867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8" name="Rak pil 67"/>
          <p:cNvCxnSpPr>
            <a:stCxn id="54" idx="5"/>
            <a:endCxn id="67" idx="0"/>
          </p:cNvCxnSpPr>
          <p:nvPr/>
        </p:nvCxnSpPr>
        <p:spPr>
          <a:xfrm>
            <a:off x="1512326" y="3974008"/>
            <a:ext cx="140256" cy="334663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 68"/>
          <p:cNvSpPr/>
          <p:nvPr/>
        </p:nvSpPr>
        <p:spPr>
          <a:xfrm>
            <a:off x="6076148" y="394836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Ellips 70"/>
          <p:cNvSpPr/>
          <p:nvPr/>
        </p:nvSpPr>
        <p:spPr>
          <a:xfrm>
            <a:off x="6193776" y="3443766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2" name="Rak pil 71"/>
          <p:cNvCxnSpPr>
            <a:stCxn id="71" idx="4"/>
            <a:endCxn id="69" idx="0"/>
          </p:cNvCxnSpPr>
          <p:nvPr/>
        </p:nvCxnSpPr>
        <p:spPr>
          <a:xfrm flipH="1">
            <a:off x="6184160" y="3659790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 72"/>
          <p:cNvSpPr/>
          <p:nvPr/>
        </p:nvSpPr>
        <p:spPr>
          <a:xfrm>
            <a:off x="6436796" y="394836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5" name="Rak pil 74"/>
          <p:cNvCxnSpPr>
            <a:stCxn id="71" idx="4"/>
            <a:endCxn id="73" idx="0"/>
          </p:cNvCxnSpPr>
          <p:nvPr/>
        </p:nvCxnSpPr>
        <p:spPr>
          <a:xfrm>
            <a:off x="6301788" y="3659790"/>
            <a:ext cx="243020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 75"/>
          <p:cNvSpPr/>
          <p:nvPr/>
        </p:nvSpPr>
        <p:spPr>
          <a:xfrm>
            <a:off x="5932132" y="446741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8" name="Rak pil 77"/>
          <p:cNvCxnSpPr>
            <a:endCxn id="76" idx="0"/>
          </p:cNvCxnSpPr>
          <p:nvPr/>
        </p:nvCxnSpPr>
        <p:spPr>
          <a:xfrm flipH="1">
            <a:off x="6040144" y="4178841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 78"/>
          <p:cNvSpPr/>
          <p:nvPr/>
        </p:nvSpPr>
        <p:spPr>
          <a:xfrm>
            <a:off x="6292780" y="446741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0" name="Rak pil 79"/>
          <p:cNvCxnSpPr>
            <a:stCxn id="69" idx="5"/>
            <a:endCxn id="79" idx="0"/>
          </p:cNvCxnSpPr>
          <p:nvPr/>
        </p:nvCxnSpPr>
        <p:spPr>
          <a:xfrm>
            <a:off x="6260536" y="4132749"/>
            <a:ext cx="140256" cy="334663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k pil 80"/>
          <p:cNvCxnSpPr>
            <a:stCxn id="31" idx="4"/>
            <a:endCxn id="55" idx="0"/>
          </p:cNvCxnSpPr>
          <p:nvPr/>
        </p:nvCxnSpPr>
        <p:spPr>
          <a:xfrm>
            <a:off x="1490454" y="3068804"/>
            <a:ext cx="63124" cy="21622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ak pil 81"/>
          <p:cNvCxnSpPr>
            <a:stCxn id="17" idx="4"/>
            <a:endCxn id="71" idx="0"/>
          </p:cNvCxnSpPr>
          <p:nvPr/>
        </p:nvCxnSpPr>
        <p:spPr>
          <a:xfrm>
            <a:off x="6218468" y="3232262"/>
            <a:ext cx="83320" cy="211504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ruta 83"/>
          <p:cNvSpPr txBox="1"/>
          <p:nvPr/>
        </p:nvSpPr>
        <p:spPr>
          <a:xfrm>
            <a:off x="645049" y="5096996"/>
            <a:ext cx="773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This means it is very easy to create auto-saving applications that work on entire data structures, rather than indivudal objects/fields.</a:t>
            </a:r>
            <a:endParaRPr lang="sv-SE" sz="1100"/>
          </a:p>
        </p:txBody>
      </p:sp>
    </p:spTree>
    <p:extLst>
      <p:ext uri="{BB962C8B-B14F-4D97-AF65-F5344CB8AC3E}">
        <p14:creationId xmlns:p14="http://schemas.microsoft.com/office/powerpoint/2010/main" val="1367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99</Words>
  <Application>Microsoft Office PowerPoint</Application>
  <PresentationFormat>Bildspel på skärmen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</dc:title>
  <dc:creator>Robert Renbris</dc:creator>
  <cp:lastModifiedBy>Robert Renbris</cp:lastModifiedBy>
  <cp:revision>14</cp:revision>
  <dcterms:created xsi:type="dcterms:W3CDTF">2016-10-07T19:57:30Z</dcterms:created>
  <dcterms:modified xsi:type="dcterms:W3CDTF">2016-10-08T10:38:03Z</dcterms:modified>
</cp:coreProperties>
</file>