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61030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8951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082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672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51308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8208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82A9C3FC-258C-4BC8-B7E3-AFE3A1693D2A}" type="datetimeFigureOut">
              <a:rPr lang="sv-SE" smtClean="0"/>
              <a:t>2016-10-21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2138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82A9C3FC-258C-4BC8-B7E3-AFE3A1693D2A}" type="datetimeFigureOut">
              <a:rPr lang="sv-SE" smtClean="0"/>
              <a:t>2016-10-21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38324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2A9C3FC-258C-4BC8-B7E3-AFE3A1693D2A}" type="datetimeFigureOut">
              <a:rPr lang="sv-SE" smtClean="0"/>
              <a:t>2016-10-21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0579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70451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4160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9C3FC-258C-4BC8-B7E3-AFE3A1693D2A}" type="datetimeFigureOut">
              <a:rPr lang="sv-SE" smtClean="0"/>
              <a:t>2016-10-21</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2A077-7DC6-4474-A97E-40B7C8777164}" type="slidenum">
              <a:rPr lang="sv-SE" smtClean="0"/>
              <a:t>‹#›</a:t>
            </a:fld>
            <a:endParaRPr lang="sv-SE"/>
          </a:p>
        </p:txBody>
      </p:sp>
    </p:spTree>
    <p:extLst>
      <p:ext uri="{BB962C8B-B14F-4D97-AF65-F5344CB8AC3E}">
        <p14:creationId xmlns:p14="http://schemas.microsoft.com/office/powerpoint/2010/main" val="342820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928813"/>
            <a:ext cx="58102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93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148" y="4909532"/>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657085"/>
            <a:ext cx="701296" cy="701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3740" y="4941168"/>
            <a:ext cx="636652" cy="636653"/>
          </a:xfrm>
          <a:prstGeom prst="rect">
            <a:avLst/>
          </a:prstGeom>
          <a:noFill/>
          <a:extLst>
            <a:ext uri="{909E8E84-426E-40DD-AFC4-6F175D3DCCD1}">
              <a14:hiddenFill xmlns:a14="http://schemas.microsoft.com/office/drawing/2010/main">
                <a:solidFill>
                  <a:srgbClr val="FFFFFF"/>
                </a:solidFill>
              </a14:hiddenFill>
            </a:ext>
          </a:extLst>
        </p:spPr>
      </p:pic>
      <p:sp>
        <p:nvSpPr>
          <p:cNvPr id="28" name="Ellips 27"/>
          <p:cNvSpPr/>
          <p:nvPr/>
        </p:nvSpPr>
        <p:spPr>
          <a:xfrm>
            <a:off x="459000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466201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Ellips 29"/>
          <p:cNvSpPr/>
          <p:nvPr/>
        </p:nvSpPr>
        <p:spPr>
          <a:xfrm>
            <a:off x="495004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4950044" y="22048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238076"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Rak pil 32"/>
          <p:cNvCxnSpPr>
            <a:stCxn id="31" idx="3"/>
            <a:endCxn id="29" idx="0"/>
          </p:cNvCxnSpPr>
          <p:nvPr/>
        </p:nvCxnSpPr>
        <p:spPr>
          <a:xfrm flipH="1">
            <a:off x="4770024"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31" idx="5"/>
            <a:endCxn id="32" idx="0"/>
          </p:cNvCxnSpPr>
          <p:nvPr/>
        </p:nvCxnSpPr>
        <p:spPr>
          <a:xfrm>
            <a:off x="5134432"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Rak pil 34"/>
          <p:cNvCxnSpPr>
            <a:stCxn id="32" idx="3"/>
            <a:endCxn id="30" idx="0"/>
          </p:cNvCxnSpPr>
          <p:nvPr/>
        </p:nvCxnSpPr>
        <p:spPr>
          <a:xfrm flipH="1">
            <a:off x="5058056" y="282130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29" idx="4"/>
            <a:endCxn id="30" idx="0"/>
          </p:cNvCxnSpPr>
          <p:nvPr/>
        </p:nvCxnSpPr>
        <p:spPr>
          <a:xfrm>
            <a:off x="4770024" y="285293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Rak pil 36"/>
          <p:cNvCxnSpPr>
            <a:stCxn id="29" idx="4"/>
            <a:endCxn id="28" idx="0"/>
          </p:cNvCxnSpPr>
          <p:nvPr/>
        </p:nvCxnSpPr>
        <p:spPr>
          <a:xfrm flipH="1">
            <a:off x="4698016" y="285293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Vänster-höger 47"/>
          <p:cNvSpPr/>
          <p:nvPr/>
        </p:nvSpPr>
        <p:spPr>
          <a:xfrm rot="3690191">
            <a:off x="5191206" y="4117142"/>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Vänster-höger 48"/>
          <p:cNvSpPr/>
          <p:nvPr/>
        </p:nvSpPr>
        <p:spPr>
          <a:xfrm rot="7010082">
            <a:off x="3450233" y="4037726"/>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textruta 49"/>
          <p:cNvSpPr txBox="1"/>
          <p:nvPr/>
        </p:nvSpPr>
        <p:spPr>
          <a:xfrm>
            <a:off x="217212" y="1043444"/>
            <a:ext cx="6521081" cy="369332"/>
          </a:xfrm>
          <a:prstGeom prst="rect">
            <a:avLst/>
          </a:prstGeom>
          <a:noFill/>
        </p:spPr>
        <p:txBody>
          <a:bodyPr wrap="none" rtlCol="0">
            <a:spAutoFit/>
          </a:bodyPr>
          <a:lstStyle/>
          <a:p>
            <a:r>
              <a:rPr lang="sv-SE" err="1" smtClean="0"/>
              <a:t>Reactive</a:t>
            </a:r>
            <a:r>
              <a:rPr lang="sv-SE" smtClean="0"/>
              <a:t> Data </a:t>
            </a:r>
            <a:r>
              <a:rPr lang="sv-SE" err="1" smtClean="0"/>
              <a:t>Structure</a:t>
            </a:r>
            <a:r>
              <a:rPr lang="sv-SE" smtClean="0"/>
              <a:t> Synchronization, supporting multiple peers </a:t>
            </a:r>
            <a:endParaRPr lang="sv-SE"/>
          </a:p>
        </p:txBody>
      </p:sp>
      <p:sp>
        <p:nvSpPr>
          <p:cNvPr id="79" name="Ellips 78"/>
          <p:cNvSpPr/>
          <p:nvPr/>
        </p:nvSpPr>
        <p:spPr>
          <a:xfrm>
            <a:off x="305983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3131840"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1" name="Ellips 80"/>
          <p:cNvSpPr/>
          <p:nvPr/>
        </p:nvSpPr>
        <p:spPr>
          <a:xfrm>
            <a:off x="341987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Ellips 81"/>
          <p:cNvSpPr/>
          <p:nvPr/>
        </p:nvSpPr>
        <p:spPr>
          <a:xfrm>
            <a:off x="3419872" y="47251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Ellips 82"/>
          <p:cNvSpPr/>
          <p:nvPr/>
        </p:nvSpPr>
        <p:spPr>
          <a:xfrm>
            <a:off x="3707904"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4" name="Rak pil 83"/>
          <p:cNvCxnSpPr>
            <a:stCxn id="82" idx="3"/>
            <a:endCxn id="80" idx="0"/>
          </p:cNvCxnSpPr>
          <p:nvPr/>
        </p:nvCxnSpPr>
        <p:spPr>
          <a:xfrm flipH="1">
            <a:off x="3239852"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Rak pil 84"/>
          <p:cNvCxnSpPr>
            <a:stCxn id="82" idx="5"/>
            <a:endCxn id="83" idx="0"/>
          </p:cNvCxnSpPr>
          <p:nvPr/>
        </p:nvCxnSpPr>
        <p:spPr>
          <a:xfrm>
            <a:off x="3604260"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3" idx="3"/>
            <a:endCxn id="81" idx="0"/>
          </p:cNvCxnSpPr>
          <p:nvPr/>
        </p:nvCxnSpPr>
        <p:spPr>
          <a:xfrm flipH="1">
            <a:off x="3527884" y="534158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81" idx="0"/>
          </p:cNvCxnSpPr>
          <p:nvPr/>
        </p:nvCxnSpPr>
        <p:spPr>
          <a:xfrm>
            <a:off x="3239852" y="537321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80" idx="4"/>
            <a:endCxn id="79" idx="0"/>
          </p:cNvCxnSpPr>
          <p:nvPr/>
        </p:nvCxnSpPr>
        <p:spPr>
          <a:xfrm flipH="1">
            <a:off x="3167844" y="537321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Ellips 92"/>
          <p:cNvSpPr/>
          <p:nvPr/>
        </p:nvSpPr>
        <p:spPr>
          <a:xfrm>
            <a:off x="621980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6291808"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657984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6579840"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6867872"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8" name="Rak pil 97"/>
          <p:cNvCxnSpPr>
            <a:stCxn id="96" idx="3"/>
            <a:endCxn id="94" idx="0"/>
          </p:cNvCxnSpPr>
          <p:nvPr/>
        </p:nvCxnSpPr>
        <p:spPr>
          <a:xfrm flipH="1">
            <a:off x="6399820"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Rak pil 98"/>
          <p:cNvCxnSpPr>
            <a:stCxn id="96" idx="5"/>
            <a:endCxn id="97" idx="0"/>
          </p:cNvCxnSpPr>
          <p:nvPr/>
        </p:nvCxnSpPr>
        <p:spPr>
          <a:xfrm>
            <a:off x="6764228"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3"/>
            <a:endCxn id="95" idx="0"/>
          </p:cNvCxnSpPr>
          <p:nvPr/>
        </p:nvCxnSpPr>
        <p:spPr>
          <a:xfrm flipH="1">
            <a:off x="6687852" y="526957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4" idx="4"/>
            <a:endCxn id="95" idx="0"/>
          </p:cNvCxnSpPr>
          <p:nvPr/>
        </p:nvCxnSpPr>
        <p:spPr>
          <a:xfrm>
            <a:off x="6399820" y="5301208"/>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4" idx="4"/>
            <a:endCxn id="93" idx="0"/>
          </p:cNvCxnSpPr>
          <p:nvPr/>
        </p:nvCxnSpPr>
        <p:spPr>
          <a:xfrm flipH="1">
            <a:off x="6327812" y="5301208"/>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ihandsfigur 76"/>
          <p:cNvSpPr/>
          <p:nvPr/>
        </p:nvSpPr>
        <p:spPr>
          <a:xfrm>
            <a:off x="5775155" y="4014356"/>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Frihandsfigur 40"/>
          <p:cNvSpPr/>
          <p:nvPr/>
        </p:nvSpPr>
        <p:spPr>
          <a:xfrm>
            <a:off x="5663167" y="1766848"/>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68299" y="548680"/>
            <a:ext cx="6612901" cy="369332"/>
          </a:xfrm>
          <a:prstGeom prst="rect">
            <a:avLst/>
          </a:prstGeom>
          <a:noFill/>
        </p:spPr>
        <p:txBody>
          <a:bodyPr wrap="none" rtlCol="0">
            <a:spAutoFit/>
          </a:bodyPr>
          <a:lstStyle/>
          <a:p>
            <a:r>
              <a:rPr lang="sv-SE" err="1" smtClean="0"/>
              <a:t>Reactive</a:t>
            </a:r>
            <a:r>
              <a:rPr lang="sv-SE" smtClean="0"/>
              <a:t> </a:t>
            </a:r>
            <a:r>
              <a:rPr lang="sv-SE" i="1" err="1" smtClean="0"/>
              <a:t>subscriptions</a:t>
            </a:r>
            <a:r>
              <a:rPr lang="sv-SE" smtClean="0"/>
              <a:t> select </a:t>
            </a:r>
            <a:r>
              <a:rPr lang="sv-SE" i="1" smtClean="0"/>
              <a:t>what</a:t>
            </a:r>
            <a:r>
              <a:rPr lang="sv-SE" smtClean="0"/>
              <a:t> </a:t>
            </a:r>
            <a:r>
              <a:rPr lang="sv-SE" err="1" smtClean="0"/>
              <a:t>objects</a:t>
            </a:r>
            <a:r>
              <a:rPr lang="sv-SE" smtClean="0"/>
              <a:t> </a:t>
            </a:r>
            <a:r>
              <a:rPr lang="sv-SE" err="1" smtClean="0"/>
              <a:t>to</a:t>
            </a:r>
            <a:r>
              <a:rPr lang="sv-SE" smtClean="0"/>
              <a:t> synchronize with </a:t>
            </a:r>
            <a:r>
              <a:rPr lang="sv-SE" err="1" smtClean="0"/>
              <a:t>clients</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5297" y="4275687"/>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319" y="1474251"/>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37351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5445519"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73355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5733551" y="14773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021583"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5553531"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5917939"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5841563" y="209376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5553531" y="212540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5481523" y="2125400"/>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205971" y="209376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319231" y="23581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5859563" y="27734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5841563" y="255744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391239" y="14220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205971" y="1606456"/>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6173983" y="4158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5993963" y="434276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6358371" y="434276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6471631" y="4607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6011963" y="50224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5993963" y="480644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4" name="Tabell 33"/>
          <p:cNvGraphicFramePr>
            <a:graphicFrameLocks noGrp="1"/>
          </p:cNvGraphicFramePr>
          <p:nvPr>
            <p:extLst>
              <p:ext uri="{D42A27DB-BD31-4B8C-83A1-F6EECF244321}">
                <p14:modId xmlns:p14="http://schemas.microsoft.com/office/powerpoint/2010/main" val="2671747330"/>
              </p:ext>
            </p:extLst>
          </p:nvPr>
        </p:nvGraphicFramePr>
        <p:xfrm>
          <a:off x="1015319" y="2233413"/>
          <a:ext cx="3359696" cy="1902471"/>
        </p:xfrm>
        <a:graphic>
          <a:graphicData uri="http://schemas.openxmlformats.org/drawingml/2006/table">
            <a:tbl>
              <a:tblPr firstRow="1" bandRow="1">
                <a:tableStyleId>{5C22544A-7EE6-4342-B048-85BDC9FD1C3A}</a:tableStyleId>
              </a:tblPr>
              <a:tblGrid>
                <a:gridCol w="1679848"/>
                <a:gridCol w="1679848"/>
              </a:tblGrid>
              <a:tr h="634157">
                <a:tc gridSpan="2">
                  <a:txBody>
                    <a:bodyPr/>
                    <a:lstStyle/>
                    <a:p>
                      <a:pPr algn="ctr"/>
                      <a:r>
                        <a:rPr lang="sv-SE" err="1" smtClean="0"/>
                        <a:t>Subscription</a:t>
                      </a:r>
                      <a:endParaRPr lang="sv-SE"/>
                    </a:p>
                  </a:txBody>
                  <a:tcPr/>
                </a:tc>
                <a:tc hMerge="1">
                  <a:txBody>
                    <a:bodyPr/>
                    <a:lstStyle/>
                    <a:p>
                      <a:endParaRPr lang="sv-SE" dirty="0"/>
                    </a:p>
                  </a:txBody>
                  <a:tcPr/>
                </a:tc>
              </a:tr>
              <a:tr h="634157">
                <a:tc>
                  <a:txBody>
                    <a:bodyPr/>
                    <a:lstStyle/>
                    <a:p>
                      <a:r>
                        <a:rPr lang="sv-SE" err="1" smtClean="0"/>
                        <a:t>Object</a:t>
                      </a:r>
                      <a:endParaRPr lang="sv-SE"/>
                    </a:p>
                  </a:txBody>
                  <a:tcPr/>
                </a:tc>
                <a:tc>
                  <a:txBody>
                    <a:bodyPr/>
                    <a:lstStyle/>
                    <a:p>
                      <a:endParaRPr lang="sv-SE"/>
                    </a:p>
                  </a:txBody>
                  <a:tcPr/>
                </a:tc>
              </a:tr>
              <a:tr h="634157">
                <a:tc>
                  <a:txBody>
                    <a:bodyPr/>
                    <a:lstStyle/>
                    <a:p>
                      <a:r>
                        <a:rPr lang="sv-SE" err="1" smtClean="0"/>
                        <a:t>Method</a:t>
                      </a:r>
                      <a:endParaRPr lang="sv-SE"/>
                    </a:p>
                  </a:txBody>
                  <a:tcPr/>
                </a:tc>
                <a:tc>
                  <a:txBody>
                    <a:bodyPr/>
                    <a:lstStyle/>
                    <a:p>
                      <a:r>
                        <a:rPr lang="sv-SE" sz="1200" err="1" smtClean="0"/>
                        <a:t>selectRelevantData</a:t>
                      </a:r>
                      <a:r>
                        <a:rPr lang="sv-SE" sz="1200" smtClean="0"/>
                        <a:t>()</a:t>
                      </a:r>
                      <a:endParaRPr lang="sv-SE" sz="1200"/>
                    </a:p>
                  </a:txBody>
                  <a:tcPr/>
                </a:tc>
              </a:tr>
            </a:tbl>
          </a:graphicData>
        </a:graphic>
      </p:graphicFrame>
      <p:cxnSp>
        <p:nvCxnSpPr>
          <p:cNvPr id="36" name="Rak pil 35"/>
          <p:cNvCxnSpPr>
            <a:endCxn id="9" idx="2"/>
          </p:cNvCxnSpPr>
          <p:nvPr/>
        </p:nvCxnSpPr>
        <p:spPr>
          <a:xfrm flipV="1">
            <a:off x="3584482" y="2017388"/>
            <a:ext cx="2437101" cy="1132872"/>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6463247"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6427243" y="257419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6637195" y="5006620"/>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6579643" y="4823192"/>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5563147" y="252581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455135"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5599151" y="5022468"/>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5783539" y="4774808"/>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ruta 56"/>
          <p:cNvSpPr txBox="1"/>
          <p:nvPr/>
        </p:nvSpPr>
        <p:spPr>
          <a:xfrm>
            <a:off x="4871653" y="5624954"/>
            <a:ext cx="1303562" cy="261610"/>
          </a:xfrm>
          <a:prstGeom prst="rect">
            <a:avLst/>
          </a:prstGeom>
          <a:noFill/>
        </p:spPr>
        <p:txBody>
          <a:bodyPr wrap="none" rtlCol="0">
            <a:spAutoFit/>
          </a:bodyPr>
          <a:lstStyle/>
          <a:p>
            <a:r>
              <a:rPr lang="sv-SE" sz="1100" smtClean="0"/>
              <a:t>Placeholder objects</a:t>
            </a:r>
            <a:endParaRPr lang="sv-SE"/>
          </a:p>
        </p:txBody>
      </p:sp>
      <p:cxnSp>
        <p:nvCxnSpPr>
          <p:cNvPr id="59" name="Rak 58"/>
          <p:cNvCxnSpPr>
            <a:stCxn id="57" idx="0"/>
            <a:endCxn id="52" idx="3"/>
          </p:cNvCxnSpPr>
          <p:nvPr/>
        </p:nvCxnSpPr>
        <p:spPr>
          <a:xfrm flipV="1">
            <a:off x="5523434" y="5206856"/>
            <a:ext cx="107353" cy="41809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Rak 60"/>
          <p:cNvCxnSpPr>
            <a:stCxn id="57" idx="0"/>
            <a:endCxn id="43" idx="3"/>
          </p:cNvCxnSpPr>
          <p:nvPr/>
        </p:nvCxnSpPr>
        <p:spPr>
          <a:xfrm flipV="1">
            <a:off x="5523434" y="5191008"/>
            <a:ext cx="1145397" cy="43394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3870959" y="4544834"/>
            <a:ext cx="1253869" cy="261610"/>
          </a:xfrm>
          <a:prstGeom prst="rect">
            <a:avLst/>
          </a:prstGeom>
          <a:noFill/>
        </p:spPr>
        <p:txBody>
          <a:bodyPr wrap="none" rtlCol="0">
            <a:spAutoFit/>
          </a:bodyPr>
          <a:lstStyle/>
          <a:p>
            <a:r>
              <a:rPr lang="sv-SE" sz="1100" smtClean="0"/>
              <a:t>Subscribed objects</a:t>
            </a:r>
            <a:endParaRPr lang="sv-SE"/>
          </a:p>
        </p:txBody>
      </p:sp>
      <p:cxnSp>
        <p:nvCxnSpPr>
          <p:cNvPr id="63" name="Rak 62"/>
          <p:cNvCxnSpPr>
            <a:stCxn id="26" idx="2"/>
            <a:endCxn id="62" idx="3"/>
          </p:cNvCxnSpPr>
          <p:nvPr/>
        </p:nvCxnSpPr>
        <p:spPr>
          <a:xfrm flipH="1" flipV="1">
            <a:off x="5124828" y="4675639"/>
            <a:ext cx="761123" cy="22793"/>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Rak 65"/>
          <p:cNvCxnSpPr>
            <a:stCxn id="27" idx="2"/>
            <a:endCxn id="62" idx="3"/>
          </p:cNvCxnSpPr>
          <p:nvPr/>
        </p:nvCxnSpPr>
        <p:spPr>
          <a:xfrm flipH="1">
            <a:off x="5124828" y="4266384"/>
            <a:ext cx="1049155" cy="40925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Rak 69"/>
          <p:cNvCxnSpPr>
            <a:stCxn id="30" idx="2"/>
            <a:endCxn id="62" idx="3"/>
          </p:cNvCxnSpPr>
          <p:nvPr/>
        </p:nvCxnSpPr>
        <p:spPr>
          <a:xfrm flipH="1" flipV="1">
            <a:off x="5124828" y="4675639"/>
            <a:ext cx="1346803" cy="3954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Rak 73"/>
          <p:cNvCxnSpPr>
            <a:stCxn id="31" idx="1"/>
            <a:endCxn id="62" idx="3"/>
          </p:cNvCxnSpPr>
          <p:nvPr/>
        </p:nvCxnSpPr>
        <p:spPr>
          <a:xfrm flipH="1" flipV="1">
            <a:off x="5124828" y="4675639"/>
            <a:ext cx="918771" cy="37846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5885951" y="45904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textruta 77"/>
          <p:cNvSpPr txBox="1"/>
          <p:nvPr/>
        </p:nvSpPr>
        <p:spPr>
          <a:xfrm>
            <a:off x="668299" y="6174596"/>
            <a:ext cx="7792133" cy="369332"/>
          </a:xfrm>
          <a:prstGeom prst="rect">
            <a:avLst/>
          </a:prstGeom>
          <a:noFill/>
        </p:spPr>
        <p:txBody>
          <a:bodyPr wrap="none" rtlCol="0">
            <a:spAutoFit/>
          </a:bodyPr>
          <a:lstStyle/>
          <a:p>
            <a:r>
              <a:rPr lang="sv-SE" smtClean="0"/>
              <a:t>This way we can control precisely what is loaded into the client </a:t>
            </a:r>
            <a:r>
              <a:rPr lang="sv-SE" i="1" smtClean="0"/>
              <a:t>at any given time</a:t>
            </a:r>
            <a:r>
              <a:rPr lang="sv-SE" smtClean="0"/>
              <a:t>.</a:t>
            </a:r>
            <a:endParaRPr lang="sv-SE"/>
          </a:p>
        </p:txBody>
      </p:sp>
      <p:sp>
        <p:nvSpPr>
          <p:cNvPr id="79" name="Höger 78"/>
          <p:cNvSpPr/>
          <p:nvPr/>
        </p:nvSpPr>
        <p:spPr>
          <a:xfrm rot="4650091">
            <a:off x="5878678" y="3465614"/>
            <a:ext cx="655804" cy="232912"/>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77417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rihandsfigur 121"/>
          <p:cNvSpPr/>
          <p:nvPr/>
        </p:nvSpPr>
        <p:spPr>
          <a:xfrm>
            <a:off x="1681797" y="254216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Frihandsfigur 122"/>
          <p:cNvSpPr/>
          <p:nvPr/>
        </p:nvSpPr>
        <p:spPr>
          <a:xfrm>
            <a:off x="1455881" y="2959936"/>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Frihandsfigur 123"/>
          <p:cNvSpPr/>
          <p:nvPr/>
        </p:nvSpPr>
        <p:spPr>
          <a:xfrm>
            <a:off x="1124753" y="3401818"/>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0" name="Frihandsfigur 89"/>
          <p:cNvSpPr/>
          <p:nvPr/>
        </p:nvSpPr>
        <p:spPr>
          <a:xfrm>
            <a:off x="6026585" y="265575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1" name="Frihandsfigur 90"/>
          <p:cNvSpPr/>
          <p:nvPr/>
        </p:nvSpPr>
        <p:spPr>
          <a:xfrm>
            <a:off x="5800669" y="3073522"/>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Frihandsfigur 91"/>
          <p:cNvSpPr/>
          <p:nvPr/>
        </p:nvSpPr>
        <p:spPr>
          <a:xfrm>
            <a:off x="5469541" y="3515404"/>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9" name="Frihandsfigur 88"/>
          <p:cNvSpPr/>
          <p:nvPr/>
        </p:nvSpPr>
        <p:spPr>
          <a:xfrm>
            <a:off x="5736241" y="220476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338025" y="925850"/>
            <a:ext cx="8698471" cy="369332"/>
          </a:xfrm>
          <a:prstGeom prst="rect">
            <a:avLst/>
          </a:prstGeom>
          <a:noFill/>
        </p:spPr>
        <p:txBody>
          <a:bodyPr wrap="none" rtlCol="0">
            <a:spAutoFit/>
          </a:bodyPr>
          <a:lstStyle/>
          <a:p>
            <a:r>
              <a:rPr lang="sv-SE" smtClean="0"/>
              <a:t>Progressive loading can be acheived using a hierarchy of subscriptions created interactivley</a:t>
            </a:r>
            <a:endParaRPr lang="sv-SE"/>
          </a:p>
        </p:txBody>
      </p:sp>
      <p:pic>
        <p:nvPicPr>
          <p:cNvPr id="4"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65" y="1728915"/>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877" y="1799238"/>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6" name="Ellips 5"/>
          <p:cNvSpPr/>
          <p:nvPr/>
        </p:nvSpPr>
        <p:spPr>
          <a:xfrm>
            <a:off x="5680221"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859633"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147665"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147665" y="23347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Ellips 9"/>
          <p:cNvSpPr/>
          <p:nvPr/>
        </p:nvSpPr>
        <p:spPr>
          <a:xfrm>
            <a:off x="6435697"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 name="Rak pil 10"/>
          <p:cNvCxnSpPr>
            <a:stCxn id="9" idx="3"/>
            <a:endCxn id="7" idx="0"/>
          </p:cNvCxnSpPr>
          <p:nvPr/>
        </p:nvCxnSpPr>
        <p:spPr>
          <a:xfrm flipH="1">
            <a:off x="5967645"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5"/>
            <a:endCxn id="10" idx="0"/>
          </p:cNvCxnSpPr>
          <p:nvPr/>
        </p:nvCxnSpPr>
        <p:spPr>
          <a:xfrm>
            <a:off x="6332053"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10" idx="3"/>
            <a:endCxn id="8" idx="0"/>
          </p:cNvCxnSpPr>
          <p:nvPr/>
        </p:nvCxnSpPr>
        <p:spPr>
          <a:xfrm flipH="1">
            <a:off x="6255677" y="29512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7" idx="4"/>
            <a:endCxn id="8" idx="0"/>
          </p:cNvCxnSpPr>
          <p:nvPr/>
        </p:nvCxnSpPr>
        <p:spPr>
          <a:xfrm>
            <a:off x="5967645" y="29828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7" idx="4"/>
            <a:endCxn id="6" idx="0"/>
          </p:cNvCxnSpPr>
          <p:nvPr/>
        </p:nvCxnSpPr>
        <p:spPr>
          <a:xfrm flipH="1">
            <a:off x="5788233" y="2982866"/>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Rak pil 15"/>
          <p:cNvCxnSpPr>
            <a:stCxn id="10" idx="5"/>
            <a:endCxn id="17" idx="0"/>
          </p:cNvCxnSpPr>
          <p:nvPr/>
        </p:nvCxnSpPr>
        <p:spPr>
          <a:xfrm>
            <a:off x="6620085" y="29512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Ellips 16"/>
          <p:cNvSpPr/>
          <p:nvPr/>
        </p:nvSpPr>
        <p:spPr>
          <a:xfrm>
            <a:off x="6733345" y="32156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Ellips 17"/>
          <p:cNvSpPr/>
          <p:nvPr/>
        </p:nvSpPr>
        <p:spPr>
          <a:xfrm>
            <a:off x="6273677" y="363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Rak pil 18"/>
          <p:cNvCxnSpPr>
            <a:stCxn id="8" idx="4"/>
            <a:endCxn id="18" idx="0"/>
          </p:cNvCxnSpPr>
          <p:nvPr/>
        </p:nvCxnSpPr>
        <p:spPr>
          <a:xfrm>
            <a:off x="6255677" y="341491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Ellips 19"/>
          <p:cNvSpPr/>
          <p:nvPr/>
        </p:nvSpPr>
        <p:spPr>
          <a:xfrm>
            <a:off x="5751621"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6877361"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0" name="Rak pil 29"/>
          <p:cNvCxnSpPr>
            <a:stCxn id="17" idx="4"/>
            <a:endCxn id="29" idx="0"/>
          </p:cNvCxnSpPr>
          <p:nvPr/>
        </p:nvCxnSpPr>
        <p:spPr>
          <a:xfrm>
            <a:off x="6841357" y="34316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8" idx="3"/>
            <a:endCxn id="35" idx="0"/>
          </p:cNvCxnSpPr>
          <p:nvPr/>
        </p:nvCxnSpPr>
        <p:spPr>
          <a:xfrm flipH="1">
            <a:off x="5977261" y="33832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Ellips 34"/>
          <p:cNvSpPr/>
          <p:nvPr/>
        </p:nvSpPr>
        <p:spPr>
          <a:xfrm>
            <a:off x="5869249"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9" name="Rak pil 38"/>
          <p:cNvCxnSpPr>
            <a:stCxn id="35" idx="4"/>
            <a:endCxn id="20" idx="0"/>
          </p:cNvCxnSpPr>
          <p:nvPr/>
        </p:nvCxnSpPr>
        <p:spPr>
          <a:xfrm flipH="1">
            <a:off x="5859633" y="386371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Ellips 43"/>
          <p:cNvSpPr/>
          <p:nvPr/>
        </p:nvSpPr>
        <p:spPr>
          <a:xfrm>
            <a:off x="6112269"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5" name="Rak pil 44"/>
          <p:cNvCxnSpPr>
            <a:stCxn id="35" idx="4"/>
            <a:endCxn id="44" idx="0"/>
          </p:cNvCxnSpPr>
          <p:nvPr/>
        </p:nvCxnSpPr>
        <p:spPr>
          <a:xfrm>
            <a:off x="5977261" y="386371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607605"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1" name="Rak pil 50"/>
          <p:cNvCxnSpPr>
            <a:endCxn id="50" idx="0"/>
          </p:cNvCxnSpPr>
          <p:nvPr/>
        </p:nvCxnSpPr>
        <p:spPr>
          <a:xfrm flipH="1">
            <a:off x="5715617" y="438276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Ellips 51"/>
          <p:cNvSpPr/>
          <p:nvPr/>
        </p:nvSpPr>
        <p:spPr>
          <a:xfrm>
            <a:off x="5968253"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0" idx="5"/>
            <a:endCxn id="52" idx="0"/>
          </p:cNvCxnSpPr>
          <p:nvPr/>
        </p:nvCxnSpPr>
        <p:spPr>
          <a:xfrm>
            <a:off x="5936009" y="433666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Ellips 55"/>
          <p:cNvSpPr/>
          <p:nvPr/>
        </p:nvSpPr>
        <p:spPr>
          <a:xfrm>
            <a:off x="5441237"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7" name="Rak pil 56"/>
          <p:cNvCxnSpPr>
            <a:stCxn id="6" idx="3"/>
            <a:endCxn id="56" idx="7"/>
          </p:cNvCxnSpPr>
          <p:nvPr/>
        </p:nvCxnSpPr>
        <p:spPr>
          <a:xfrm flipH="1">
            <a:off x="5625625" y="3383278"/>
            <a:ext cx="86232" cy="29604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Frihandsfigur 92"/>
          <p:cNvSpPr/>
          <p:nvPr/>
        </p:nvSpPr>
        <p:spPr>
          <a:xfrm>
            <a:off x="1391453" y="209117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1335433" y="3085304"/>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1514845"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1802877" y="3085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1802877" y="222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Ellips 97"/>
          <p:cNvSpPr/>
          <p:nvPr/>
        </p:nvSpPr>
        <p:spPr>
          <a:xfrm>
            <a:off x="2090909"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9" name="Rak pil 98"/>
          <p:cNvCxnSpPr>
            <a:stCxn id="97" idx="3"/>
            <a:endCxn id="95" idx="0"/>
          </p:cNvCxnSpPr>
          <p:nvPr/>
        </p:nvCxnSpPr>
        <p:spPr>
          <a:xfrm flipH="1">
            <a:off x="1622857"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5"/>
            <a:endCxn id="98" idx="0"/>
          </p:cNvCxnSpPr>
          <p:nvPr/>
        </p:nvCxnSpPr>
        <p:spPr>
          <a:xfrm>
            <a:off x="1987265"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8" idx="3"/>
            <a:endCxn id="96" idx="0"/>
          </p:cNvCxnSpPr>
          <p:nvPr/>
        </p:nvCxnSpPr>
        <p:spPr>
          <a:xfrm flipH="1">
            <a:off x="1910889" y="283764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5" idx="4"/>
            <a:endCxn id="96" idx="0"/>
          </p:cNvCxnSpPr>
          <p:nvPr/>
        </p:nvCxnSpPr>
        <p:spPr>
          <a:xfrm>
            <a:off x="1622857" y="286928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Rak pil 102"/>
          <p:cNvCxnSpPr>
            <a:stCxn id="95" idx="4"/>
            <a:endCxn id="94" idx="0"/>
          </p:cNvCxnSpPr>
          <p:nvPr/>
        </p:nvCxnSpPr>
        <p:spPr>
          <a:xfrm flipH="1">
            <a:off x="1443445" y="2869280"/>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Rak pil 103"/>
          <p:cNvCxnSpPr>
            <a:stCxn id="98" idx="5"/>
            <a:endCxn id="105" idx="0"/>
          </p:cNvCxnSpPr>
          <p:nvPr/>
        </p:nvCxnSpPr>
        <p:spPr>
          <a:xfrm>
            <a:off x="2275297" y="283764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Ellips 104"/>
          <p:cNvSpPr/>
          <p:nvPr/>
        </p:nvSpPr>
        <p:spPr>
          <a:xfrm>
            <a:off x="2388557" y="31020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6" name="Ellips 105"/>
          <p:cNvSpPr/>
          <p:nvPr/>
        </p:nvSpPr>
        <p:spPr>
          <a:xfrm>
            <a:off x="1928889" y="3517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96" idx="4"/>
            <a:endCxn id="106" idx="0"/>
          </p:cNvCxnSpPr>
          <p:nvPr/>
        </p:nvCxnSpPr>
        <p:spPr>
          <a:xfrm>
            <a:off x="1910889" y="330132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406833"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Ellips 108"/>
          <p:cNvSpPr/>
          <p:nvPr/>
        </p:nvSpPr>
        <p:spPr>
          <a:xfrm>
            <a:off x="2532573" y="3534100"/>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0" name="Rak pil 109"/>
          <p:cNvCxnSpPr>
            <a:stCxn id="105" idx="4"/>
            <a:endCxn id="109" idx="0"/>
          </p:cNvCxnSpPr>
          <p:nvPr/>
        </p:nvCxnSpPr>
        <p:spPr>
          <a:xfrm>
            <a:off x="2496569" y="331807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Rak pil 110"/>
          <p:cNvCxnSpPr>
            <a:stCxn id="96" idx="3"/>
            <a:endCxn id="112" idx="0"/>
          </p:cNvCxnSpPr>
          <p:nvPr/>
        </p:nvCxnSpPr>
        <p:spPr>
          <a:xfrm flipH="1">
            <a:off x="1632473" y="326969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Ellips 111"/>
          <p:cNvSpPr/>
          <p:nvPr/>
        </p:nvSpPr>
        <p:spPr>
          <a:xfrm>
            <a:off x="1524461" y="35341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3" name="Rak pil 112"/>
          <p:cNvCxnSpPr>
            <a:stCxn id="112" idx="4"/>
            <a:endCxn id="108" idx="0"/>
          </p:cNvCxnSpPr>
          <p:nvPr/>
        </p:nvCxnSpPr>
        <p:spPr>
          <a:xfrm flipH="1">
            <a:off x="1514845" y="375012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Ellips 113"/>
          <p:cNvSpPr/>
          <p:nvPr/>
        </p:nvSpPr>
        <p:spPr>
          <a:xfrm>
            <a:off x="1767481"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5" name="Rak pil 114"/>
          <p:cNvCxnSpPr>
            <a:stCxn id="112" idx="4"/>
            <a:endCxn id="114" idx="0"/>
          </p:cNvCxnSpPr>
          <p:nvPr/>
        </p:nvCxnSpPr>
        <p:spPr>
          <a:xfrm>
            <a:off x="1632473" y="375012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Ellips 115"/>
          <p:cNvSpPr/>
          <p:nvPr/>
        </p:nvSpPr>
        <p:spPr>
          <a:xfrm>
            <a:off x="1262817"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7" name="Rak pil 116"/>
          <p:cNvCxnSpPr>
            <a:endCxn id="116" idx="0"/>
          </p:cNvCxnSpPr>
          <p:nvPr/>
        </p:nvCxnSpPr>
        <p:spPr>
          <a:xfrm flipH="1">
            <a:off x="1370829" y="4269175"/>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Ellips 117"/>
          <p:cNvSpPr/>
          <p:nvPr/>
        </p:nvSpPr>
        <p:spPr>
          <a:xfrm>
            <a:off x="1623465"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9" name="Rak pil 118"/>
          <p:cNvCxnSpPr>
            <a:stCxn id="108" idx="5"/>
            <a:endCxn id="118" idx="0"/>
          </p:cNvCxnSpPr>
          <p:nvPr/>
        </p:nvCxnSpPr>
        <p:spPr>
          <a:xfrm>
            <a:off x="1591221" y="4223083"/>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Ellips 124"/>
          <p:cNvSpPr/>
          <p:nvPr/>
        </p:nvSpPr>
        <p:spPr>
          <a:xfrm>
            <a:off x="6763217"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6" name="Rak pil 125"/>
          <p:cNvCxnSpPr>
            <a:endCxn id="125" idx="0"/>
          </p:cNvCxnSpPr>
          <p:nvPr/>
        </p:nvCxnSpPr>
        <p:spPr>
          <a:xfrm flipH="1">
            <a:off x="6871229" y="385493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Ellips 126"/>
          <p:cNvSpPr/>
          <p:nvPr/>
        </p:nvSpPr>
        <p:spPr>
          <a:xfrm>
            <a:off x="7123865"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8" name="Rak pil 127"/>
          <p:cNvCxnSpPr>
            <a:endCxn id="127" idx="0"/>
          </p:cNvCxnSpPr>
          <p:nvPr/>
        </p:nvCxnSpPr>
        <p:spPr>
          <a:xfrm>
            <a:off x="6988857" y="385493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ruta 129"/>
          <p:cNvSpPr txBox="1"/>
          <p:nvPr/>
        </p:nvSpPr>
        <p:spPr>
          <a:xfrm>
            <a:off x="1291642" y="5183614"/>
            <a:ext cx="3900427" cy="261610"/>
          </a:xfrm>
          <a:prstGeom prst="rect">
            <a:avLst/>
          </a:prstGeom>
          <a:noFill/>
        </p:spPr>
        <p:txBody>
          <a:bodyPr wrap="none" rtlCol="0">
            <a:spAutoFit/>
          </a:bodyPr>
          <a:lstStyle/>
          <a:p>
            <a:r>
              <a:rPr lang="sv-SE" sz="1100" smtClean="0"/>
              <a:t>Idea: Placeholder objects can be visualized with loading spinners </a:t>
            </a:r>
            <a:endParaRPr lang="sv-SE" sz="1100"/>
          </a:p>
        </p:txBody>
      </p:sp>
      <p:cxnSp>
        <p:nvCxnSpPr>
          <p:cNvPr id="131" name="Rak 130"/>
          <p:cNvCxnSpPr>
            <a:stCxn id="109" idx="4"/>
          </p:cNvCxnSpPr>
          <p:nvPr/>
        </p:nvCxnSpPr>
        <p:spPr>
          <a:xfrm>
            <a:off x="2640585" y="3750124"/>
            <a:ext cx="284890" cy="13234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Höger 150"/>
          <p:cNvSpPr/>
          <p:nvPr/>
        </p:nvSpPr>
        <p:spPr>
          <a:xfrm rot="10800000">
            <a:off x="3252653" y="3215636"/>
            <a:ext cx="1656184"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5849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507248" cy="369332"/>
          </a:xfrm>
          <a:prstGeom prst="rect">
            <a:avLst/>
          </a:prstGeom>
          <a:noFill/>
        </p:spPr>
        <p:txBody>
          <a:bodyPr wrap="none" rtlCol="0">
            <a:spAutoFit/>
          </a:bodyPr>
          <a:lstStyle/>
          <a:p>
            <a:r>
              <a:rPr lang="sv-SE" smtClean="0"/>
              <a:t>The transitive closure of subscribed objects is continously pushed to the server</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Höger 50"/>
          <p:cNvSpPr/>
          <p:nvPr/>
        </p:nvSpPr>
        <p:spPr>
          <a:xfrm>
            <a:off x="3238156" y="354687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734810" cy="261610"/>
          </a:xfrm>
          <a:prstGeom prst="rect">
            <a:avLst/>
          </a:prstGeom>
          <a:noFill/>
        </p:spPr>
        <p:txBody>
          <a:bodyPr wrap="none" rtlCol="0">
            <a:spAutoFit/>
          </a:bodyPr>
          <a:lstStyle/>
          <a:p>
            <a:r>
              <a:rPr lang="sv-SE" sz="1100" smtClean="0"/>
              <a:t>This means it is very easy to create auto-saving applications that work on entire data structures, rather than indivudal objects/fields.</a:t>
            </a:r>
            <a:endParaRPr lang="sv-SE" sz="1100"/>
          </a:p>
        </p:txBody>
      </p: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347865" y="3099126"/>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1" y="755412"/>
            <a:ext cx="7560840" cy="657364"/>
          </a:xfrm>
          <a:prstGeom prst="rect">
            <a:avLst/>
          </a:prstGeom>
          <a:noFill/>
        </p:spPr>
        <p:txBody>
          <a:bodyPr wrap="square" rtlCol="0">
            <a:spAutoFit/>
          </a:bodyPr>
          <a:lstStyle/>
          <a:p>
            <a:r>
              <a:rPr lang="sv-SE" smtClean="0"/>
              <a:t>In many situations, the subscription imideatley come to include the objects pushed to the server, which means they are now in two-way synchronization.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22"/>
          <p:cNvCxnSpPr/>
          <p:nvPr/>
        </p:nvCxnSpPr>
        <p:spPr>
          <a:xfrm flipV="1">
            <a:off x="2048117" y="2889896"/>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Rak 80"/>
          <p:cNvCxnSpPr>
            <a:stCxn id="70" idx="2"/>
          </p:cNvCxnSpPr>
          <p:nvPr/>
        </p:nvCxnSpPr>
        <p:spPr>
          <a:xfrm flipH="1" flipV="1">
            <a:off x="2238073" y="2900782"/>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Rak 96"/>
          <p:cNvCxnSpPr/>
          <p:nvPr/>
        </p:nvCxnSpPr>
        <p:spPr>
          <a:xfrm flipV="1">
            <a:off x="6403166" y="2911978"/>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Rak 97"/>
          <p:cNvCxnSpPr/>
          <p:nvPr/>
        </p:nvCxnSpPr>
        <p:spPr>
          <a:xfrm flipH="1" flipV="1">
            <a:off x="6593122" y="2922864"/>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2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ihandsfigur 73"/>
          <p:cNvSpPr/>
          <p:nvPr/>
        </p:nvSpPr>
        <p:spPr>
          <a:xfrm>
            <a:off x="1693151" y="161127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Frihandsfigur 76"/>
          <p:cNvSpPr/>
          <p:nvPr/>
        </p:nvSpPr>
        <p:spPr>
          <a:xfrm>
            <a:off x="5907090" y="1619648"/>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847341" cy="646331"/>
          </a:xfrm>
          <a:prstGeom prst="rect">
            <a:avLst/>
          </a:prstGeom>
          <a:noFill/>
        </p:spPr>
        <p:txBody>
          <a:bodyPr wrap="none" rtlCol="0">
            <a:spAutoFit/>
          </a:bodyPr>
          <a:lstStyle/>
          <a:p>
            <a:r>
              <a:rPr lang="sv-SE" smtClean="0"/>
              <a:t>In some occaions, if data pushed to the server is not included in any subscription, </a:t>
            </a:r>
            <a:br>
              <a:rPr lang="sv-SE" smtClean="0"/>
            </a:br>
            <a:r>
              <a:rPr lang="sv-SE" smtClean="0"/>
              <a:t>this data will not be accessible to the client as a concequence of pushing.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2123982" y="17338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1943962" y="1918257"/>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2308370" y="1918257"/>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2421630" y="21826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2143112" y="25821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1943962" y="2381941"/>
            <a:ext cx="307162" cy="20017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2587194" y="2582117"/>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2529642" y="2398689"/>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1549150" y="2597965"/>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1733538" y="2350305"/>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1835950" y="21659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Ellips 53"/>
          <p:cNvSpPr/>
          <p:nvPr/>
        </p:nvSpPr>
        <p:spPr>
          <a:xfrm>
            <a:off x="2267744"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Ellips 54"/>
          <p:cNvSpPr/>
          <p:nvPr/>
        </p:nvSpPr>
        <p:spPr>
          <a:xfrm>
            <a:off x="2292790" y="29866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Ellips 57"/>
          <p:cNvSpPr/>
          <p:nvPr/>
        </p:nvSpPr>
        <p:spPr>
          <a:xfrm>
            <a:off x="2628392"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Ellips 63"/>
          <p:cNvSpPr/>
          <p:nvPr/>
        </p:nvSpPr>
        <p:spPr>
          <a:xfrm>
            <a:off x="2123728"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Ellips 66"/>
          <p:cNvSpPr/>
          <p:nvPr/>
        </p:nvSpPr>
        <p:spPr>
          <a:xfrm>
            <a:off x="2484376"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Rak pil 80"/>
          <p:cNvCxnSpPr>
            <a:stCxn id="31" idx="4"/>
            <a:endCxn id="55" idx="0"/>
          </p:cNvCxnSpPr>
          <p:nvPr/>
        </p:nvCxnSpPr>
        <p:spPr>
          <a:xfrm>
            <a:off x="2251124" y="2798141"/>
            <a:ext cx="149678" cy="188525"/>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637059" cy="430887"/>
          </a:xfrm>
          <a:prstGeom prst="rect">
            <a:avLst/>
          </a:prstGeom>
          <a:noFill/>
        </p:spPr>
        <p:txBody>
          <a:bodyPr wrap="square" rtlCol="0">
            <a:spAutoFit/>
          </a:bodyPr>
          <a:lstStyle/>
          <a:p>
            <a:r>
              <a:rPr lang="sv-SE" sz="1100" smtClean="0"/>
              <a:t>In this situation, the client has ”given away” this piece of data to the server. It is logical for the client to convert the pushed objects to placeholder objects, as the objects now reside on the server, and might change without any notification to the client. </a:t>
            </a:r>
            <a:endParaRPr lang="sv-SE" sz="1100"/>
          </a:p>
        </p:txBody>
      </p:sp>
      <p:sp>
        <p:nvSpPr>
          <p:cNvPr id="66" name="Höger 65"/>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Ellips 69"/>
          <p:cNvSpPr/>
          <p:nvPr/>
        </p:nvSpPr>
        <p:spPr>
          <a:xfrm>
            <a:off x="2423991" y="342900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55" idx="4"/>
            <a:endCxn id="70" idx="0"/>
          </p:cNvCxnSpPr>
          <p:nvPr/>
        </p:nvCxnSpPr>
        <p:spPr>
          <a:xfrm>
            <a:off x="2400802" y="3202690"/>
            <a:ext cx="131201" cy="226310"/>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41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ihandsfigur 116"/>
          <p:cNvSpPr/>
          <p:nvPr/>
        </p:nvSpPr>
        <p:spPr>
          <a:xfrm>
            <a:off x="3853543" y="5497286"/>
            <a:ext cx="1273628" cy="968828"/>
          </a:xfrm>
          <a:custGeom>
            <a:avLst/>
            <a:gdLst>
              <a:gd name="connsiteX0" fmla="*/ 0 w 1273628"/>
              <a:gd name="connsiteY0" fmla="*/ 130628 h 968828"/>
              <a:gd name="connsiteX1" fmla="*/ 0 w 1273628"/>
              <a:gd name="connsiteY1" fmla="*/ 304800 h 968828"/>
              <a:gd name="connsiteX2" fmla="*/ 108857 w 1273628"/>
              <a:gd name="connsiteY2" fmla="*/ 751114 h 968828"/>
              <a:gd name="connsiteX3" fmla="*/ 185057 w 1273628"/>
              <a:gd name="connsiteY3" fmla="*/ 968828 h 968828"/>
              <a:gd name="connsiteX4" fmla="*/ 326571 w 1273628"/>
              <a:gd name="connsiteY4" fmla="*/ 957943 h 968828"/>
              <a:gd name="connsiteX5" fmla="*/ 522514 w 1273628"/>
              <a:gd name="connsiteY5" fmla="*/ 816428 h 968828"/>
              <a:gd name="connsiteX6" fmla="*/ 751114 w 1273628"/>
              <a:gd name="connsiteY6" fmla="*/ 566057 h 968828"/>
              <a:gd name="connsiteX7" fmla="*/ 849086 w 1273628"/>
              <a:gd name="connsiteY7" fmla="*/ 598714 h 968828"/>
              <a:gd name="connsiteX8" fmla="*/ 1132114 w 1273628"/>
              <a:gd name="connsiteY8" fmla="*/ 849085 h 968828"/>
              <a:gd name="connsiteX9" fmla="*/ 1132114 w 1273628"/>
              <a:gd name="connsiteY9" fmla="*/ 849085 h 968828"/>
              <a:gd name="connsiteX10" fmla="*/ 1273628 w 1273628"/>
              <a:gd name="connsiteY10" fmla="*/ 729343 h 968828"/>
              <a:gd name="connsiteX11" fmla="*/ 1273628 w 1273628"/>
              <a:gd name="connsiteY11" fmla="*/ 555171 h 968828"/>
              <a:gd name="connsiteX12" fmla="*/ 827314 w 1273628"/>
              <a:gd name="connsiteY12" fmla="*/ 141514 h 968828"/>
              <a:gd name="connsiteX13" fmla="*/ 141514 w 1273628"/>
              <a:gd name="connsiteY13" fmla="*/ 0 h 968828"/>
              <a:gd name="connsiteX14" fmla="*/ 0 w 1273628"/>
              <a:gd name="connsiteY14" fmla="*/ 130628 h 96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3628" h="968828">
                <a:moveTo>
                  <a:pt x="0" y="130628"/>
                </a:moveTo>
                <a:lnTo>
                  <a:pt x="0" y="304800"/>
                </a:lnTo>
                <a:lnTo>
                  <a:pt x="108857" y="751114"/>
                </a:lnTo>
                <a:lnTo>
                  <a:pt x="185057" y="968828"/>
                </a:lnTo>
                <a:lnTo>
                  <a:pt x="326571" y="957943"/>
                </a:lnTo>
                <a:lnTo>
                  <a:pt x="522514" y="816428"/>
                </a:lnTo>
                <a:lnTo>
                  <a:pt x="751114" y="566057"/>
                </a:lnTo>
                <a:lnTo>
                  <a:pt x="849086" y="598714"/>
                </a:lnTo>
                <a:lnTo>
                  <a:pt x="1132114" y="849085"/>
                </a:lnTo>
                <a:lnTo>
                  <a:pt x="1132114" y="849085"/>
                </a:lnTo>
                <a:lnTo>
                  <a:pt x="1273628" y="729343"/>
                </a:lnTo>
                <a:lnTo>
                  <a:pt x="1273628" y="555171"/>
                </a:lnTo>
                <a:lnTo>
                  <a:pt x="827314" y="141514"/>
                </a:lnTo>
                <a:lnTo>
                  <a:pt x="141514" y="0"/>
                </a:lnTo>
                <a:lnTo>
                  <a:pt x="0" y="130628"/>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Alternativ process 49"/>
          <p:cNvSpPr/>
          <p:nvPr/>
        </p:nvSpPr>
        <p:spPr>
          <a:xfrm>
            <a:off x="1979712" y="2083777"/>
            <a:ext cx="1476164" cy="1129199"/>
          </a:xfrm>
          <a:prstGeom prst="flowChartAlternateProcess">
            <a:avLst/>
          </a:pr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Frihandsfigur 60"/>
          <p:cNvSpPr/>
          <p:nvPr/>
        </p:nvSpPr>
        <p:spPr>
          <a:xfrm>
            <a:off x="2100233" y="2136747"/>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Frihandsfigur 59"/>
          <p:cNvSpPr/>
          <p:nvPr/>
        </p:nvSpPr>
        <p:spPr>
          <a:xfrm>
            <a:off x="5138057" y="2144486"/>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Ellips 2"/>
          <p:cNvSpPr/>
          <p:nvPr/>
        </p:nvSpPr>
        <p:spPr>
          <a:xfrm>
            <a:off x="5211791" y="22374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Ellips 3"/>
          <p:cNvSpPr/>
          <p:nvPr/>
        </p:nvSpPr>
        <p:spPr>
          <a:xfrm>
            <a:off x="5981309" y="29364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Ellips 4"/>
          <p:cNvSpPr/>
          <p:nvPr/>
        </p:nvSpPr>
        <p:spPr>
          <a:xfrm>
            <a:off x="5772115" y="236715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Rak pil 5"/>
          <p:cNvCxnSpPr>
            <a:stCxn id="3" idx="6"/>
            <a:endCxn id="5" idx="2"/>
          </p:cNvCxnSpPr>
          <p:nvPr/>
        </p:nvCxnSpPr>
        <p:spPr>
          <a:xfrm>
            <a:off x="5427815" y="2345433"/>
            <a:ext cx="344300" cy="12973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Ellips 6"/>
          <p:cNvSpPr/>
          <p:nvPr/>
        </p:nvSpPr>
        <p:spPr>
          <a:xfrm>
            <a:off x="5556091" y="17141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 name="Rak pil 8"/>
          <p:cNvCxnSpPr>
            <a:stCxn id="3" idx="4"/>
            <a:endCxn id="10" idx="0"/>
          </p:cNvCxnSpPr>
          <p:nvPr/>
        </p:nvCxnSpPr>
        <p:spPr>
          <a:xfrm>
            <a:off x="5319803" y="2453445"/>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Ellips 9"/>
          <p:cNvSpPr/>
          <p:nvPr/>
        </p:nvSpPr>
        <p:spPr>
          <a:xfrm>
            <a:off x="5319803" y="27942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7" idx="3"/>
            <a:endCxn id="3" idx="7"/>
          </p:cNvCxnSpPr>
          <p:nvPr/>
        </p:nvCxnSpPr>
        <p:spPr>
          <a:xfrm flipH="1">
            <a:off x="5396179" y="1898497"/>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7" idx="4"/>
            <a:endCxn id="5" idx="1"/>
          </p:cNvCxnSpPr>
          <p:nvPr/>
        </p:nvCxnSpPr>
        <p:spPr>
          <a:xfrm>
            <a:off x="5664103" y="1930133"/>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Rak pil 25"/>
          <p:cNvCxnSpPr>
            <a:stCxn id="5" idx="4"/>
            <a:endCxn id="4" idx="1"/>
          </p:cNvCxnSpPr>
          <p:nvPr/>
        </p:nvCxnSpPr>
        <p:spPr>
          <a:xfrm>
            <a:off x="5880127" y="2583175"/>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4" idx="2"/>
            <a:endCxn id="10" idx="5"/>
          </p:cNvCxnSpPr>
          <p:nvPr/>
        </p:nvCxnSpPr>
        <p:spPr>
          <a:xfrm flipH="1" flipV="1">
            <a:off x="5504191" y="2978617"/>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Ellips 32"/>
          <p:cNvSpPr/>
          <p:nvPr/>
        </p:nvSpPr>
        <p:spPr>
          <a:xfrm>
            <a:off x="2211476" y="226905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2771800" y="239878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5" name="Rak pil 34"/>
          <p:cNvCxnSpPr>
            <a:stCxn id="33" idx="4"/>
            <a:endCxn id="37" idx="0"/>
          </p:cNvCxnSpPr>
          <p:nvPr/>
        </p:nvCxnSpPr>
        <p:spPr>
          <a:xfrm>
            <a:off x="2319488" y="2485081"/>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34" idx="3"/>
            <a:endCxn id="37" idx="7"/>
          </p:cNvCxnSpPr>
          <p:nvPr/>
        </p:nvCxnSpPr>
        <p:spPr>
          <a:xfrm flipH="1">
            <a:off x="2503876" y="2583175"/>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2319488" y="282586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textruta 37"/>
          <p:cNvSpPr txBox="1"/>
          <p:nvPr/>
        </p:nvSpPr>
        <p:spPr>
          <a:xfrm>
            <a:off x="611560" y="755412"/>
            <a:ext cx="6892336" cy="369332"/>
          </a:xfrm>
          <a:prstGeom prst="rect">
            <a:avLst/>
          </a:prstGeom>
          <a:noFill/>
        </p:spPr>
        <p:txBody>
          <a:bodyPr wrap="none" rtlCol="0">
            <a:spAutoFit/>
          </a:bodyPr>
          <a:lstStyle/>
          <a:p>
            <a:r>
              <a:rPr lang="sv-SE" smtClean="0"/>
              <a:t>Infusion is a process of mergeing created objects into the existing model</a:t>
            </a:r>
            <a:endParaRPr lang="sv-SE"/>
          </a:p>
        </p:txBody>
      </p:sp>
      <p:sp>
        <p:nvSpPr>
          <p:cNvPr id="39" name="Höger 38"/>
          <p:cNvSpPr/>
          <p:nvPr/>
        </p:nvSpPr>
        <p:spPr>
          <a:xfrm>
            <a:off x="3781598" y="2541903"/>
            <a:ext cx="1080120" cy="283962"/>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4" idx="7"/>
            <a:endCxn id="7" idx="2"/>
          </p:cNvCxnSpPr>
          <p:nvPr/>
        </p:nvCxnSpPr>
        <p:spPr>
          <a:xfrm flipV="1">
            <a:off x="2956188" y="1822121"/>
            <a:ext cx="2599903" cy="60830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ruta 50"/>
          <p:cNvSpPr txBox="1"/>
          <p:nvPr/>
        </p:nvSpPr>
        <p:spPr>
          <a:xfrm>
            <a:off x="5345183" y="1124744"/>
            <a:ext cx="793807" cy="369332"/>
          </a:xfrm>
          <a:prstGeom prst="rect">
            <a:avLst/>
          </a:prstGeom>
          <a:noFill/>
        </p:spPr>
        <p:txBody>
          <a:bodyPr wrap="none" rtlCol="0">
            <a:spAutoFit/>
          </a:bodyPr>
          <a:lstStyle/>
          <a:p>
            <a:r>
              <a:rPr lang="sv-SE" smtClean="0"/>
              <a:t>Model</a:t>
            </a:r>
            <a:endParaRPr lang="sv-SE"/>
          </a:p>
        </p:txBody>
      </p:sp>
      <p:sp>
        <p:nvSpPr>
          <p:cNvPr id="52" name="textruta 51"/>
          <p:cNvSpPr txBox="1"/>
          <p:nvPr/>
        </p:nvSpPr>
        <p:spPr>
          <a:xfrm>
            <a:off x="290727" y="1309410"/>
            <a:ext cx="4057521" cy="261610"/>
          </a:xfrm>
          <a:prstGeom prst="rect">
            <a:avLst/>
          </a:prstGeom>
          <a:noFill/>
        </p:spPr>
        <p:txBody>
          <a:bodyPr wrap="none" rtlCol="0">
            <a:spAutoFit/>
          </a:bodyPr>
          <a:lstStyle/>
          <a:p>
            <a:r>
              <a:rPr lang="sv-SE" sz="1100" smtClean="0"/>
              <a:t>Objects created during infusion, or objects given to infusion process</a:t>
            </a:r>
            <a:endParaRPr lang="sv-SE" sz="1100"/>
          </a:p>
        </p:txBody>
      </p:sp>
      <p:sp>
        <p:nvSpPr>
          <p:cNvPr id="53" name="Ellips 52"/>
          <p:cNvSpPr/>
          <p:nvPr/>
        </p:nvSpPr>
        <p:spPr>
          <a:xfrm>
            <a:off x="3113550" y="2767211"/>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4" name="Rak pil 53"/>
          <p:cNvCxnSpPr>
            <a:stCxn id="34" idx="5"/>
            <a:endCxn id="53" idx="1"/>
          </p:cNvCxnSpPr>
          <p:nvPr/>
        </p:nvCxnSpPr>
        <p:spPr>
          <a:xfrm>
            <a:off x="2956188" y="2583175"/>
            <a:ext cx="188998" cy="21567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6876257" y="2668041"/>
            <a:ext cx="1944216" cy="430887"/>
          </a:xfrm>
          <a:prstGeom prst="rect">
            <a:avLst/>
          </a:prstGeom>
          <a:noFill/>
        </p:spPr>
        <p:txBody>
          <a:bodyPr wrap="square" rtlCol="0">
            <a:spAutoFit/>
          </a:bodyPr>
          <a:lstStyle/>
          <a:p>
            <a:r>
              <a:rPr lang="sv-SE" sz="1100" smtClean="0"/>
              <a:t>All matched objects will form an Infusion target</a:t>
            </a:r>
            <a:endParaRPr lang="sv-SE" sz="1100"/>
          </a:p>
        </p:txBody>
      </p:sp>
      <p:cxnSp>
        <p:nvCxnSpPr>
          <p:cNvPr id="68" name="Rak 67"/>
          <p:cNvCxnSpPr>
            <a:stCxn id="52" idx="2"/>
            <a:endCxn id="50" idx="0"/>
          </p:cNvCxnSpPr>
          <p:nvPr/>
        </p:nvCxnSpPr>
        <p:spPr>
          <a:xfrm>
            <a:off x="2319488" y="1571020"/>
            <a:ext cx="398306" cy="51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Rak 69"/>
          <p:cNvCxnSpPr>
            <a:stCxn id="60" idx="6"/>
            <a:endCxn id="62" idx="1"/>
          </p:cNvCxnSpPr>
          <p:nvPr/>
        </p:nvCxnSpPr>
        <p:spPr>
          <a:xfrm>
            <a:off x="6063343" y="2612571"/>
            <a:ext cx="812914" cy="270914"/>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ruta 71"/>
          <p:cNvSpPr txBox="1"/>
          <p:nvPr/>
        </p:nvSpPr>
        <p:spPr>
          <a:xfrm>
            <a:off x="1997688" y="5080154"/>
            <a:ext cx="762516" cy="369332"/>
          </a:xfrm>
          <a:prstGeom prst="rect">
            <a:avLst/>
          </a:prstGeom>
          <a:noFill/>
        </p:spPr>
        <p:txBody>
          <a:bodyPr wrap="none" rtlCol="0">
            <a:spAutoFit/>
          </a:bodyPr>
          <a:lstStyle/>
          <a:p>
            <a:r>
              <a:rPr lang="sv-SE" smtClean="0"/>
              <a:t>Result</a:t>
            </a:r>
            <a:endParaRPr lang="sv-SE"/>
          </a:p>
        </p:txBody>
      </p:sp>
      <p:sp>
        <p:nvSpPr>
          <p:cNvPr id="78" name="Ellips 77"/>
          <p:cNvSpPr/>
          <p:nvPr/>
        </p:nvSpPr>
        <p:spPr>
          <a:xfrm>
            <a:off x="3932280" y="560374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Ellips 78"/>
          <p:cNvSpPr/>
          <p:nvPr/>
        </p:nvSpPr>
        <p:spPr>
          <a:xfrm>
            <a:off x="4701798" y="63028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4492604" y="573347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1" name="Rak pil 80"/>
          <p:cNvCxnSpPr>
            <a:stCxn id="80" idx="3"/>
            <a:endCxn id="84" idx="7"/>
          </p:cNvCxnSpPr>
          <p:nvPr/>
        </p:nvCxnSpPr>
        <p:spPr>
          <a:xfrm flipH="1">
            <a:off x="4224680" y="5917862"/>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 81"/>
          <p:cNvSpPr/>
          <p:nvPr/>
        </p:nvSpPr>
        <p:spPr>
          <a:xfrm>
            <a:off x="4276580" y="50804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3" name="Rak pil 82"/>
          <p:cNvCxnSpPr>
            <a:stCxn id="78" idx="4"/>
            <a:endCxn id="84" idx="0"/>
          </p:cNvCxnSpPr>
          <p:nvPr/>
        </p:nvCxnSpPr>
        <p:spPr>
          <a:xfrm>
            <a:off x="4040292" y="5819768"/>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Ellips 83"/>
          <p:cNvSpPr/>
          <p:nvPr/>
        </p:nvSpPr>
        <p:spPr>
          <a:xfrm>
            <a:off x="4040292" y="6160552"/>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82" idx="3"/>
            <a:endCxn id="78" idx="7"/>
          </p:cNvCxnSpPr>
          <p:nvPr/>
        </p:nvCxnSpPr>
        <p:spPr>
          <a:xfrm flipH="1">
            <a:off x="4116668" y="5264820"/>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2" idx="4"/>
            <a:endCxn id="80" idx="1"/>
          </p:cNvCxnSpPr>
          <p:nvPr/>
        </p:nvCxnSpPr>
        <p:spPr>
          <a:xfrm>
            <a:off x="4384592" y="5296456"/>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79" idx="1"/>
          </p:cNvCxnSpPr>
          <p:nvPr/>
        </p:nvCxnSpPr>
        <p:spPr>
          <a:xfrm>
            <a:off x="4600616" y="5949498"/>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79" idx="2"/>
            <a:endCxn id="84" idx="5"/>
          </p:cNvCxnSpPr>
          <p:nvPr/>
        </p:nvCxnSpPr>
        <p:spPr>
          <a:xfrm flipH="1" flipV="1">
            <a:off x="4224680" y="6344940"/>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89"/>
          <p:cNvCxnSpPr>
            <a:stCxn id="34" idx="6"/>
            <a:endCxn id="5" idx="2"/>
          </p:cNvCxnSpPr>
          <p:nvPr/>
        </p:nvCxnSpPr>
        <p:spPr>
          <a:xfrm flipV="1">
            <a:off x="2987824" y="2475163"/>
            <a:ext cx="2784291" cy="31636"/>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3" name="Rak 92"/>
          <p:cNvCxnSpPr>
            <a:endCxn id="94" idx="0"/>
          </p:cNvCxnSpPr>
          <p:nvPr/>
        </p:nvCxnSpPr>
        <p:spPr>
          <a:xfrm>
            <a:off x="4212771" y="2492829"/>
            <a:ext cx="597039" cy="750142"/>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ruta 93"/>
          <p:cNvSpPr txBox="1"/>
          <p:nvPr/>
        </p:nvSpPr>
        <p:spPr>
          <a:xfrm>
            <a:off x="3572491" y="3242971"/>
            <a:ext cx="2474637" cy="600164"/>
          </a:xfrm>
          <a:prstGeom prst="rect">
            <a:avLst/>
          </a:prstGeom>
          <a:noFill/>
        </p:spPr>
        <p:txBody>
          <a:bodyPr wrap="square" rtlCol="0">
            <a:spAutoFit/>
          </a:bodyPr>
          <a:lstStyle/>
          <a:p>
            <a:r>
              <a:rPr lang="sv-SE" sz="1100" smtClean="0"/>
              <a:t>Created object are matched with objects in the infusion target by an infusion id. </a:t>
            </a:r>
            <a:endParaRPr lang="sv-SE" sz="1100"/>
          </a:p>
        </p:txBody>
      </p:sp>
      <p:sp>
        <p:nvSpPr>
          <p:cNvPr id="103" name="Ellips 102"/>
          <p:cNvSpPr/>
          <p:nvPr/>
        </p:nvSpPr>
        <p:spPr>
          <a:xfrm>
            <a:off x="4862149" y="605731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4" name="Rak pil 103"/>
          <p:cNvCxnSpPr>
            <a:stCxn id="80" idx="5"/>
            <a:endCxn id="103" idx="1"/>
          </p:cNvCxnSpPr>
          <p:nvPr/>
        </p:nvCxnSpPr>
        <p:spPr>
          <a:xfrm>
            <a:off x="4676992" y="5917862"/>
            <a:ext cx="216793" cy="171089"/>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Rak pil 107"/>
          <p:cNvCxnSpPr>
            <a:stCxn id="80" idx="0"/>
            <a:endCxn id="82" idx="5"/>
          </p:cNvCxnSpPr>
          <p:nvPr/>
        </p:nvCxnSpPr>
        <p:spPr>
          <a:xfrm flipH="1" flipV="1">
            <a:off x="4460968" y="5264820"/>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Höger 111"/>
          <p:cNvSpPr/>
          <p:nvPr/>
        </p:nvSpPr>
        <p:spPr>
          <a:xfrm rot="5400000">
            <a:off x="4069845" y="4089926"/>
            <a:ext cx="610033" cy="584326"/>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textruta 115"/>
          <p:cNvSpPr txBox="1"/>
          <p:nvPr/>
        </p:nvSpPr>
        <p:spPr>
          <a:xfrm>
            <a:off x="2096076" y="4166645"/>
            <a:ext cx="1944216" cy="600164"/>
          </a:xfrm>
          <a:prstGeom prst="rect">
            <a:avLst/>
          </a:prstGeom>
          <a:noFill/>
        </p:spPr>
        <p:txBody>
          <a:bodyPr wrap="square" rtlCol="0">
            <a:spAutoFit/>
          </a:bodyPr>
          <a:lstStyle/>
          <a:p>
            <a:r>
              <a:rPr lang="sv-SE" sz="1100" smtClean="0"/>
              <a:t>Created objects are copied into the infusion target. Model identities are maintained. </a:t>
            </a:r>
            <a:endParaRPr lang="sv-SE" sz="1100"/>
          </a:p>
        </p:txBody>
      </p:sp>
      <p:sp>
        <p:nvSpPr>
          <p:cNvPr id="118" name="textruta 117"/>
          <p:cNvSpPr txBox="1"/>
          <p:nvPr/>
        </p:nvSpPr>
        <p:spPr>
          <a:xfrm>
            <a:off x="5803751" y="4521956"/>
            <a:ext cx="3016722" cy="1615827"/>
          </a:xfrm>
          <a:prstGeom prst="rect">
            <a:avLst/>
          </a:prstGeom>
          <a:noFill/>
        </p:spPr>
        <p:txBody>
          <a:bodyPr wrap="square" rtlCol="0">
            <a:spAutoFit/>
          </a:bodyPr>
          <a:lstStyle/>
          <a:p>
            <a:r>
              <a:rPr lang="sv-SE" sz="1100" smtClean="0"/>
              <a:t>New or updated objects infused into the model. </a:t>
            </a:r>
          </a:p>
          <a:p>
            <a:endParaRPr lang="sv-SE" sz="1100"/>
          </a:p>
          <a:p>
            <a:r>
              <a:rPr lang="sv-SE" sz="1100" smtClean="0"/>
              <a:t>Note that only true changes of the model are notified to model observers.</a:t>
            </a:r>
            <a:br>
              <a:rPr lang="sv-SE" sz="1100" smtClean="0"/>
            </a:br>
            <a:r>
              <a:rPr lang="sv-SE" sz="1100" smtClean="0"/>
              <a:t/>
            </a:r>
            <a:br>
              <a:rPr lang="sv-SE" sz="1100" smtClean="0"/>
            </a:br>
            <a:r>
              <a:rPr lang="sv-SE" sz="1100" smtClean="0"/>
              <a:t>Note also that some decorative state from the model might not be overwritten during infusion. For example if the model has a property not  present in the infused objects. </a:t>
            </a:r>
            <a:endParaRPr lang="sv-SE" sz="1100"/>
          </a:p>
        </p:txBody>
      </p:sp>
      <p:cxnSp>
        <p:nvCxnSpPr>
          <p:cNvPr id="119" name="Rak 118"/>
          <p:cNvCxnSpPr>
            <a:stCxn id="118" idx="1"/>
          </p:cNvCxnSpPr>
          <p:nvPr/>
        </p:nvCxnSpPr>
        <p:spPr>
          <a:xfrm flipH="1">
            <a:off x="4970161" y="5329870"/>
            <a:ext cx="833590" cy="511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6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ruta 37"/>
          <p:cNvSpPr txBox="1"/>
          <p:nvPr/>
        </p:nvSpPr>
        <p:spPr>
          <a:xfrm>
            <a:off x="611560" y="755412"/>
            <a:ext cx="7001147" cy="923330"/>
          </a:xfrm>
          <a:prstGeom prst="rect">
            <a:avLst/>
          </a:prstGeom>
          <a:noFill/>
        </p:spPr>
        <p:txBody>
          <a:bodyPr wrap="none" rtlCol="0">
            <a:spAutoFit/>
          </a:bodyPr>
          <a:lstStyle/>
          <a:p>
            <a:r>
              <a:rPr lang="sv-SE" smtClean="0"/>
              <a:t>Projection </a:t>
            </a:r>
            <a:r>
              <a:rPr lang="sv-SE" smtClean="0"/>
              <a:t>is repeated </a:t>
            </a:r>
            <a:r>
              <a:rPr lang="sv-SE" smtClean="0"/>
              <a:t>(reactive) </a:t>
            </a:r>
            <a:r>
              <a:rPr lang="sv-SE" smtClean="0"/>
              <a:t>infusion. </a:t>
            </a:r>
            <a:br>
              <a:rPr lang="sv-SE" smtClean="0"/>
            </a:br>
            <a:r>
              <a:rPr lang="sv-SE" smtClean="0"/>
              <a:t>Example of flattening a tree structure(pre-order) into a doubly linked list </a:t>
            </a:r>
          </a:p>
          <a:p>
            <a:r>
              <a:rPr lang="sv-SE" smtClean="0"/>
              <a:t>using a projection.</a:t>
            </a:r>
            <a:endParaRPr lang="sv-SE"/>
          </a:p>
        </p:txBody>
      </p:sp>
      <p:sp>
        <p:nvSpPr>
          <p:cNvPr id="4" name="Ellips 3"/>
          <p:cNvSpPr/>
          <p:nvPr/>
        </p:nvSpPr>
        <p:spPr>
          <a:xfrm>
            <a:off x="1763688" y="35395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2003796" y="39715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 name="Rak pil 6"/>
          <p:cNvCxnSpPr>
            <a:stCxn id="4" idx="5"/>
            <a:endCxn id="6" idx="0"/>
          </p:cNvCxnSpPr>
          <p:nvPr/>
        </p:nvCxnSpPr>
        <p:spPr>
          <a:xfrm>
            <a:off x="1948076" y="3723908"/>
            <a:ext cx="163732"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Rak pil 9"/>
          <p:cNvCxnSpPr>
            <a:stCxn id="4" idx="3"/>
            <a:endCxn id="11" idx="0"/>
          </p:cNvCxnSpPr>
          <p:nvPr/>
        </p:nvCxnSpPr>
        <p:spPr>
          <a:xfrm flipH="1">
            <a:off x="1655676" y="3723908"/>
            <a:ext cx="139648"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Ellips 10"/>
          <p:cNvSpPr/>
          <p:nvPr/>
        </p:nvSpPr>
        <p:spPr>
          <a:xfrm>
            <a:off x="1547664" y="39883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p:nvSpPr>
        <p:spPr>
          <a:xfrm>
            <a:off x="2483768"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7" name="Rak pil 16"/>
          <p:cNvCxnSpPr>
            <a:stCxn id="6" idx="5"/>
            <a:endCxn id="16" idx="0"/>
          </p:cNvCxnSpPr>
          <p:nvPr/>
        </p:nvCxnSpPr>
        <p:spPr>
          <a:xfrm>
            <a:off x="2188184" y="4155956"/>
            <a:ext cx="403596"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ak pil 17"/>
          <p:cNvCxnSpPr>
            <a:stCxn id="6" idx="4"/>
            <a:endCxn id="19" idx="0"/>
          </p:cNvCxnSpPr>
          <p:nvPr/>
        </p:nvCxnSpPr>
        <p:spPr>
          <a:xfrm>
            <a:off x="2111808" y="4187592"/>
            <a:ext cx="23840" cy="321528"/>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2027636" y="450912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Ellips 20"/>
          <p:cNvSpPr/>
          <p:nvPr/>
        </p:nvSpPr>
        <p:spPr>
          <a:xfrm>
            <a:off x="1619672"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Rak pil 21"/>
          <p:cNvCxnSpPr>
            <a:stCxn id="11" idx="4"/>
            <a:endCxn id="21" idx="0"/>
          </p:cNvCxnSpPr>
          <p:nvPr/>
        </p:nvCxnSpPr>
        <p:spPr>
          <a:xfrm>
            <a:off x="1655676" y="4204340"/>
            <a:ext cx="72008" cy="28803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11" idx="3"/>
            <a:endCxn id="24" idx="0"/>
          </p:cNvCxnSpPr>
          <p:nvPr/>
        </p:nvCxnSpPr>
        <p:spPr>
          <a:xfrm flipH="1">
            <a:off x="1271552" y="4172704"/>
            <a:ext cx="307748"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Ellips 23"/>
          <p:cNvSpPr/>
          <p:nvPr/>
        </p:nvSpPr>
        <p:spPr>
          <a:xfrm>
            <a:off x="11635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364088" y="40603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Ellips 32"/>
          <p:cNvSpPr/>
          <p:nvPr/>
        </p:nvSpPr>
        <p:spPr>
          <a:xfrm>
            <a:off x="5833492"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631222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Ellips 34"/>
          <p:cNvSpPr/>
          <p:nvPr/>
        </p:nvSpPr>
        <p:spPr>
          <a:xfrm>
            <a:off x="6804248"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Ellips 35"/>
          <p:cNvSpPr/>
          <p:nvPr/>
        </p:nvSpPr>
        <p:spPr>
          <a:xfrm>
            <a:off x="7308304" y="407958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Ellips 36"/>
          <p:cNvSpPr/>
          <p:nvPr/>
        </p:nvSpPr>
        <p:spPr>
          <a:xfrm>
            <a:off x="781236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Ellips 40"/>
          <p:cNvSpPr/>
          <p:nvPr/>
        </p:nvSpPr>
        <p:spPr>
          <a:xfrm>
            <a:off x="8316416"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2" name="Rak pil 41"/>
          <p:cNvCxnSpPr>
            <a:stCxn id="32" idx="7"/>
            <a:endCxn id="33" idx="1"/>
          </p:cNvCxnSpPr>
          <p:nvPr/>
        </p:nvCxnSpPr>
        <p:spPr>
          <a:xfrm>
            <a:off x="5548476" y="4091960"/>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Rak pil 44"/>
          <p:cNvCxnSpPr>
            <a:stCxn id="33" idx="7"/>
            <a:endCxn id="34" idx="1"/>
          </p:cNvCxnSpPr>
          <p:nvPr/>
        </p:nvCxnSpPr>
        <p:spPr>
          <a:xfrm>
            <a:off x="6017880" y="4111216"/>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Rak pil 47"/>
          <p:cNvCxnSpPr>
            <a:stCxn id="34" idx="7"/>
            <a:endCxn id="35" idx="1"/>
          </p:cNvCxnSpPr>
          <p:nvPr/>
        </p:nvCxnSpPr>
        <p:spPr>
          <a:xfrm>
            <a:off x="6496608" y="4111216"/>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Rak pil 50"/>
          <p:cNvCxnSpPr>
            <a:stCxn id="35" idx="7"/>
            <a:endCxn id="36" idx="1"/>
          </p:cNvCxnSpPr>
          <p:nvPr/>
        </p:nvCxnSpPr>
        <p:spPr>
          <a:xfrm>
            <a:off x="6988636"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Rak pil 53"/>
          <p:cNvCxnSpPr>
            <a:stCxn id="36" idx="7"/>
            <a:endCxn id="37" idx="1"/>
          </p:cNvCxnSpPr>
          <p:nvPr/>
        </p:nvCxnSpPr>
        <p:spPr>
          <a:xfrm>
            <a:off x="7492692"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Rak pil 56"/>
          <p:cNvCxnSpPr>
            <a:stCxn id="37" idx="7"/>
            <a:endCxn id="41" idx="1"/>
          </p:cNvCxnSpPr>
          <p:nvPr/>
        </p:nvCxnSpPr>
        <p:spPr>
          <a:xfrm>
            <a:off x="7996748" y="4111216"/>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ak pil 60"/>
          <p:cNvCxnSpPr>
            <a:stCxn id="41" idx="3"/>
            <a:endCxn id="37" idx="5"/>
          </p:cNvCxnSpPr>
          <p:nvPr/>
        </p:nvCxnSpPr>
        <p:spPr>
          <a:xfrm flipH="1">
            <a:off x="7996748" y="4263968"/>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Rak pil 63"/>
          <p:cNvCxnSpPr>
            <a:stCxn id="37" idx="3"/>
            <a:endCxn id="36" idx="5"/>
          </p:cNvCxnSpPr>
          <p:nvPr/>
        </p:nvCxnSpPr>
        <p:spPr>
          <a:xfrm flipH="1">
            <a:off x="7492692"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Rak pil 66"/>
          <p:cNvCxnSpPr>
            <a:stCxn id="36" idx="3"/>
            <a:endCxn id="35" idx="5"/>
          </p:cNvCxnSpPr>
          <p:nvPr/>
        </p:nvCxnSpPr>
        <p:spPr>
          <a:xfrm flipH="1">
            <a:off x="6988636"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Rak pil 69"/>
          <p:cNvCxnSpPr>
            <a:stCxn id="35" idx="3"/>
            <a:endCxn id="34" idx="5"/>
          </p:cNvCxnSpPr>
          <p:nvPr/>
        </p:nvCxnSpPr>
        <p:spPr>
          <a:xfrm flipH="1">
            <a:off x="6496608" y="4263968"/>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ak pil 72"/>
          <p:cNvCxnSpPr>
            <a:stCxn id="34" idx="3"/>
            <a:endCxn id="33" idx="5"/>
          </p:cNvCxnSpPr>
          <p:nvPr/>
        </p:nvCxnSpPr>
        <p:spPr>
          <a:xfrm flipH="1">
            <a:off x="6017880" y="4263968"/>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Rak pil 75"/>
          <p:cNvCxnSpPr>
            <a:stCxn id="33" idx="3"/>
            <a:endCxn id="32" idx="5"/>
          </p:cNvCxnSpPr>
          <p:nvPr/>
        </p:nvCxnSpPr>
        <p:spPr>
          <a:xfrm flipH="1" flipV="1">
            <a:off x="5548476" y="4244712"/>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Höger 78"/>
          <p:cNvSpPr/>
          <p:nvPr/>
        </p:nvSpPr>
        <p:spPr>
          <a:xfrm>
            <a:off x="3298716" y="4096328"/>
            <a:ext cx="1417300"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textruta 79"/>
          <p:cNvSpPr txBox="1"/>
          <p:nvPr/>
        </p:nvSpPr>
        <p:spPr>
          <a:xfrm>
            <a:off x="2819116" y="5157192"/>
            <a:ext cx="2652984" cy="600164"/>
          </a:xfrm>
          <a:prstGeom prst="rect">
            <a:avLst/>
          </a:prstGeom>
          <a:noFill/>
        </p:spPr>
        <p:txBody>
          <a:bodyPr wrap="square" rtlCol="0">
            <a:spAutoFit/>
          </a:bodyPr>
          <a:lstStyle/>
          <a:p>
            <a:r>
              <a:rPr lang="sv-SE" sz="1100" smtClean="0"/>
              <a:t>A small change in the original tree structure, will give cause to a small change in the projection structure. </a:t>
            </a:r>
            <a:endParaRPr lang="sv-SE" sz="1100"/>
          </a:p>
        </p:txBody>
      </p:sp>
      <p:cxnSp>
        <p:nvCxnSpPr>
          <p:cNvPr id="81" name="Rak 80"/>
          <p:cNvCxnSpPr>
            <a:stCxn id="36" idx="4"/>
            <a:endCxn id="80" idx="3"/>
          </p:cNvCxnSpPr>
          <p:nvPr/>
        </p:nvCxnSpPr>
        <p:spPr>
          <a:xfrm flipH="1">
            <a:off x="5472100" y="4295604"/>
            <a:ext cx="1944216" cy="1161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Rak 84"/>
          <p:cNvCxnSpPr>
            <a:endCxn id="80" idx="1"/>
          </p:cNvCxnSpPr>
          <p:nvPr/>
        </p:nvCxnSpPr>
        <p:spPr>
          <a:xfrm>
            <a:off x="2111808" y="4797152"/>
            <a:ext cx="707308" cy="660122"/>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ruta 87"/>
          <p:cNvSpPr txBox="1"/>
          <p:nvPr/>
        </p:nvSpPr>
        <p:spPr>
          <a:xfrm>
            <a:off x="3496860" y="1633789"/>
            <a:ext cx="3169386" cy="2031325"/>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addMethod(’f</a:t>
            </a:r>
            <a:r>
              <a:rPr lang="sv-SE" sz="900" smtClean="0"/>
              <a:t>latten’, function() {</a:t>
            </a:r>
          </a:p>
          <a:p>
            <a:r>
              <a:rPr lang="sv-SE" sz="900" smtClean="0"/>
              <a:t>    var node = create(’FlattenedNode’, {data: this.getData()})</a:t>
            </a:r>
          </a:p>
          <a:p>
            <a:r>
              <a:rPr lang="sv-SE" sz="900" smtClean="0"/>
              <a:t>    var lastNode = null;</a:t>
            </a:r>
          </a:p>
          <a:p>
            <a:r>
              <a:rPr lang="sv-SE" sz="900"/>
              <a:t> </a:t>
            </a:r>
            <a:r>
              <a:rPr lang="sv-SE" sz="900" smtClean="0"/>
              <a:t>   this.getChildren().forEach(function(child) {</a:t>
            </a:r>
          </a:p>
          <a:p>
            <a:r>
              <a:rPr lang="sv-SE" sz="900"/>
              <a:t> </a:t>
            </a:r>
            <a:r>
              <a:rPr lang="sv-SE" sz="900" smtClean="0"/>
              <a:t>       var flattenedChild = child.flatten();</a:t>
            </a:r>
          </a:p>
          <a:p>
            <a:r>
              <a:rPr lang="sv-SE" sz="900" smtClean="0"/>
              <a:t>        if (lastNode !== null) { </a:t>
            </a:r>
          </a:p>
          <a:p>
            <a:r>
              <a:rPr lang="sv-SE" sz="900"/>
              <a:t> </a:t>
            </a:r>
            <a:r>
              <a:rPr lang="sv-SE" sz="900" smtClean="0"/>
              <a:t>           lastNode.setNextNode(flattenedChild[0]);</a:t>
            </a:r>
          </a:p>
          <a:p>
            <a:r>
              <a:rPr lang="sv-SE" sz="900"/>
              <a:t> </a:t>
            </a:r>
            <a:r>
              <a:rPr lang="sv-SE" sz="900" smtClean="0"/>
              <a:t>           flattenedChild[0].setPreviousNode(lastNode); </a:t>
            </a:r>
          </a:p>
          <a:p>
            <a:r>
              <a:rPr lang="sv-SE" sz="900"/>
              <a:t> </a:t>
            </a:r>
            <a:r>
              <a:rPr lang="sv-SE" sz="900" smtClean="0"/>
              <a:t>       }</a:t>
            </a:r>
            <a:br>
              <a:rPr lang="sv-SE" sz="900" smtClean="0"/>
            </a:br>
            <a:r>
              <a:rPr lang="sv-SE" sz="900" smtClean="0"/>
              <a:t>        lastNode = flattenedChild[1];</a:t>
            </a:r>
          </a:p>
          <a:p>
            <a:r>
              <a:rPr lang="sv-SE" sz="900"/>
              <a:t> </a:t>
            </a:r>
            <a:r>
              <a:rPr lang="sv-SE" sz="900" smtClean="0"/>
              <a:t>   });</a:t>
            </a:r>
          </a:p>
          <a:p>
            <a:r>
              <a:rPr lang="sv-SE" sz="900"/>
              <a:t> </a:t>
            </a:r>
            <a:r>
              <a:rPr lang="sv-SE" sz="900" smtClean="0"/>
              <a:t>   if (lastNode === null) { lastNode = node; }</a:t>
            </a:r>
          </a:p>
          <a:p>
            <a:r>
              <a:rPr lang="sv-SE" sz="900"/>
              <a:t> </a:t>
            </a:r>
            <a:r>
              <a:rPr lang="sv-SE" sz="900" smtClean="0"/>
              <a:t>   return [node, latstNode];</a:t>
            </a:r>
            <a:endParaRPr lang="sv-SE" sz="900"/>
          </a:p>
          <a:p>
            <a:r>
              <a:rPr lang="sv-SE" sz="900" smtClean="0"/>
              <a:t>});  </a:t>
            </a:r>
            <a:endParaRPr lang="sv-SE" sz="900"/>
          </a:p>
        </p:txBody>
      </p:sp>
      <p:sp>
        <p:nvSpPr>
          <p:cNvPr id="89" name="textruta 88"/>
          <p:cNvSpPr txBox="1"/>
          <p:nvPr/>
        </p:nvSpPr>
        <p:spPr>
          <a:xfrm>
            <a:off x="221172" y="2094240"/>
            <a:ext cx="2244290" cy="769441"/>
          </a:xfrm>
          <a:prstGeom prst="rect">
            <a:avLst/>
          </a:prstGeom>
          <a:noFill/>
        </p:spPr>
        <p:txBody>
          <a:bodyPr wrap="square" rtlCol="0">
            <a:spAutoFit/>
          </a:bodyPr>
          <a:lstStyle/>
          <a:p>
            <a:r>
              <a:rPr lang="sv-SE" sz="1100" smtClean="0"/>
              <a:t>All code necessary (14 lines of code) for this setup. A recursive function that creates nodes and links them together, and a call to project.</a:t>
            </a:r>
            <a:endParaRPr lang="sv-SE" sz="1100"/>
          </a:p>
        </p:txBody>
      </p:sp>
      <p:cxnSp>
        <p:nvCxnSpPr>
          <p:cNvPr id="90" name="Rak 89"/>
          <p:cNvCxnSpPr>
            <a:stCxn id="88" idx="1"/>
            <a:endCxn id="89" idx="3"/>
          </p:cNvCxnSpPr>
          <p:nvPr/>
        </p:nvCxnSpPr>
        <p:spPr>
          <a:xfrm flipH="1" flipV="1">
            <a:off x="2465462" y="2478961"/>
            <a:ext cx="1031398" cy="170491"/>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ruta 96"/>
          <p:cNvSpPr txBox="1"/>
          <p:nvPr/>
        </p:nvSpPr>
        <p:spPr>
          <a:xfrm>
            <a:off x="118282" y="3063917"/>
            <a:ext cx="2797534" cy="230832"/>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var linkedList = tree.</a:t>
            </a:r>
            <a:r>
              <a:rPr lang="sv-SE" sz="900" b="1" smtClean="0">
                <a:solidFill>
                  <a:schemeClr val="tx2">
                    <a:lumMod val="60000"/>
                    <a:lumOff val="40000"/>
                  </a:schemeClr>
                </a:solidFill>
              </a:rPr>
              <a:t>project</a:t>
            </a:r>
            <a:r>
              <a:rPr lang="sv-SE" sz="900" smtClean="0"/>
              <a:t>(’flatten’)[0];</a:t>
            </a:r>
            <a:endParaRPr lang="sv-SE" sz="900"/>
          </a:p>
        </p:txBody>
      </p:sp>
      <p:cxnSp>
        <p:nvCxnSpPr>
          <p:cNvPr id="98" name="Rak 97"/>
          <p:cNvCxnSpPr>
            <a:stCxn id="97" idx="0"/>
            <a:endCxn id="89" idx="2"/>
          </p:cNvCxnSpPr>
          <p:nvPr/>
        </p:nvCxnSpPr>
        <p:spPr>
          <a:xfrm flipH="1" flipV="1">
            <a:off x="1343317" y="2863681"/>
            <a:ext cx="173732" cy="200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21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2379</TotalTime>
  <Words>404</Words>
  <Application>Microsoft Office PowerPoint</Application>
  <PresentationFormat>Bildspel på skärmen (4:3)</PresentationFormat>
  <Paragraphs>44</Paragraphs>
  <Slides>9</Slides>
  <Notes>0</Notes>
  <HiddenSlides>0</HiddenSlides>
  <MMClips>0</MMClips>
  <ScaleCrop>false</ScaleCrop>
  <HeadingPairs>
    <vt:vector size="4" baseType="variant">
      <vt:variant>
        <vt:lpstr>Tema</vt:lpstr>
      </vt:variant>
      <vt:variant>
        <vt:i4>1</vt:i4>
      </vt:variant>
      <vt:variant>
        <vt:lpstr>Bildrubriker</vt:lpstr>
      </vt:variant>
      <vt:variant>
        <vt:i4>9</vt:i4>
      </vt:variant>
    </vt:vector>
  </HeadingPairs>
  <TitlesOfParts>
    <vt:vector size="10" baseType="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dc:title>
  <dc:creator>Robert Renbris</dc:creator>
  <cp:lastModifiedBy>Robert Renbris</cp:lastModifiedBy>
  <cp:revision>34</cp:revision>
  <dcterms:created xsi:type="dcterms:W3CDTF">2016-10-07T19:57:30Z</dcterms:created>
  <dcterms:modified xsi:type="dcterms:W3CDTF">2016-10-22T18:51:34Z</dcterms:modified>
</cp:coreProperties>
</file>