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B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23" y="2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82A9C3FC-258C-4BC8-B7E3-AFE3A1693D2A}" type="datetimeFigureOut">
              <a:rPr lang="sv-SE" smtClean="0"/>
              <a:t>2016-10-21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3610306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82A9C3FC-258C-4BC8-B7E3-AFE3A1693D2A}" type="datetimeFigureOut">
              <a:rPr lang="sv-SE" smtClean="0"/>
              <a:t>2016-10-21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389516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82A9C3FC-258C-4BC8-B7E3-AFE3A1693D2A}" type="datetimeFigureOut">
              <a:rPr lang="sv-SE" smtClean="0"/>
              <a:t>2016-10-21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140823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82A9C3FC-258C-4BC8-B7E3-AFE3A1693D2A}" type="datetimeFigureOut">
              <a:rPr lang="sv-SE" smtClean="0"/>
              <a:t>2016-10-21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167222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82A9C3FC-258C-4BC8-B7E3-AFE3A1693D2A}" type="datetimeFigureOut">
              <a:rPr lang="sv-SE" smtClean="0"/>
              <a:t>2016-10-21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251308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82A9C3FC-258C-4BC8-B7E3-AFE3A1693D2A}" type="datetimeFigureOut">
              <a:rPr lang="sv-SE" smtClean="0"/>
              <a:t>2016-10-21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82084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82A9C3FC-258C-4BC8-B7E3-AFE3A1693D2A}" type="datetimeFigureOut">
              <a:rPr lang="sv-SE" smtClean="0"/>
              <a:t>2016-10-21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1421386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82A9C3FC-258C-4BC8-B7E3-AFE3A1693D2A}" type="datetimeFigureOut">
              <a:rPr lang="sv-SE" smtClean="0"/>
              <a:t>2016-10-21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1383244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82A9C3FC-258C-4BC8-B7E3-AFE3A1693D2A}" type="datetimeFigureOut">
              <a:rPr lang="sv-SE" smtClean="0"/>
              <a:t>2016-10-21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305798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82A9C3FC-258C-4BC8-B7E3-AFE3A1693D2A}" type="datetimeFigureOut">
              <a:rPr lang="sv-SE" smtClean="0"/>
              <a:t>2016-10-21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270451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82A9C3FC-258C-4BC8-B7E3-AFE3A1693D2A}" type="datetimeFigureOut">
              <a:rPr lang="sv-SE" smtClean="0"/>
              <a:t>2016-10-21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2416061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9C3FC-258C-4BC8-B7E3-AFE3A1693D2A}" type="datetimeFigureOut">
              <a:rPr lang="sv-SE" smtClean="0"/>
              <a:t>2016-10-21</a:t>
            </a:fld>
            <a:endParaRPr lang="sv-SE"/>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D2A077-7DC6-4474-A97E-40B7C8777164}" type="slidenum">
              <a:rPr lang="sv-SE" smtClean="0"/>
              <a:t>‹#›</a:t>
            </a:fld>
            <a:endParaRPr lang="sv-SE"/>
          </a:p>
        </p:txBody>
      </p:sp>
    </p:spTree>
    <p:extLst>
      <p:ext uri="{BB962C8B-B14F-4D97-AF65-F5344CB8AC3E}">
        <p14:creationId xmlns:p14="http://schemas.microsoft.com/office/powerpoint/2010/main" val="3428206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928813"/>
            <a:ext cx="581025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6931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lh4.googleusercontent.com/Ldr9LTtTWDYDzq_fCjVZNuK9HdrPzcs7EaTWF26kkdJ2D0UOFFUxWci3U9kY4Ytcdr643TfThDWMvejOK10UK0LTPSPIke7YSp10h2cqP1xiMoGmXPZ4wdXUTfx7rTbYjEuFdgDP5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5148" y="4909532"/>
            <a:ext cx="636652" cy="6366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https://lh4.googleusercontent.com/qPDdEKUinlevAEx5L5-EWFDSFn_3pgvqd0duhaHePRbQyeLSXJv7EEV7sR5w_LVKmF0WpGChXlzT2PELXEm4EZAB5kPBnfRaF23bqamMV56pmElYrm9if2R_jzu2YzWGYmBvndhO9K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1657085"/>
            <a:ext cx="701296" cy="7012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lh4.googleusercontent.com/Ldr9LTtTWDYDzq_fCjVZNuK9HdrPzcs7EaTWF26kkdJ2D0UOFFUxWci3U9kY4Ytcdr643TfThDWMvejOK10UK0LTPSPIke7YSp10h2cqP1xiMoGmXPZ4wdXUTfx7rTbYjEuFdgDP5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3740" y="4941168"/>
            <a:ext cx="636652" cy="636653"/>
          </a:xfrm>
          <a:prstGeom prst="rect">
            <a:avLst/>
          </a:prstGeom>
          <a:noFill/>
          <a:extLst>
            <a:ext uri="{909E8E84-426E-40DD-AFC4-6F175D3DCCD1}">
              <a14:hiddenFill xmlns:a14="http://schemas.microsoft.com/office/drawing/2010/main">
                <a:solidFill>
                  <a:srgbClr val="FFFFFF"/>
                </a:solidFill>
              </a14:hiddenFill>
            </a:ext>
          </a:extLst>
        </p:spPr>
      </p:pic>
      <p:sp>
        <p:nvSpPr>
          <p:cNvPr id="28" name="Ellips 27"/>
          <p:cNvSpPr/>
          <p:nvPr/>
        </p:nvSpPr>
        <p:spPr>
          <a:xfrm>
            <a:off x="4590004"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 name="Ellips 28"/>
          <p:cNvSpPr/>
          <p:nvPr/>
        </p:nvSpPr>
        <p:spPr>
          <a:xfrm>
            <a:off x="4662012" y="263691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0" name="Ellips 29"/>
          <p:cNvSpPr/>
          <p:nvPr/>
        </p:nvSpPr>
        <p:spPr>
          <a:xfrm>
            <a:off x="4950044"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Ellips 30"/>
          <p:cNvSpPr/>
          <p:nvPr/>
        </p:nvSpPr>
        <p:spPr>
          <a:xfrm>
            <a:off x="4950044" y="220486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2" name="Ellips 31"/>
          <p:cNvSpPr/>
          <p:nvPr/>
        </p:nvSpPr>
        <p:spPr>
          <a:xfrm>
            <a:off x="5238076" y="263691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3" name="Rak pil 32"/>
          <p:cNvCxnSpPr>
            <a:stCxn id="31" idx="3"/>
            <a:endCxn id="29" idx="0"/>
          </p:cNvCxnSpPr>
          <p:nvPr/>
        </p:nvCxnSpPr>
        <p:spPr>
          <a:xfrm flipH="1">
            <a:off x="4770024" y="238925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Rak pil 33"/>
          <p:cNvCxnSpPr>
            <a:stCxn id="31" idx="5"/>
            <a:endCxn id="32" idx="0"/>
          </p:cNvCxnSpPr>
          <p:nvPr/>
        </p:nvCxnSpPr>
        <p:spPr>
          <a:xfrm>
            <a:off x="5134432" y="238925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Rak pil 34"/>
          <p:cNvCxnSpPr>
            <a:stCxn id="32" idx="3"/>
            <a:endCxn id="30" idx="0"/>
          </p:cNvCxnSpPr>
          <p:nvPr/>
        </p:nvCxnSpPr>
        <p:spPr>
          <a:xfrm flipH="1">
            <a:off x="5058056" y="282130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Rak pil 35"/>
          <p:cNvCxnSpPr>
            <a:stCxn id="29" idx="4"/>
            <a:endCxn id="30" idx="0"/>
          </p:cNvCxnSpPr>
          <p:nvPr/>
        </p:nvCxnSpPr>
        <p:spPr>
          <a:xfrm>
            <a:off x="4770024" y="285293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Rak pil 36"/>
          <p:cNvCxnSpPr>
            <a:stCxn id="29" idx="4"/>
            <a:endCxn id="28" idx="0"/>
          </p:cNvCxnSpPr>
          <p:nvPr/>
        </p:nvCxnSpPr>
        <p:spPr>
          <a:xfrm flipH="1">
            <a:off x="4698016" y="2852936"/>
            <a:ext cx="72008"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Vänster-höger 47"/>
          <p:cNvSpPr/>
          <p:nvPr/>
        </p:nvSpPr>
        <p:spPr>
          <a:xfrm rot="3690191">
            <a:off x="5191206" y="4117142"/>
            <a:ext cx="1512168" cy="216024"/>
          </a:xfrm>
          <a:prstGeom prst="leftRightArrow">
            <a:avLst>
              <a:gd name="adj1" fmla="val 50000"/>
              <a:gd name="adj2" fmla="val 85945"/>
            </a:avLst>
          </a:prstGeom>
          <a:solidFill>
            <a:schemeClr val="bg2"/>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9" name="Vänster-höger 48"/>
          <p:cNvSpPr/>
          <p:nvPr/>
        </p:nvSpPr>
        <p:spPr>
          <a:xfrm rot="7010082">
            <a:off x="3450233" y="4037726"/>
            <a:ext cx="1512168" cy="216024"/>
          </a:xfrm>
          <a:prstGeom prst="leftRightArrow">
            <a:avLst>
              <a:gd name="adj1" fmla="val 50000"/>
              <a:gd name="adj2" fmla="val 85945"/>
            </a:avLst>
          </a:prstGeom>
          <a:solidFill>
            <a:schemeClr val="bg2"/>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0" name="textruta 49"/>
          <p:cNvSpPr txBox="1"/>
          <p:nvPr/>
        </p:nvSpPr>
        <p:spPr>
          <a:xfrm>
            <a:off x="217212" y="1043444"/>
            <a:ext cx="6521081" cy="369332"/>
          </a:xfrm>
          <a:prstGeom prst="rect">
            <a:avLst/>
          </a:prstGeom>
          <a:noFill/>
        </p:spPr>
        <p:txBody>
          <a:bodyPr wrap="none" rtlCol="0">
            <a:spAutoFit/>
          </a:bodyPr>
          <a:lstStyle/>
          <a:p>
            <a:r>
              <a:rPr lang="sv-SE" err="1" smtClean="0"/>
              <a:t>Reactive</a:t>
            </a:r>
            <a:r>
              <a:rPr lang="sv-SE" smtClean="0"/>
              <a:t> Data </a:t>
            </a:r>
            <a:r>
              <a:rPr lang="sv-SE" err="1" smtClean="0"/>
              <a:t>Structure</a:t>
            </a:r>
            <a:r>
              <a:rPr lang="sv-SE" smtClean="0"/>
              <a:t> Synchronization, supporting multiple peers </a:t>
            </a:r>
            <a:endParaRPr lang="sv-SE"/>
          </a:p>
        </p:txBody>
      </p:sp>
      <p:sp>
        <p:nvSpPr>
          <p:cNvPr id="79" name="Ellips 78"/>
          <p:cNvSpPr/>
          <p:nvPr/>
        </p:nvSpPr>
        <p:spPr>
          <a:xfrm>
            <a:off x="3059832" y="55892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0" name="Ellips 79"/>
          <p:cNvSpPr/>
          <p:nvPr/>
        </p:nvSpPr>
        <p:spPr>
          <a:xfrm>
            <a:off x="3131840" y="515719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1" name="Ellips 80"/>
          <p:cNvSpPr/>
          <p:nvPr/>
        </p:nvSpPr>
        <p:spPr>
          <a:xfrm>
            <a:off x="3419872" y="55892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2" name="Ellips 81"/>
          <p:cNvSpPr/>
          <p:nvPr/>
        </p:nvSpPr>
        <p:spPr>
          <a:xfrm>
            <a:off x="3419872" y="472514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3" name="Ellips 82"/>
          <p:cNvSpPr/>
          <p:nvPr/>
        </p:nvSpPr>
        <p:spPr>
          <a:xfrm>
            <a:off x="3707904" y="515719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4" name="Rak pil 83"/>
          <p:cNvCxnSpPr>
            <a:stCxn id="82" idx="3"/>
            <a:endCxn id="80" idx="0"/>
          </p:cNvCxnSpPr>
          <p:nvPr/>
        </p:nvCxnSpPr>
        <p:spPr>
          <a:xfrm flipH="1">
            <a:off x="3239852" y="490953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Rak pil 84"/>
          <p:cNvCxnSpPr>
            <a:stCxn id="82" idx="5"/>
            <a:endCxn id="83" idx="0"/>
          </p:cNvCxnSpPr>
          <p:nvPr/>
        </p:nvCxnSpPr>
        <p:spPr>
          <a:xfrm>
            <a:off x="3604260" y="490953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Rak pil 85"/>
          <p:cNvCxnSpPr>
            <a:stCxn id="83" idx="3"/>
            <a:endCxn id="81" idx="0"/>
          </p:cNvCxnSpPr>
          <p:nvPr/>
        </p:nvCxnSpPr>
        <p:spPr>
          <a:xfrm flipH="1">
            <a:off x="3527884" y="534158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Rak pil 86"/>
          <p:cNvCxnSpPr>
            <a:stCxn id="80" idx="4"/>
            <a:endCxn id="81" idx="0"/>
          </p:cNvCxnSpPr>
          <p:nvPr/>
        </p:nvCxnSpPr>
        <p:spPr>
          <a:xfrm>
            <a:off x="3239852" y="537321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Rak pil 87"/>
          <p:cNvCxnSpPr>
            <a:stCxn id="80" idx="4"/>
            <a:endCxn id="79" idx="0"/>
          </p:cNvCxnSpPr>
          <p:nvPr/>
        </p:nvCxnSpPr>
        <p:spPr>
          <a:xfrm flipH="1">
            <a:off x="3167844" y="5373216"/>
            <a:ext cx="72008"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Ellips 92"/>
          <p:cNvSpPr/>
          <p:nvPr/>
        </p:nvSpPr>
        <p:spPr>
          <a:xfrm>
            <a:off x="6219800" y="55172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4" name="Ellips 93"/>
          <p:cNvSpPr/>
          <p:nvPr/>
        </p:nvSpPr>
        <p:spPr>
          <a:xfrm>
            <a:off x="6291808" y="508518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5" name="Ellips 94"/>
          <p:cNvSpPr/>
          <p:nvPr/>
        </p:nvSpPr>
        <p:spPr>
          <a:xfrm>
            <a:off x="6579840" y="55172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6" name="Ellips 95"/>
          <p:cNvSpPr/>
          <p:nvPr/>
        </p:nvSpPr>
        <p:spPr>
          <a:xfrm>
            <a:off x="6579840" y="465313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7" name="Ellips 96"/>
          <p:cNvSpPr/>
          <p:nvPr/>
        </p:nvSpPr>
        <p:spPr>
          <a:xfrm>
            <a:off x="6867872" y="508518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98" name="Rak pil 97"/>
          <p:cNvCxnSpPr>
            <a:stCxn id="96" idx="3"/>
            <a:endCxn id="94" idx="0"/>
          </p:cNvCxnSpPr>
          <p:nvPr/>
        </p:nvCxnSpPr>
        <p:spPr>
          <a:xfrm flipH="1">
            <a:off x="6399820" y="4837524"/>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Rak pil 98"/>
          <p:cNvCxnSpPr>
            <a:stCxn id="96" idx="5"/>
            <a:endCxn id="97" idx="0"/>
          </p:cNvCxnSpPr>
          <p:nvPr/>
        </p:nvCxnSpPr>
        <p:spPr>
          <a:xfrm>
            <a:off x="6764228" y="4837524"/>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Rak pil 99"/>
          <p:cNvCxnSpPr>
            <a:stCxn id="97" idx="3"/>
            <a:endCxn id="95" idx="0"/>
          </p:cNvCxnSpPr>
          <p:nvPr/>
        </p:nvCxnSpPr>
        <p:spPr>
          <a:xfrm flipH="1">
            <a:off x="6687852" y="526957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Rak pil 100"/>
          <p:cNvCxnSpPr>
            <a:stCxn id="94" idx="4"/>
            <a:endCxn id="95" idx="0"/>
          </p:cNvCxnSpPr>
          <p:nvPr/>
        </p:nvCxnSpPr>
        <p:spPr>
          <a:xfrm>
            <a:off x="6399820" y="5301208"/>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Rak pil 101"/>
          <p:cNvCxnSpPr>
            <a:stCxn id="94" idx="4"/>
            <a:endCxn id="93" idx="0"/>
          </p:cNvCxnSpPr>
          <p:nvPr/>
        </p:nvCxnSpPr>
        <p:spPr>
          <a:xfrm flipH="1">
            <a:off x="6327812" y="5301208"/>
            <a:ext cx="72008"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44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Frihandsfigur 76"/>
          <p:cNvSpPr/>
          <p:nvPr/>
        </p:nvSpPr>
        <p:spPr>
          <a:xfrm>
            <a:off x="5775155" y="4014356"/>
            <a:ext cx="1082040" cy="1363980"/>
          </a:xfrm>
          <a:custGeom>
            <a:avLst/>
            <a:gdLst>
              <a:gd name="connsiteX0" fmla="*/ 464820 w 1082040"/>
              <a:gd name="connsiteY0" fmla="*/ 0 h 1363980"/>
              <a:gd name="connsiteX1" fmla="*/ 0 w 1082040"/>
              <a:gd name="connsiteY1" fmla="*/ 601980 h 1363980"/>
              <a:gd name="connsiteX2" fmla="*/ 68580 w 1082040"/>
              <a:gd name="connsiteY2" fmla="*/ 1082040 h 1363980"/>
              <a:gd name="connsiteX3" fmla="*/ 259080 w 1082040"/>
              <a:gd name="connsiteY3" fmla="*/ 1363980 h 1363980"/>
              <a:gd name="connsiteX4" fmla="*/ 457200 w 1082040"/>
              <a:gd name="connsiteY4" fmla="*/ 1363980 h 1363980"/>
              <a:gd name="connsiteX5" fmla="*/ 662940 w 1082040"/>
              <a:gd name="connsiteY5" fmla="*/ 1051560 h 1363980"/>
              <a:gd name="connsiteX6" fmla="*/ 1051560 w 1082040"/>
              <a:gd name="connsiteY6" fmla="*/ 754380 h 1363980"/>
              <a:gd name="connsiteX7" fmla="*/ 1082040 w 1082040"/>
              <a:gd name="connsiteY7" fmla="*/ 586740 h 1363980"/>
              <a:gd name="connsiteX8" fmla="*/ 990600 w 1082040"/>
              <a:gd name="connsiteY8" fmla="*/ 434340 h 1363980"/>
              <a:gd name="connsiteX9" fmla="*/ 594360 w 1082040"/>
              <a:gd name="connsiteY9" fmla="*/ 22860 h 1363980"/>
              <a:gd name="connsiteX10" fmla="*/ 464820 w 1082040"/>
              <a:gd name="connsiteY10" fmla="*/ 0 h 136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2040" h="1363980">
                <a:moveTo>
                  <a:pt x="464820" y="0"/>
                </a:moveTo>
                <a:lnTo>
                  <a:pt x="0" y="601980"/>
                </a:lnTo>
                <a:lnTo>
                  <a:pt x="68580" y="1082040"/>
                </a:lnTo>
                <a:lnTo>
                  <a:pt x="259080" y="1363980"/>
                </a:lnTo>
                <a:lnTo>
                  <a:pt x="457200" y="1363980"/>
                </a:lnTo>
                <a:lnTo>
                  <a:pt x="662940" y="1051560"/>
                </a:lnTo>
                <a:lnTo>
                  <a:pt x="1051560" y="754380"/>
                </a:lnTo>
                <a:lnTo>
                  <a:pt x="1082040" y="586740"/>
                </a:lnTo>
                <a:lnTo>
                  <a:pt x="990600" y="434340"/>
                </a:lnTo>
                <a:lnTo>
                  <a:pt x="594360" y="22860"/>
                </a:lnTo>
                <a:lnTo>
                  <a:pt x="464820" y="0"/>
                </a:lnTo>
                <a:close/>
              </a:path>
            </a:pathLst>
          </a:custGeom>
          <a:solidFill>
            <a:schemeClr val="bg1">
              <a:lumMod val="85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1" name="Frihandsfigur 40"/>
          <p:cNvSpPr/>
          <p:nvPr/>
        </p:nvSpPr>
        <p:spPr>
          <a:xfrm>
            <a:off x="5663167" y="1766848"/>
            <a:ext cx="1082040" cy="1363980"/>
          </a:xfrm>
          <a:custGeom>
            <a:avLst/>
            <a:gdLst>
              <a:gd name="connsiteX0" fmla="*/ 464820 w 1082040"/>
              <a:gd name="connsiteY0" fmla="*/ 0 h 1363980"/>
              <a:gd name="connsiteX1" fmla="*/ 0 w 1082040"/>
              <a:gd name="connsiteY1" fmla="*/ 601980 h 1363980"/>
              <a:gd name="connsiteX2" fmla="*/ 68580 w 1082040"/>
              <a:gd name="connsiteY2" fmla="*/ 1082040 h 1363980"/>
              <a:gd name="connsiteX3" fmla="*/ 259080 w 1082040"/>
              <a:gd name="connsiteY3" fmla="*/ 1363980 h 1363980"/>
              <a:gd name="connsiteX4" fmla="*/ 457200 w 1082040"/>
              <a:gd name="connsiteY4" fmla="*/ 1363980 h 1363980"/>
              <a:gd name="connsiteX5" fmla="*/ 662940 w 1082040"/>
              <a:gd name="connsiteY5" fmla="*/ 1051560 h 1363980"/>
              <a:gd name="connsiteX6" fmla="*/ 1051560 w 1082040"/>
              <a:gd name="connsiteY6" fmla="*/ 754380 h 1363980"/>
              <a:gd name="connsiteX7" fmla="*/ 1082040 w 1082040"/>
              <a:gd name="connsiteY7" fmla="*/ 586740 h 1363980"/>
              <a:gd name="connsiteX8" fmla="*/ 990600 w 1082040"/>
              <a:gd name="connsiteY8" fmla="*/ 434340 h 1363980"/>
              <a:gd name="connsiteX9" fmla="*/ 594360 w 1082040"/>
              <a:gd name="connsiteY9" fmla="*/ 22860 h 1363980"/>
              <a:gd name="connsiteX10" fmla="*/ 464820 w 1082040"/>
              <a:gd name="connsiteY10" fmla="*/ 0 h 136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2040" h="1363980">
                <a:moveTo>
                  <a:pt x="464820" y="0"/>
                </a:moveTo>
                <a:lnTo>
                  <a:pt x="0" y="601980"/>
                </a:lnTo>
                <a:lnTo>
                  <a:pt x="68580" y="1082040"/>
                </a:lnTo>
                <a:lnTo>
                  <a:pt x="259080" y="1363980"/>
                </a:lnTo>
                <a:lnTo>
                  <a:pt x="457200" y="1363980"/>
                </a:lnTo>
                <a:lnTo>
                  <a:pt x="662940" y="1051560"/>
                </a:lnTo>
                <a:lnTo>
                  <a:pt x="1051560" y="754380"/>
                </a:lnTo>
                <a:lnTo>
                  <a:pt x="1082040" y="586740"/>
                </a:lnTo>
                <a:lnTo>
                  <a:pt x="990600" y="434340"/>
                </a:lnTo>
                <a:lnTo>
                  <a:pt x="594360" y="22860"/>
                </a:lnTo>
                <a:lnTo>
                  <a:pt x="464820" y="0"/>
                </a:lnTo>
                <a:close/>
              </a:path>
            </a:pathLst>
          </a:custGeom>
          <a:solidFill>
            <a:schemeClr val="bg1">
              <a:lumMod val="85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extruta 1"/>
          <p:cNvSpPr txBox="1"/>
          <p:nvPr/>
        </p:nvSpPr>
        <p:spPr>
          <a:xfrm>
            <a:off x="668299" y="548680"/>
            <a:ext cx="6612901" cy="369332"/>
          </a:xfrm>
          <a:prstGeom prst="rect">
            <a:avLst/>
          </a:prstGeom>
          <a:noFill/>
        </p:spPr>
        <p:txBody>
          <a:bodyPr wrap="none" rtlCol="0">
            <a:spAutoFit/>
          </a:bodyPr>
          <a:lstStyle/>
          <a:p>
            <a:r>
              <a:rPr lang="sv-SE" err="1" smtClean="0"/>
              <a:t>Reactive</a:t>
            </a:r>
            <a:r>
              <a:rPr lang="sv-SE" smtClean="0"/>
              <a:t> </a:t>
            </a:r>
            <a:r>
              <a:rPr lang="sv-SE" i="1" err="1" smtClean="0"/>
              <a:t>subscriptions</a:t>
            </a:r>
            <a:r>
              <a:rPr lang="sv-SE" smtClean="0"/>
              <a:t> select </a:t>
            </a:r>
            <a:r>
              <a:rPr lang="sv-SE" i="1" smtClean="0"/>
              <a:t>what</a:t>
            </a:r>
            <a:r>
              <a:rPr lang="sv-SE" smtClean="0"/>
              <a:t> </a:t>
            </a:r>
            <a:r>
              <a:rPr lang="sv-SE" err="1" smtClean="0"/>
              <a:t>objects</a:t>
            </a:r>
            <a:r>
              <a:rPr lang="sv-SE" smtClean="0"/>
              <a:t> </a:t>
            </a:r>
            <a:r>
              <a:rPr lang="sv-SE" err="1" smtClean="0"/>
              <a:t>to</a:t>
            </a:r>
            <a:r>
              <a:rPr lang="sv-SE" smtClean="0"/>
              <a:t> synchronize with </a:t>
            </a:r>
            <a:r>
              <a:rPr lang="sv-SE" err="1" smtClean="0"/>
              <a:t>clients</a:t>
            </a:r>
            <a:endParaRPr lang="sv-SE"/>
          </a:p>
        </p:txBody>
      </p:sp>
      <p:pic>
        <p:nvPicPr>
          <p:cNvPr id="3" name="Picture 2" descr="https://lh4.googleusercontent.com/Ldr9LTtTWDYDzq_fCjVZNuK9HdrPzcs7EaTWF26kkdJ2D0UOFFUxWci3U9kY4Ytcdr643TfThDWMvejOK10UK0LTPSPIke7YSp10h2cqP1xiMoGmXPZ4wdXUTfx7rTbYjEuFdgDP5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85297" y="4275687"/>
            <a:ext cx="636652" cy="6366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https://lh4.googleusercontent.com/qPDdEKUinlevAEx5L5-EWFDSFn_3pgvqd0duhaHePRbQyeLSXJv7EEV7sR5w_LVKmF0WpGChXlzT2PELXEm4EZAB5kPBnfRaF23bqamMV56pmElYrm9if2R_jzu2YzWGYmBvndhO9K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1319" y="1474251"/>
            <a:ext cx="701296" cy="701296"/>
          </a:xfrm>
          <a:prstGeom prst="rect">
            <a:avLst/>
          </a:prstGeom>
          <a:noFill/>
          <a:extLst>
            <a:ext uri="{909E8E84-426E-40DD-AFC4-6F175D3DCCD1}">
              <a14:hiddenFill xmlns:a14="http://schemas.microsoft.com/office/drawing/2010/main">
                <a:solidFill>
                  <a:srgbClr val="FFFFFF"/>
                </a:solidFill>
              </a14:hiddenFill>
            </a:ext>
          </a:extLst>
        </p:spPr>
      </p:pic>
      <p:sp>
        <p:nvSpPr>
          <p:cNvPr id="5" name="Ellips 4"/>
          <p:cNvSpPr/>
          <p:nvPr/>
        </p:nvSpPr>
        <p:spPr>
          <a:xfrm>
            <a:off x="5373511" y="234142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Ellips 5"/>
          <p:cNvSpPr/>
          <p:nvPr/>
        </p:nvSpPr>
        <p:spPr>
          <a:xfrm>
            <a:off x="5445519" y="190937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Ellips 6"/>
          <p:cNvSpPr/>
          <p:nvPr/>
        </p:nvSpPr>
        <p:spPr>
          <a:xfrm>
            <a:off x="5733551" y="234142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Ellips 7"/>
          <p:cNvSpPr/>
          <p:nvPr/>
        </p:nvSpPr>
        <p:spPr>
          <a:xfrm>
            <a:off x="5733551" y="147732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Ellips 8"/>
          <p:cNvSpPr/>
          <p:nvPr/>
        </p:nvSpPr>
        <p:spPr>
          <a:xfrm>
            <a:off x="6021583" y="190937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 name="Rak pil 9"/>
          <p:cNvCxnSpPr>
            <a:stCxn id="8" idx="3"/>
            <a:endCxn id="6" idx="0"/>
          </p:cNvCxnSpPr>
          <p:nvPr/>
        </p:nvCxnSpPr>
        <p:spPr>
          <a:xfrm flipH="1">
            <a:off x="5553531" y="1661716"/>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Rak pil 10"/>
          <p:cNvCxnSpPr>
            <a:stCxn id="8" idx="5"/>
            <a:endCxn id="9" idx="0"/>
          </p:cNvCxnSpPr>
          <p:nvPr/>
        </p:nvCxnSpPr>
        <p:spPr>
          <a:xfrm>
            <a:off x="5917939" y="1661716"/>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Rak pil 11"/>
          <p:cNvCxnSpPr>
            <a:stCxn id="9" idx="3"/>
            <a:endCxn id="7" idx="0"/>
          </p:cNvCxnSpPr>
          <p:nvPr/>
        </p:nvCxnSpPr>
        <p:spPr>
          <a:xfrm flipH="1">
            <a:off x="5841563" y="2093764"/>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Rak pil 12"/>
          <p:cNvCxnSpPr>
            <a:stCxn id="6" idx="4"/>
            <a:endCxn id="7" idx="0"/>
          </p:cNvCxnSpPr>
          <p:nvPr/>
        </p:nvCxnSpPr>
        <p:spPr>
          <a:xfrm>
            <a:off x="5553531" y="2125400"/>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Rak pil 13"/>
          <p:cNvCxnSpPr>
            <a:stCxn id="6" idx="4"/>
            <a:endCxn id="5" idx="0"/>
          </p:cNvCxnSpPr>
          <p:nvPr/>
        </p:nvCxnSpPr>
        <p:spPr>
          <a:xfrm flipH="1">
            <a:off x="5481523" y="2125400"/>
            <a:ext cx="72008"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Rak pil 14"/>
          <p:cNvCxnSpPr>
            <a:stCxn id="9" idx="5"/>
            <a:endCxn id="16" idx="0"/>
          </p:cNvCxnSpPr>
          <p:nvPr/>
        </p:nvCxnSpPr>
        <p:spPr>
          <a:xfrm>
            <a:off x="6205971" y="2093764"/>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Ellips 15"/>
          <p:cNvSpPr/>
          <p:nvPr/>
        </p:nvSpPr>
        <p:spPr>
          <a:xfrm>
            <a:off x="6319231" y="235817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Ellips 16"/>
          <p:cNvSpPr/>
          <p:nvPr/>
        </p:nvSpPr>
        <p:spPr>
          <a:xfrm>
            <a:off x="5859563" y="277347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8" name="Rak pil 17"/>
          <p:cNvCxnSpPr>
            <a:stCxn id="7" idx="4"/>
            <a:endCxn id="17" idx="0"/>
          </p:cNvCxnSpPr>
          <p:nvPr/>
        </p:nvCxnSpPr>
        <p:spPr>
          <a:xfrm>
            <a:off x="5841563" y="2557448"/>
            <a:ext cx="12601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Ellips 18"/>
          <p:cNvSpPr/>
          <p:nvPr/>
        </p:nvSpPr>
        <p:spPr>
          <a:xfrm>
            <a:off x="6391239" y="142206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Rak pil 19"/>
          <p:cNvCxnSpPr>
            <a:stCxn id="19" idx="3"/>
            <a:endCxn id="9" idx="7"/>
          </p:cNvCxnSpPr>
          <p:nvPr/>
        </p:nvCxnSpPr>
        <p:spPr>
          <a:xfrm flipH="1">
            <a:off x="6205971" y="1606456"/>
            <a:ext cx="216904" cy="33455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Ellips 26"/>
          <p:cNvSpPr/>
          <p:nvPr/>
        </p:nvSpPr>
        <p:spPr>
          <a:xfrm>
            <a:off x="6173983" y="415837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8" name="Rak pil 27"/>
          <p:cNvCxnSpPr>
            <a:stCxn id="27" idx="3"/>
            <a:endCxn id="26" idx="0"/>
          </p:cNvCxnSpPr>
          <p:nvPr/>
        </p:nvCxnSpPr>
        <p:spPr>
          <a:xfrm flipH="1">
            <a:off x="5993963" y="434276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Rak pil 28"/>
          <p:cNvCxnSpPr>
            <a:stCxn id="27" idx="5"/>
            <a:endCxn id="30" idx="0"/>
          </p:cNvCxnSpPr>
          <p:nvPr/>
        </p:nvCxnSpPr>
        <p:spPr>
          <a:xfrm>
            <a:off x="6358371" y="4342760"/>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Ellips 29"/>
          <p:cNvSpPr/>
          <p:nvPr/>
        </p:nvSpPr>
        <p:spPr>
          <a:xfrm>
            <a:off x="6471631" y="460716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Ellips 30"/>
          <p:cNvSpPr/>
          <p:nvPr/>
        </p:nvSpPr>
        <p:spPr>
          <a:xfrm>
            <a:off x="6011963" y="502246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2" name="Rak pil 31"/>
          <p:cNvCxnSpPr>
            <a:stCxn id="26" idx="4"/>
            <a:endCxn id="31" idx="0"/>
          </p:cNvCxnSpPr>
          <p:nvPr/>
        </p:nvCxnSpPr>
        <p:spPr>
          <a:xfrm>
            <a:off x="5993963" y="4806444"/>
            <a:ext cx="12601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34" name="Tabell 33"/>
          <p:cNvGraphicFramePr>
            <a:graphicFrameLocks noGrp="1"/>
          </p:cNvGraphicFramePr>
          <p:nvPr>
            <p:extLst>
              <p:ext uri="{D42A27DB-BD31-4B8C-83A1-F6EECF244321}">
                <p14:modId xmlns:p14="http://schemas.microsoft.com/office/powerpoint/2010/main" val="2671747330"/>
              </p:ext>
            </p:extLst>
          </p:nvPr>
        </p:nvGraphicFramePr>
        <p:xfrm>
          <a:off x="1015319" y="2233413"/>
          <a:ext cx="3359696" cy="1902471"/>
        </p:xfrm>
        <a:graphic>
          <a:graphicData uri="http://schemas.openxmlformats.org/drawingml/2006/table">
            <a:tbl>
              <a:tblPr firstRow="1" bandRow="1">
                <a:tableStyleId>{5C22544A-7EE6-4342-B048-85BDC9FD1C3A}</a:tableStyleId>
              </a:tblPr>
              <a:tblGrid>
                <a:gridCol w="1679848"/>
                <a:gridCol w="1679848"/>
              </a:tblGrid>
              <a:tr h="634157">
                <a:tc gridSpan="2">
                  <a:txBody>
                    <a:bodyPr/>
                    <a:lstStyle/>
                    <a:p>
                      <a:pPr algn="ctr"/>
                      <a:r>
                        <a:rPr lang="sv-SE" err="1" smtClean="0"/>
                        <a:t>Subscription</a:t>
                      </a:r>
                      <a:endParaRPr lang="sv-SE"/>
                    </a:p>
                  </a:txBody>
                  <a:tcPr/>
                </a:tc>
                <a:tc hMerge="1">
                  <a:txBody>
                    <a:bodyPr/>
                    <a:lstStyle/>
                    <a:p>
                      <a:endParaRPr lang="sv-SE" dirty="0"/>
                    </a:p>
                  </a:txBody>
                  <a:tcPr/>
                </a:tc>
              </a:tr>
              <a:tr h="634157">
                <a:tc>
                  <a:txBody>
                    <a:bodyPr/>
                    <a:lstStyle/>
                    <a:p>
                      <a:r>
                        <a:rPr lang="sv-SE" err="1" smtClean="0"/>
                        <a:t>Object</a:t>
                      </a:r>
                      <a:endParaRPr lang="sv-SE"/>
                    </a:p>
                  </a:txBody>
                  <a:tcPr/>
                </a:tc>
                <a:tc>
                  <a:txBody>
                    <a:bodyPr/>
                    <a:lstStyle/>
                    <a:p>
                      <a:endParaRPr lang="sv-SE"/>
                    </a:p>
                  </a:txBody>
                  <a:tcPr/>
                </a:tc>
              </a:tr>
              <a:tr h="634157">
                <a:tc>
                  <a:txBody>
                    <a:bodyPr/>
                    <a:lstStyle/>
                    <a:p>
                      <a:r>
                        <a:rPr lang="sv-SE" err="1" smtClean="0"/>
                        <a:t>Method</a:t>
                      </a:r>
                      <a:endParaRPr lang="sv-SE"/>
                    </a:p>
                  </a:txBody>
                  <a:tcPr/>
                </a:tc>
                <a:tc>
                  <a:txBody>
                    <a:bodyPr/>
                    <a:lstStyle/>
                    <a:p>
                      <a:r>
                        <a:rPr lang="sv-SE" sz="1200" err="1" smtClean="0"/>
                        <a:t>selectRelevantData</a:t>
                      </a:r>
                      <a:r>
                        <a:rPr lang="sv-SE" sz="1200" smtClean="0"/>
                        <a:t>()</a:t>
                      </a:r>
                      <a:endParaRPr lang="sv-SE" sz="1200"/>
                    </a:p>
                  </a:txBody>
                  <a:tcPr/>
                </a:tc>
              </a:tr>
            </a:tbl>
          </a:graphicData>
        </a:graphic>
      </p:graphicFrame>
      <p:cxnSp>
        <p:nvCxnSpPr>
          <p:cNvPr id="36" name="Rak pil 35"/>
          <p:cNvCxnSpPr>
            <a:endCxn id="9" idx="2"/>
          </p:cNvCxnSpPr>
          <p:nvPr/>
        </p:nvCxnSpPr>
        <p:spPr>
          <a:xfrm flipV="1">
            <a:off x="3584482" y="2017388"/>
            <a:ext cx="2437101" cy="1132872"/>
          </a:xfrm>
          <a:prstGeom prst="straightConnector1">
            <a:avLst/>
          </a:prstGeom>
          <a:ln w="571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Ellips 36"/>
          <p:cNvSpPr/>
          <p:nvPr/>
        </p:nvSpPr>
        <p:spPr>
          <a:xfrm>
            <a:off x="6463247" y="27902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8" name="Rak pil 37"/>
          <p:cNvCxnSpPr>
            <a:stCxn id="16" idx="4"/>
            <a:endCxn id="37" idx="0"/>
          </p:cNvCxnSpPr>
          <p:nvPr/>
        </p:nvCxnSpPr>
        <p:spPr>
          <a:xfrm>
            <a:off x="6427243" y="2574196"/>
            <a:ext cx="1440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Ellips 42"/>
          <p:cNvSpPr/>
          <p:nvPr/>
        </p:nvSpPr>
        <p:spPr>
          <a:xfrm>
            <a:off x="6637195" y="5006620"/>
            <a:ext cx="216024" cy="216024"/>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4" name="Rak pil 43"/>
          <p:cNvCxnSpPr>
            <a:stCxn id="30" idx="4"/>
            <a:endCxn id="43" idx="0"/>
          </p:cNvCxnSpPr>
          <p:nvPr/>
        </p:nvCxnSpPr>
        <p:spPr>
          <a:xfrm>
            <a:off x="6579643" y="4823192"/>
            <a:ext cx="165564" cy="18342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Rak pil 46"/>
          <p:cNvCxnSpPr>
            <a:stCxn id="7" idx="3"/>
            <a:endCxn id="50" idx="0"/>
          </p:cNvCxnSpPr>
          <p:nvPr/>
        </p:nvCxnSpPr>
        <p:spPr>
          <a:xfrm flipH="1">
            <a:off x="5563147" y="2525812"/>
            <a:ext cx="202040"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Ellips 49"/>
          <p:cNvSpPr/>
          <p:nvPr/>
        </p:nvSpPr>
        <p:spPr>
          <a:xfrm>
            <a:off x="5455135" y="27902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Ellips 51"/>
          <p:cNvSpPr/>
          <p:nvPr/>
        </p:nvSpPr>
        <p:spPr>
          <a:xfrm>
            <a:off x="5599151" y="5022468"/>
            <a:ext cx="216024" cy="216024"/>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53" name="Rak pil 52"/>
          <p:cNvCxnSpPr>
            <a:stCxn id="26" idx="3"/>
            <a:endCxn id="52" idx="7"/>
          </p:cNvCxnSpPr>
          <p:nvPr/>
        </p:nvCxnSpPr>
        <p:spPr>
          <a:xfrm flipH="1">
            <a:off x="5783539" y="4774808"/>
            <a:ext cx="134048" cy="27929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textruta 56"/>
          <p:cNvSpPr txBox="1"/>
          <p:nvPr/>
        </p:nvSpPr>
        <p:spPr>
          <a:xfrm>
            <a:off x="4871653" y="5624954"/>
            <a:ext cx="1303562" cy="261610"/>
          </a:xfrm>
          <a:prstGeom prst="rect">
            <a:avLst/>
          </a:prstGeom>
          <a:noFill/>
        </p:spPr>
        <p:txBody>
          <a:bodyPr wrap="none" rtlCol="0">
            <a:spAutoFit/>
          </a:bodyPr>
          <a:lstStyle/>
          <a:p>
            <a:r>
              <a:rPr lang="sv-SE" sz="1100" smtClean="0"/>
              <a:t>Placeholder objects</a:t>
            </a:r>
            <a:endParaRPr lang="sv-SE"/>
          </a:p>
        </p:txBody>
      </p:sp>
      <p:cxnSp>
        <p:nvCxnSpPr>
          <p:cNvPr id="59" name="Rak 58"/>
          <p:cNvCxnSpPr>
            <a:stCxn id="57" idx="0"/>
            <a:endCxn id="52" idx="3"/>
          </p:cNvCxnSpPr>
          <p:nvPr/>
        </p:nvCxnSpPr>
        <p:spPr>
          <a:xfrm flipV="1">
            <a:off x="5523434" y="5206856"/>
            <a:ext cx="107353" cy="418098"/>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Rak 60"/>
          <p:cNvCxnSpPr>
            <a:stCxn id="57" idx="0"/>
            <a:endCxn id="43" idx="3"/>
          </p:cNvCxnSpPr>
          <p:nvPr/>
        </p:nvCxnSpPr>
        <p:spPr>
          <a:xfrm flipV="1">
            <a:off x="5523434" y="5191008"/>
            <a:ext cx="1145397" cy="43394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ruta 61"/>
          <p:cNvSpPr txBox="1"/>
          <p:nvPr/>
        </p:nvSpPr>
        <p:spPr>
          <a:xfrm>
            <a:off x="3870959" y="4544834"/>
            <a:ext cx="1253869" cy="261610"/>
          </a:xfrm>
          <a:prstGeom prst="rect">
            <a:avLst/>
          </a:prstGeom>
          <a:noFill/>
        </p:spPr>
        <p:txBody>
          <a:bodyPr wrap="none" rtlCol="0">
            <a:spAutoFit/>
          </a:bodyPr>
          <a:lstStyle/>
          <a:p>
            <a:r>
              <a:rPr lang="sv-SE" sz="1100" smtClean="0"/>
              <a:t>Subscribed objects</a:t>
            </a:r>
            <a:endParaRPr lang="sv-SE"/>
          </a:p>
        </p:txBody>
      </p:sp>
      <p:cxnSp>
        <p:nvCxnSpPr>
          <p:cNvPr id="63" name="Rak 62"/>
          <p:cNvCxnSpPr>
            <a:stCxn id="26" idx="2"/>
            <a:endCxn id="62" idx="3"/>
          </p:cNvCxnSpPr>
          <p:nvPr/>
        </p:nvCxnSpPr>
        <p:spPr>
          <a:xfrm flipH="1" flipV="1">
            <a:off x="5124828" y="4675639"/>
            <a:ext cx="761123" cy="22793"/>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6" name="Rak 65"/>
          <p:cNvCxnSpPr>
            <a:stCxn id="27" idx="2"/>
            <a:endCxn id="62" idx="3"/>
          </p:cNvCxnSpPr>
          <p:nvPr/>
        </p:nvCxnSpPr>
        <p:spPr>
          <a:xfrm flipH="1">
            <a:off x="5124828" y="4266384"/>
            <a:ext cx="1049155" cy="409255"/>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Rak 69"/>
          <p:cNvCxnSpPr>
            <a:stCxn id="30" idx="2"/>
            <a:endCxn id="62" idx="3"/>
          </p:cNvCxnSpPr>
          <p:nvPr/>
        </p:nvCxnSpPr>
        <p:spPr>
          <a:xfrm flipH="1" flipV="1">
            <a:off x="5124828" y="4675639"/>
            <a:ext cx="1346803" cy="39541"/>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Rak 73"/>
          <p:cNvCxnSpPr>
            <a:stCxn id="31" idx="1"/>
            <a:endCxn id="62" idx="3"/>
          </p:cNvCxnSpPr>
          <p:nvPr/>
        </p:nvCxnSpPr>
        <p:spPr>
          <a:xfrm flipH="1" flipV="1">
            <a:off x="5124828" y="4675639"/>
            <a:ext cx="918771" cy="378465"/>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Ellips 25"/>
          <p:cNvSpPr/>
          <p:nvPr/>
        </p:nvSpPr>
        <p:spPr>
          <a:xfrm>
            <a:off x="5885951" y="45904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8" name="textruta 77"/>
          <p:cNvSpPr txBox="1"/>
          <p:nvPr/>
        </p:nvSpPr>
        <p:spPr>
          <a:xfrm>
            <a:off x="668299" y="6174596"/>
            <a:ext cx="7792133" cy="369332"/>
          </a:xfrm>
          <a:prstGeom prst="rect">
            <a:avLst/>
          </a:prstGeom>
          <a:noFill/>
        </p:spPr>
        <p:txBody>
          <a:bodyPr wrap="none" rtlCol="0">
            <a:spAutoFit/>
          </a:bodyPr>
          <a:lstStyle/>
          <a:p>
            <a:r>
              <a:rPr lang="sv-SE" smtClean="0"/>
              <a:t>This way we can control precisely what is loaded into the client </a:t>
            </a:r>
            <a:r>
              <a:rPr lang="sv-SE" i="1" smtClean="0"/>
              <a:t>at any given time</a:t>
            </a:r>
            <a:r>
              <a:rPr lang="sv-SE" smtClean="0"/>
              <a:t>.</a:t>
            </a:r>
            <a:endParaRPr lang="sv-SE"/>
          </a:p>
        </p:txBody>
      </p:sp>
      <p:sp>
        <p:nvSpPr>
          <p:cNvPr id="79" name="Höger 78"/>
          <p:cNvSpPr/>
          <p:nvPr/>
        </p:nvSpPr>
        <p:spPr>
          <a:xfrm rot="4650091">
            <a:off x="5878678" y="3465614"/>
            <a:ext cx="655804" cy="232912"/>
          </a:xfrm>
          <a:prstGeom prst="rightArrow">
            <a:avLst>
              <a:gd name="adj1" fmla="val 50000"/>
              <a:gd name="adj2" fmla="val 70336"/>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774179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Frihandsfigur 121"/>
          <p:cNvSpPr/>
          <p:nvPr/>
        </p:nvSpPr>
        <p:spPr>
          <a:xfrm>
            <a:off x="1681797" y="2542168"/>
            <a:ext cx="1074420" cy="883920"/>
          </a:xfrm>
          <a:custGeom>
            <a:avLst/>
            <a:gdLst>
              <a:gd name="connsiteX0" fmla="*/ 441960 w 1074420"/>
              <a:gd name="connsiteY0" fmla="*/ 0 h 883920"/>
              <a:gd name="connsiteX1" fmla="*/ 0 w 1074420"/>
              <a:gd name="connsiteY1" fmla="*/ 624840 h 883920"/>
              <a:gd name="connsiteX2" fmla="*/ 22860 w 1074420"/>
              <a:gd name="connsiteY2" fmla="*/ 716280 h 883920"/>
              <a:gd name="connsiteX3" fmla="*/ 152400 w 1074420"/>
              <a:gd name="connsiteY3" fmla="*/ 883920 h 883920"/>
              <a:gd name="connsiteX4" fmla="*/ 830580 w 1074420"/>
              <a:gd name="connsiteY4" fmla="*/ 861060 h 883920"/>
              <a:gd name="connsiteX5" fmla="*/ 998220 w 1074420"/>
              <a:gd name="connsiteY5" fmla="*/ 769620 h 883920"/>
              <a:gd name="connsiteX6" fmla="*/ 1074420 w 1074420"/>
              <a:gd name="connsiteY6" fmla="*/ 617220 h 883920"/>
              <a:gd name="connsiteX7" fmla="*/ 960120 w 1074420"/>
              <a:gd name="connsiteY7" fmla="*/ 441960 h 883920"/>
              <a:gd name="connsiteX8" fmla="*/ 647700 w 1074420"/>
              <a:gd name="connsiteY8" fmla="*/ 53340 h 883920"/>
              <a:gd name="connsiteX9" fmla="*/ 510540 w 1074420"/>
              <a:gd name="connsiteY9" fmla="*/ 15240 h 883920"/>
              <a:gd name="connsiteX10" fmla="*/ 441960 w 1074420"/>
              <a:gd name="connsiteY10" fmla="*/ 0 h 88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420" h="883920">
                <a:moveTo>
                  <a:pt x="441960" y="0"/>
                </a:moveTo>
                <a:lnTo>
                  <a:pt x="0" y="624840"/>
                </a:lnTo>
                <a:lnTo>
                  <a:pt x="22860" y="716280"/>
                </a:lnTo>
                <a:lnTo>
                  <a:pt x="152400" y="883920"/>
                </a:lnTo>
                <a:lnTo>
                  <a:pt x="830580" y="861060"/>
                </a:lnTo>
                <a:lnTo>
                  <a:pt x="998220" y="769620"/>
                </a:lnTo>
                <a:lnTo>
                  <a:pt x="1074420" y="617220"/>
                </a:lnTo>
                <a:lnTo>
                  <a:pt x="960120" y="441960"/>
                </a:lnTo>
                <a:lnTo>
                  <a:pt x="647700" y="53340"/>
                </a:lnTo>
                <a:lnTo>
                  <a:pt x="510540" y="15240"/>
                </a:lnTo>
                <a:lnTo>
                  <a:pt x="441960" y="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3" name="Frihandsfigur 122"/>
          <p:cNvSpPr/>
          <p:nvPr/>
        </p:nvSpPr>
        <p:spPr>
          <a:xfrm>
            <a:off x="1455881" y="2959936"/>
            <a:ext cx="884784" cy="883920"/>
          </a:xfrm>
          <a:custGeom>
            <a:avLst/>
            <a:gdLst>
              <a:gd name="connsiteX0" fmla="*/ 441960 w 1074420"/>
              <a:gd name="connsiteY0" fmla="*/ 0 h 883920"/>
              <a:gd name="connsiteX1" fmla="*/ 0 w 1074420"/>
              <a:gd name="connsiteY1" fmla="*/ 624840 h 883920"/>
              <a:gd name="connsiteX2" fmla="*/ 22860 w 1074420"/>
              <a:gd name="connsiteY2" fmla="*/ 716280 h 883920"/>
              <a:gd name="connsiteX3" fmla="*/ 152400 w 1074420"/>
              <a:gd name="connsiteY3" fmla="*/ 883920 h 883920"/>
              <a:gd name="connsiteX4" fmla="*/ 830580 w 1074420"/>
              <a:gd name="connsiteY4" fmla="*/ 861060 h 883920"/>
              <a:gd name="connsiteX5" fmla="*/ 998220 w 1074420"/>
              <a:gd name="connsiteY5" fmla="*/ 769620 h 883920"/>
              <a:gd name="connsiteX6" fmla="*/ 1074420 w 1074420"/>
              <a:gd name="connsiteY6" fmla="*/ 617220 h 883920"/>
              <a:gd name="connsiteX7" fmla="*/ 960120 w 1074420"/>
              <a:gd name="connsiteY7" fmla="*/ 441960 h 883920"/>
              <a:gd name="connsiteX8" fmla="*/ 647700 w 1074420"/>
              <a:gd name="connsiteY8" fmla="*/ 53340 h 883920"/>
              <a:gd name="connsiteX9" fmla="*/ 510540 w 1074420"/>
              <a:gd name="connsiteY9" fmla="*/ 15240 h 883920"/>
              <a:gd name="connsiteX10" fmla="*/ 441960 w 1074420"/>
              <a:gd name="connsiteY10" fmla="*/ 0 h 88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420" h="883920">
                <a:moveTo>
                  <a:pt x="441960" y="0"/>
                </a:moveTo>
                <a:lnTo>
                  <a:pt x="0" y="624840"/>
                </a:lnTo>
                <a:lnTo>
                  <a:pt x="22860" y="716280"/>
                </a:lnTo>
                <a:lnTo>
                  <a:pt x="152400" y="883920"/>
                </a:lnTo>
                <a:lnTo>
                  <a:pt x="830580" y="861060"/>
                </a:lnTo>
                <a:lnTo>
                  <a:pt x="998220" y="769620"/>
                </a:lnTo>
                <a:lnTo>
                  <a:pt x="1074420" y="617220"/>
                </a:lnTo>
                <a:lnTo>
                  <a:pt x="960120" y="441960"/>
                </a:lnTo>
                <a:lnTo>
                  <a:pt x="647700" y="53340"/>
                </a:lnTo>
                <a:lnTo>
                  <a:pt x="510540" y="15240"/>
                </a:lnTo>
                <a:lnTo>
                  <a:pt x="441960" y="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4" name="Frihandsfigur 123"/>
          <p:cNvSpPr/>
          <p:nvPr/>
        </p:nvSpPr>
        <p:spPr>
          <a:xfrm>
            <a:off x="1124753" y="3401818"/>
            <a:ext cx="990600" cy="1524000"/>
          </a:xfrm>
          <a:custGeom>
            <a:avLst/>
            <a:gdLst>
              <a:gd name="connsiteX0" fmla="*/ 457200 w 990600"/>
              <a:gd name="connsiteY0" fmla="*/ 15240 h 1524000"/>
              <a:gd name="connsiteX1" fmla="*/ 358140 w 990600"/>
              <a:gd name="connsiteY1" fmla="*/ 144780 h 1524000"/>
              <a:gd name="connsiteX2" fmla="*/ 213360 w 990600"/>
              <a:gd name="connsiteY2" fmla="*/ 685800 h 1524000"/>
              <a:gd name="connsiteX3" fmla="*/ 0 w 990600"/>
              <a:gd name="connsiteY3" fmla="*/ 1333500 h 1524000"/>
              <a:gd name="connsiteX4" fmla="*/ 53340 w 990600"/>
              <a:gd name="connsiteY4" fmla="*/ 1463040 h 1524000"/>
              <a:gd name="connsiteX5" fmla="*/ 297180 w 990600"/>
              <a:gd name="connsiteY5" fmla="*/ 1524000 h 1524000"/>
              <a:gd name="connsiteX6" fmla="*/ 723900 w 990600"/>
              <a:gd name="connsiteY6" fmla="*/ 1470660 h 1524000"/>
              <a:gd name="connsiteX7" fmla="*/ 853440 w 990600"/>
              <a:gd name="connsiteY7" fmla="*/ 1120140 h 1524000"/>
              <a:gd name="connsiteX8" fmla="*/ 800100 w 990600"/>
              <a:gd name="connsiteY8" fmla="*/ 1021080 h 1524000"/>
              <a:gd name="connsiteX9" fmla="*/ 952500 w 990600"/>
              <a:gd name="connsiteY9" fmla="*/ 899160 h 1524000"/>
              <a:gd name="connsiteX10" fmla="*/ 990600 w 990600"/>
              <a:gd name="connsiteY10" fmla="*/ 754380 h 1524000"/>
              <a:gd name="connsiteX11" fmla="*/ 960120 w 990600"/>
              <a:gd name="connsiteY11" fmla="*/ 609600 h 1524000"/>
              <a:gd name="connsiteX12" fmla="*/ 655320 w 990600"/>
              <a:gd name="connsiteY12" fmla="*/ 160020 h 1524000"/>
              <a:gd name="connsiteX13" fmla="*/ 556260 w 990600"/>
              <a:gd name="connsiteY13" fmla="*/ 0 h 1524000"/>
              <a:gd name="connsiteX14" fmla="*/ 457200 w 990600"/>
              <a:gd name="connsiteY14" fmla="*/ 15240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0600" h="1524000">
                <a:moveTo>
                  <a:pt x="457200" y="15240"/>
                </a:moveTo>
                <a:lnTo>
                  <a:pt x="358140" y="144780"/>
                </a:lnTo>
                <a:lnTo>
                  <a:pt x="213360" y="685800"/>
                </a:lnTo>
                <a:lnTo>
                  <a:pt x="0" y="1333500"/>
                </a:lnTo>
                <a:lnTo>
                  <a:pt x="53340" y="1463040"/>
                </a:lnTo>
                <a:lnTo>
                  <a:pt x="297180" y="1524000"/>
                </a:lnTo>
                <a:lnTo>
                  <a:pt x="723900" y="1470660"/>
                </a:lnTo>
                <a:lnTo>
                  <a:pt x="853440" y="1120140"/>
                </a:lnTo>
                <a:lnTo>
                  <a:pt x="800100" y="1021080"/>
                </a:lnTo>
                <a:lnTo>
                  <a:pt x="952500" y="899160"/>
                </a:lnTo>
                <a:lnTo>
                  <a:pt x="990600" y="754380"/>
                </a:lnTo>
                <a:lnTo>
                  <a:pt x="960120" y="609600"/>
                </a:lnTo>
                <a:lnTo>
                  <a:pt x="655320" y="160020"/>
                </a:lnTo>
                <a:lnTo>
                  <a:pt x="556260" y="0"/>
                </a:lnTo>
                <a:lnTo>
                  <a:pt x="457200" y="1524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0" name="Frihandsfigur 89"/>
          <p:cNvSpPr/>
          <p:nvPr/>
        </p:nvSpPr>
        <p:spPr>
          <a:xfrm>
            <a:off x="6026585" y="2655754"/>
            <a:ext cx="1074420" cy="883920"/>
          </a:xfrm>
          <a:custGeom>
            <a:avLst/>
            <a:gdLst>
              <a:gd name="connsiteX0" fmla="*/ 441960 w 1074420"/>
              <a:gd name="connsiteY0" fmla="*/ 0 h 883920"/>
              <a:gd name="connsiteX1" fmla="*/ 0 w 1074420"/>
              <a:gd name="connsiteY1" fmla="*/ 624840 h 883920"/>
              <a:gd name="connsiteX2" fmla="*/ 22860 w 1074420"/>
              <a:gd name="connsiteY2" fmla="*/ 716280 h 883920"/>
              <a:gd name="connsiteX3" fmla="*/ 152400 w 1074420"/>
              <a:gd name="connsiteY3" fmla="*/ 883920 h 883920"/>
              <a:gd name="connsiteX4" fmla="*/ 830580 w 1074420"/>
              <a:gd name="connsiteY4" fmla="*/ 861060 h 883920"/>
              <a:gd name="connsiteX5" fmla="*/ 998220 w 1074420"/>
              <a:gd name="connsiteY5" fmla="*/ 769620 h 883920"/>
              <a:gd name="connsiteX6" fmla="*/ 1074420 w 1074420"/>
              <a:gd name="connsiteY6" fmla="*/ 617220 h 883920"/>
              <a:gd name="connsiteX7" fmla="*/ 960120 w 1074420"/>
              <a:gd name="connsiteY7" fmla="*/ 441960 h 883920"/>
              <a:gd name="connsiteX8" fmla="*/ 647700 w 1074420"/>
              <a:gd name="connsiteY8" fmla="*/ 53340 h 883920"/>
              <a:gd name="connsiteX9" fmla="*/ 510540 w 1074420"/>
              <a:gd name="connsiteY9" fmla="*/ 15240 h 883920"/>
              <a:gd name="connsiteX10" fmla="*/ 441960 w 1074420"/>
              <a:gd name="connsiteY10" fmla="*/ 0 h 88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420" h="883920">
                <a:moveTo>
                  <a:pt x="441960" y="0"/>
                </a:moveTo>
                <a:lnTo>
                  <a:pt x="0" y="624840"/>
                </a:lnTo>
                <a:lnTo>
                  <a:pt x="22860" y="716280"/>
                </a:lnTo>
                <a:lnTo>
                  <a:pt x="152400" y="883920"/>
                </a:lnTo>
                <a:lnTo>
                  <a:pt x="830580" y="861060"/>
                </a:lnTo>
                <a:lnTo>
                  <a:pt x="998220" y="769620"/>
                </a:lnTo>
                <a:lnTo>
                  <a:pt x="1074420" y="617220"/>
                </a:lnTo>
                <a:lnTo>
                  <a:pt x="960120" y="441960"/>
                </a:lnTo>
                <a:lnTo>
                  <a:pt x="647700" y="53340"/>
                </a:lnTo>
                <a:lnTo>
                  <a:pt x="510540" y="15240"/>
                </a:lnTo>
                <a:lnTo>
                  <a:pt x="441960" y="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1" name="Frihandsfigur 90"/>
          <p:cNvSpPr/>
          <p:nvPr/>
        </p:nvSpPr>
        <p:spPr>
          <a:xfrm>
            <a:off x="5800669" y="3073522"/>
            <a:ext cx="884784" cy="883920"/>
          </a:xfrm>
          <a:custGeom>
            <a:avLst/>
            <a:gdLst>
              <a:gd name="connsiteX0" fmla="*/ 441960 w 1074420"/>
              <a:gd name="connsiteY0" fmla="*/ 0 h 883920"/>
              <a:gd name="connsiteX1" fmla="*/ 0 w 1074420"/>
              <a:gd name="connsiteY1" fmla="*/ 624840 h 883920"/>
              <a:gd name="connsiteX2" fmla="*/ 22860 w 1074420"/>
              <a:gd name="connsiteY2" fmla="*/ 716280 h 883920"/>
              <a:gd name="connsiteX3" fmla="*/ 152400 w 1074420"/>
              <a:gd name="connsiteY3" fmla="*/ 883920 h 883920"/>
              <a:gd name="connsiteX4" fmla="*/ 830580 w 1074420"/>
              <a:gd name="connsiteY4" fmla="*/ 861060 h 883920"/>
              <a:gd name="connsiteX5" fmla="*/ 998220 w 1074420"/>
              <a:gd name="connsiteY5" fmla="*/ 769620 h 883920"/>
              <a:gd name="connsiteX6" fmla="*/ 1074420 w 1074420"/>
              <a:gd name="connsiteY6" fmla="*/ 617220 h 883920"/>
              <a:gd name="connsiteX7" fmla="*/ 960120 w 1074420"/>
              <a:gd name="connsiteY7" fmla="*/ 441960 h 883920"/>
              <a:gd name="connsiteX8" fmla="*/ 647700 w 1074420"/>
              <a:gd name="connsiteY8" fmla="*/ 53340 h 883920"/>
              <a:gd name="connsiteX9" fmla="*/ 510540 w 1074420"/>
              <a:gd name="connsiteY9" fmla="*/ 15240 h 883920"/>
              <a:gd name="connsiteX10" fmla="*/ 441960 w 1074420"/>
              <a:gd name="connsiteY10" fmla="*/ 0 h 88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420" h="883920">
                <a:moveTo>
                  <a:pt x="441960" y="0"/>
                </a:moveTo>
                <a:lnTo>
                  <a:pt x="0" y="624840"/>
                </a:lnTo>
                <a:lnTo>
                  <a:pt x="22860" y="716280"/>
                </a:lnTo>
                <a:lnTo>
                  <a:pt x="152400" y="883920"/>
                </a:lnTo>
                <a:lnTo>
                  <a:pt x="830580" y="861060"/>
                </a:lnTo>
                <a:lnTo>
                  <a:pt x="998220" y="769620"/>
                </a:lnTo>
                <a:lnTo>
                  <a:pt x="1074420" y="617220"/>
                </a:lnTo>
                <a:lnTo>
                  <a:pt x="960120" y="441960"/>
                </a:lnTo>
                <a:lnTo>
                  <a:pt x="647700" y="53340"/>
                </a:lnTo>
                <a:lnTo>
                  <a:pt x="510540" y="15240"/>
                </a:lnTo>
                <a:lnTo>
                  <a:pt x="441960" y="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2" name="Frihandsfigur 91"/>
          <p:cNvSpPr/>
          <p:nvPr/>
        </p:nvSpPr>
        <p:spPr>
          <a:xfrm>
            <a:off x="5469541" y="3515404"/>
            <a:ext cx="990600" cy="1524000"/>
          </a:xfrm>
          <a:custGeom>
            <a:avLst/>
            <a:gdLst>
              <a:gd name="connsiteX0" fmla="*/ 457200 w 990600"/>
              <a:gd name="connsiteY0" fmla="*/ 15240 h 1524000"/>
              <a:gd name="connsiteX1" fmla="*/ 358140 w 990600"/>
              <a:gd name="connsiteY1" fmla="*/ 144780 h 1524000"/>
              <a:gd name="connsiteX2" fmla="*/ 213360 w 990600"/>
              <a:gd name="connsiteY2" fmla="*/ 685800 h 1524000"/>
              <a:gd name="connsiteX3" fmla="*/ 0 w 990600"/>
              <a:gd name="connsiteY3" fmla="*/ 1333500 h 1524000"/>
              <a:gd name="connsiteX4" fmla="*/ 53340 w 990600"/>
              <a:gd name="connsiteY4" fmla="*/ 1463040 h 1524000"/>
              <a:gd name="connsiteX5" fmla="*/ 297180 w 990600"/>
              <a:gd name="connsiteY5" fmla="*/ 1524000 h 1524000"/>
              <a:gd name="connsiteX6" fmla="*/ 723900 w 990600"/>
              <a:gd name="connsiteY6" fmla="*/ 1470660 h 1524000"/>
              <a:gd name="connsiteX7" fmla="*/ 853440 w 990600"/>
              <a:gd name="connsiteY7" fmla="*/ 1120140 h 1524000"/>
              <a:gd name="connsiteX8" fmla="*/ 800100 w 990600"/>
              <a:gd name="connsiteY8" fmla="*/ 1021080 h 1524000"/>
              <a:gd name="connsiteX9" fmla="*/ 952500 w 990600"/>
              <a:gd name="connsiteY9" fmla="*/ 899160 h 1524000"/>
              <a:gd name="connsiteX10" fmla="*/ 990600 w 990600"/>
              <a:gd name="connsiteY10" fmla="*/ 754380 h 1524000"/>
              <a:gd name="connsiteX11" fmla="*/ 960120 w 990600"/>
              <a:gd name="connsiteY11" fmla="*/ 609600 h 1524000"/>
              <a:gd name="connsiteX12" fmla="*/ 655320 w 990600"/>
              <a:gd name="connsiteY12" fmla="*/ 160020 h 1524000"/>
              <a:gd name="connsiteX13" fmla="*/ 556260 w 990600"/>
              <a:gd name="connsiteY13" fmla="*/ 0 h 1524000"/>
              <a:gd name="connsiteX14" fmla="*/ 457200 w 990600"/>
              <a:gd name="connsiteY14" fmla="*/ 15240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0600" h="1524000">
                <a:moveTo>
                  <a:pt x="457200" y="15240"/>
                </a:moveTo>
                <a:lnTo>
                  <a:pt x="358140" y="144780"/>
                </a:lnTo>
                <a:lnTo>
                  <a:pt x="213360" y="685800"/>
                </a:lnTo>
                <a:lnTo>
                  <a:pt x="0" y="1333500"/>
                </a:lnTo>
                <a:lnTo>
                  <a:pt x="53340" y="1463040"/>
                </a:lnTo>
                <a:lnTo>
                  <a:pt x="297180" y="1524000"/>
                </a:lnTo>
                <a:lnTo>
                  <a:pt x="723900" y="1470660"/>
                </a:lnTo>
                <a:lnTo>
                  <a:pt x="853440" y="1120140"/>
                </a:lnTo>
                <a:lnTo>
                  <a:pt x="800100" y="1021080"/>
                </a:lnTo>
                <a:lnTo>
                  <a:pt x="952500" y="899160"/>
                </a:lnTo>
                <a:lnTo>
                  <a:pt x="990600" y="754380"/>
                </a:lnTo>
                <a:lnTo>
                  <a:pt x="960120" y="609600"/>
                </a:lnTo>
                <a:lnTo>
                  <a:pt x="655320" y="160020"/>
                </a:lnTo>
                <a:lnTo>
                  <a:pt x="556260" y="0"/>
                </a:lnTo>
                <a:lnTo>
                  <a:pt x="457200" y="1524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9" name="Frihandsfigur 88"/>
          <p:cNvSpPr/>
          <p:nvPr/>
        </p:nvSpPr>
        <p:spPr>
          <a:xfrm>
            <a:off x="5736241" y="2204764"/>
            <a:ext cx="1074420" cy="883920"/>
          </a:xfrm>
          <a:custGeom>
            <a:avLst/>
            <a:gdLst>
              <a:gd name="connsiteX0" fmla="*/ 441960 w 1074420"/>
              <a:gd name="connsiteY0" fmla="*/ 0 h 883920"/>
              <a:gd name="connsiteX1" fmla="*/ 0 w 1074420"/>
              <a:gd name="connsiteY1" fmla="*/ 624840 h 883920"/>
              <a:gd name="connsiteX2" fmla="*/ 22860 w 1074420"/>
              <a:gd name="connsiteY2" fmla="*/ 716280 h 883920"/>
              <a:gd name="connsiteX3" fmla="*/ 152400 w 1074420"/>
              <a:gd name="connsiteY3" fmla="*/ 883920 h 883920"/>
              <a:gd name="connsiteX4" fmla="*/ 830580 w 1074420"/>
              <a:gd name="connsiteY4" fmla="*/ 861060 h 883920"/>
              <a:gd name="connsiteX5" fmla="*/ 998220 w 1074420"/>
              <a:gd name="connsiteY5" fmla="*/ 769620 h 883920"/>
              <a:gd name="connsiteX6" fmla="*/ 1074420 w 1074420"/>
              <a:gd name="connsiteY6" fmla="*/ 617220 h 883920"/>
              <a:gd name="connsiteX7" fmla="*/ 960120 w 1074420"/>
              <a:gd name="connsiteY7" fmla="*/ 441960 h 883920"/>
              <a:gd name="connsiteX8" fmla="*/ 647700 w 1074420"/>
              <a:gd name="connsiteY8" fmla="*/ 53340 h 883920"/>
              <a:gd name="connsiteX9" fmla="*/ 510540 w 1074420"/>
              <a:gd name="connsiteY9" fmla="*/ 15240 h 883920"/>
              <a:gd name="connsiteX10" fmla="*/ 441960 w 1074420"/>
              <a:gd name="connsiteY10" fmla="*/ 0 h 88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420" h="883920">
                <a:moveTo>
                  <a:pt x="441960" y="0"/>
                </a:moveTo>
                <a:lnTo>
                  <a:pt x="0" y="624840"/>
                </a:lnTo>
                <a:lnTo>
                  <a:pt x="22860" y="716280"/>
                </a:lnTo>
                <a:lnTo>
                  <a:pt x="152400" y="883920"/>
                </a:lnTo>
                <a:lnTo>
                  <a:pt x="830580" y="861060"/>
                </a:lnTo>
                <a:lnTo>
                  <a:pt x="998220" y="769620"/>
                </a:lnTo>
                <a:lnTo>
                  <a:pt x="1074420" y="617220"/>
                </a:lnTo>
                <a:lnTo>
                  <a:pt x="960120" y="441960"/>
                </a:lnTo>
                <a:lnTo>
                  <a:pt x="647700" y="53340"/>
                </a:lnTo>
                <a:lnTo>
                  <a:pt x="510540" y="15240"/>
                </a:lnTo>
                <a:lnTo>
                  <a:pt x="441960" y="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extruta 1"/>
          <p:cNvSpPr txBox="1"/>
          <p:nvPr/>
        </p:nvSpPr>
        <p:spPr>
          <a:xfrm>
            <a:off x="338025" y="925850"/>
            <a:ext cx="8698471" cy="369332"/>
          </a:xfrm>
          <a:prstGeom prst="rect">
            <a:avLst/>
          </a:prstGeom>
          <a:noFill/>
        </p:spPr>
        <p:txBody>
          <a:bodyPr wrap="none" rtlCol="0">
            <a:spAutoFit/>
          </a:bodyPr>
          <a:lstStyle/>
          <a:p>
            <a:r>
              <a:rPr lang="sv-SE" smtClean="0"/>
              <a:t>Progressive loading can be acheived using a hierarchy of subscriptions created interactivley</a:t>
            </a:r>
            <a:endParaRPr lang="sv-SE"/>
          </a:p>
        </p:txBody>
      </p:sp>
      <p:pic>
        <p:nvPicPr>
          <p:cNvPr id="4" name="Picture 2" descr="https://lh4.googleusercontent.com/Ldr9LTtTWDYDzq_fCjVZNuK9HdrPzcs7EaTWF26kkdJ2D0UOFFUxWci3U9kY4Ytcdr643TfThDWMvejOK10UK0LTPSPIke7YSp10h2cqP1xiMoGmXPZ4wdXUTfx7rTbYjEuFdgDP5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165" y="1728915"/>
            <a:ext cx="636652" cy="6366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https://lh4.googleusercontent.com/qPDdEKUinlevAEx5L5-EWFDSFn_3pgvqd0duhaHePRbQyeLSXJv7EEV7sR5w_LVKmF0WpGChXlzT2PELXEm4EZAB5kPBnfRaF23bqamMV56pmElYrm9if2R_jzu2YzWGYmBvndhO9K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1877" y="1799238"/>
            <a:ext cx="701296" cy="701296"/>
          </a:xfrm>
          <a:prstGeom prst="rect">
            <a:avLst/>
          </a:prstGeom>
          <a:noFill/>
          <a:extLst>
            <a:ext uri="{909E8E84-426E-40DD-AFC4-6F175D3DCCD1}">
              <a14:hiddenFill xmlns:a14="http://schemas.microsoft.com/office/drawing/2010/main">
                <a:solidFill>
                  <a:srgbClr val="FFFFFF"/>
                </a:solidFill>
              </a14:hiddenFill>
            </a:ext>
          </a:extLst>
        </p:spPr>
      </p:pic>
      <p:sp>
        <p:nvSpPr>
          <p:cNvPr id="6" name="Ellips 5"/>
          <p:cNvSpPr/>
          <p:nvPr/>
        </p:nvSpPr>
        <p:spPr>
          <a:xfrm>
            <a:off x="5680221" y="31988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Ellips 6"/>
          <p:cNvSpPr/>
          <p:nvPr/>
        </p:nvSpPr>
        <p:spPr>
          <a:xfrm>
            <a:off x="5859633" y="27668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Ellips 7"/>
          <p:cNvSpPr/>
          <p:nvPr/>
        </p:nvSpPr>
        <p:spPr>
          <a:xfrm>
            <a:off x="6147665" y="31988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Ellips 8"/>
          <p:cNvSpPr/>
          <p:nvPr/>
        </p:nvSpPr>
        <p:spPr>
          <a:xfrm>
            <a:off x="6147665" y="233479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Ellips 9"/>
          <p:cNvSpPr/>
          <p:nvPr/>
        </p:nvSpPr>
        <p:spPr>
          <a:xfrm>
            <a:off x="6435697" y="27668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 name="Rak pil 10"/>
          <p:cNvCxnSpPr>
            <a:stCxn id="9" idx="3"/>
            <a:endCxn id="7" idx="0"/>
          </p:cNvCxnSpPr>
          <p:nvPr/>
        </p:nvCxnSpPr>
        <p:spPr>
          <a:xfrm flipH="1">
            <a:off x="5967645" y="25191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Rak pil 11"/>
          <p:cNvCxnSpPr>
            <a:stCxn id="9" idx="5"/>
            <a:endCxn id="10" idx="0"/>
          </p:cNvCxnSpPr>
          <p:nvPr/>
        </p:nvCxnSpPr>
        <p:spPr>
          <a:xfrm>
            <a:off x="6332053" y="25191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Rak pil 12"/>
          <p:cNvCxnSpPr>
            <a:stCxn id="10" idx="3"/>
            <a:endCxn id="8" idx="0"/>
          </p:cNvCxnSpPr>
          <p:nvPr/>
        </p:nvCxnSpPr>
        <p:spPr>
          <a:xfrm flipH="1">
            <a:off x="6255677" y="295123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Rak pil 13"/>
          <p:cNvCxnSpPr>
            <a:stCxn id="7" idx="4"/>
            <a:endCxn id="8" idx="0"/>
          </p:cNvCxnSpPr>
          <p:nvPr/>
        </p:nvCxnSpPr>
        <p:spPr>
          <a:xfrm>
            <a:off x="5967645" y="298286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Rak pil 14"/>
          <p:cNvCxnSpPr>
            <a:stCxn id="7" idx="4"/>
            <a:endCxn id="6" idx="0"/>
          </p:cNvCxnSpPr>
          <p:nvPr/>
        </p:nvCxnSpPr>
        <p:spPr>
          <a:xfrm flipH="1">
            <a:off x="5788233" y="2982866"/>
            <a:ext cx="17941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Rak pil 15"/>
          <p:cNvCxnSpPr>
            <a:stCxn id="10" idx="5"/>
            <a:endCxn id="17" idx="0"/>
          </p:cNvCxnSpPr>
          <p:nvPr/>
        </p:nvCxnSpPr>
        <p:spPr>
          <a:xfrm>
            <a:off x="6620085" y="2951230"/>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Ellips 16"/>
          <p:cNvSpPr/>
          <p:nvPr/>
        </p:nvSpPr>
        <p:spPr>
          <a:xfrm>
            <a:off x="6733345" y="32156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Ellips 17"/>
          <p:cNvSpPr/>
          <p:nvPr/>
        </p:nvSpPr>
        <p:spPr>
          <a:xfrm>
            <a:off x="6273677" y="36309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9" name="Rak pil 18"/>
          <p:cNvCxnSpPr>
            <a:stCxn id="8" idx="4"/>
            <a:endCxn id="18" idx="0"/>
          </p:cNvCxnSpPr>
          <p:nvPr/>
        </p:nvCxnSpPr>
        <p:spPr>
          <a:xfrm>
            <a:off x="6255677" y="3414914"/>
            <a:ext cx="12601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Ellips 19"/>
          <p:cNvSpPr/>
          <p:nvPr/>
        </p:nvSpPr>
        <p:spPr>
          <a:xfrm>
            <a:off x="5751621" y="415228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 name="Ellips 28"/>
          <p:cNvSpPr/>
          <p:nvPr/>
        </p:nvSpPr>
        <p:spPr>
          <a:xfrm>
            <a:off x="6877361" y="36476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0" name="Rak pil 29"/>
          <p:cNvCxnSpPr>
            <a:stCxn id="17" idx="4"/>
            <a:endCxn id="29" idx="0"/>
          </p:cNvCxnSpPr>
          <p:nvPr/>
        </p:nvCxnSpPr>
        <p:spPr>
          <a:xfrm>
            <a:off x="6841357" y="3431662"/>
            <a:ext cx="1440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Rak pil 33"/>
          <p:cNvCxnSpPr>
            <a:stCxn id="8" idx="3"/>
            <a:endCxn id="35" idx="0"/>
          </p:cNvCxnSpPr>
          <p:nvPr/>
        </p:nvCxnSpPr>
        <p:spPr>
          <a:xfrm flipH="1">
            <a:off x="5977261" y="3383278"/>
            <a:ext cx="202040"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Ellips 34"/>
          <p:cNvSpPr/>
          <p:nvPr/>
        </p:nvSpPr>
        <p:spPr>
          <a:xfrm>
            <a:off x="5869249" y="36476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9" name="Rak pil 38"/>
          <p:cNvCxnSpPr>
            <a:stCxn id="35" idx="4"/>
            <a:endCxn id="20" idx="0"/>
          </p:cNvCxnSpPr>
          <p:nvPr/>
        </p:nvCxnSpPr>
        <p:spPr>
          <a:xfrm flipH="1">
            <a:off x="5859633" y="3863710"/>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Ellips 43"/>
          <p:cNvSpPr/>
          <p:nvPr/>
        </p:nvSpPr>
        <p:spPr>
          <a:xfrm>
            <a:off x="6112269" y="415228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5" name="Rak pil 44"/>
          <p:cNvCxnSpPr>
            <a:stCxn id="35" idx="4"/>
            <a:endCxn id="44" idx="0"/>
          </p:cNvCxnSpPr>
          <p:nvPr/>
        </p:nvCxnSpPr>
        <p:spPr>
          <a:xfrm>
            <a:off x="5977261" y="3863710"/>
            <a:ext cx="243020"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Ellips 49"/>
          <p:cNvSpPr/>
          <p:nvPr/>
        </p:nvSpPr>
        <p:spPr>
          <a:xfrm>
            <a:off x="5607605" y="46713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51" name="Rak pil 50"/>
          <p:cNvCxnSpPr>
            <a:endCxn id="50" idx="0"/>
          </p:cNvCxnSpPr>
          <p:nvPr/>
        </p:nvCxnSpPr>
        <p:spPr>
          <a:xfrm flipH="1">
            <a:off x="5715617" y="4382761"/>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Ellips 51"/>
          <p:cNvSpPr/>
          <p:nvPr/>
        </p:nvSpPr>
        <p:spPr>
          <a:xfrm>
            <a:off x="5968253" y="46713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53" name="Rak pil 52"/>
          <p:cNvCxnSpPr>
            <a:stCxn id="20" idx="5"/>
            <a:endCxn id="52" idx="0"/>
          </p:cNvCxnSpPr>
          <p:nvPr/>
        </p:nvCxnSpPr>
        <p:spPr>
          <a:xfrm>
            <a:off x="5936009" y="4336669"/>
            <a:ext cx="140256" cy="334663"/>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Ellips 55"/>
          <p:cNvSpPr/>
          <p:nvPr/>
        </p:nvSpPr>
        <p:spPr>
          <a:xfrm>
            <a:off x="5441237" y="36476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57" name="Rak pil 56"/>
          <p:cNvCxnSpPr>
            <a:stCxn id="6" idx="3"/>
            <a:endCxn id="56" idx="7"/>
          </p:cNvCxnSpPr>
          <p:nvPr/>
        </p:nvCxnSpPr>
        <p:spPr>
          <a:xfrm flipH="1">
            <a:off x="5625625" y="3383278"/>
            <a:ext cx="86232" cy="29604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Frihandsfigur 92"/>
          <p:cNvSpPr/>
          <p:nvPr/>
        </p:nvSpPr>
        <p:spPr>
          <a:xfrm>
            <a:off x="1391453" y="2091178"/>
            <a:ext cx="1074420" cy="883920"/>
          </a:xfrm>
          <a:custGeom>
            <a:avLst/>
            <a:gdLst>
              <a:gd name="connsiteX0" fmla="*/ 441960 w 1074420"/>
              <a:gd name="connsiteY0" fmla="*/ 0 h 883920"/>
              <a:gd name="connsiteX1" fmla="*/ 0 w 1074420"/>
              <a:gd name="connsiteY1" fmla="*/ 624840 h 883920"/>
              <a:gd name="connsiteX2" fmla="*/ 22860 w 1074420"/>
              <a:gd name="connsiteY2" fmla="*/ 716280 h 883920"/>
              <a:gd name="connsiteX3" fmla="*/ 152400 w 1074420"/>
              <a:gd name="connsiteY3" fmla="*/ 883920 h 883920"/>
              <a:gd name="connsiteX4" fmla="*/ 830580 w 1074420"/>
              <a:gd name="connsiteY4" fmla="*/ 861060 h 883920"/>
              <a:gd name="connsiteX5" fmla="*/ 998220 w 1074420"/>
              <a:gd name="connsiteY5" fmla="*/ 769620 h 883920"/>
              <a:gd name="connsiteX6" fmla="*/ 1074420 w 1074420"/>
              <a:gd name="connsiteY6" fmla="*/ 617220 h 883920"/>
              <a:gd name="connsiteX7" fmla="*/ 960120 w 1074420"/>
              <a:gd name="connsiteY7" fmla="*/ 441960 h 883920"/>
              <a:gd name="connsiteX8" fmla="*/ 647700 w 1074420"/>
              <a:gd name="connsiteY8" fmla="*/ 53340 h 883920"/>
              <a:gd name="connsiteX9" fmla="*/ 510540 w 1074420"/>
              <a:gd name="connsiteY9" fmla="*/ 15240 h 883920"/>
              <a:gd name="connsiteX10" fmla="*/ 441960 w 1074420"/>
              <a:gd name="connsiteY10" fmla="*/ 0 h 88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420" h="883920">
                <a:moveTo>
                  <a:pt x="441960" y="0"/>
                </a:moveTo>
                <a:lnTo>
                  <a:pt x="0" y="624840"/>
                </a:lnTo>
                <a:lnTo>
                  <a:pt x="22860" y="716280"/>
                </a:lnTo>
                <a:lnTo>
                  <a:pt x="152400" y="883920"/>
                </a:lnTo>
                <a:lnTo>
                  <a:pt x="830580" y="861060"/>
                </a:lnTo>
                <a:lnTo>
                  <a:pt x="998220" y="769620"/>
                </a:lnTo>
                <a:lnTo>
                  <a:pt x="1074420" y="617220"/>
                </a:lnTo>
                <a:lnTo>
                  <a:pt x="960120" y="441960"/>
                </a:lnTo>
                <a:lnTo>
                  <a:pt x="647700" y="53340"/>
                </a:lnTo>
                <a:lnTo>
                  <a:pt x="510540" y="15240"/>
                </a:lnTo>
                <a:lnTo>
                  <a:pt x="441960" y="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4" name="Ellips 93"/>
          <p:cNvSpPr/>
          <p:nvPr/>
        </p:nvSpPr>
        <p:spPr>
          <a:xfrm>
            <a:off x="1335433" y="3085304"/>
            <a:ext cx="216024" cy="216024"/>
          </a:xfrm>
          <a:prstGeom prst="ellipse">
            <a:avLst/>
          </a:prstGeom>
          <a:solidFill>
            <a:schemeClr val="bg1">
              <a:lumMod val="85000"/>
            </a:schemeClr>
          </a:solid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5" name="Ellips 94"/>
          <p:cNvSpPr/>
          <p:nvPr/>
        </p:nvSpPr>
        <p:spPr>
          <a:xfrm>
            <a:off x="1514845" y="265325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6" name="Ellips 95"/>
          <p:cNvSpPr/>
          <p:nvPr/>
        </p:nvSpPr>
        <p:spPr>
          <a:xfrm>
            <a:off x="1802877" y="308530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7" name="Ellips 96"/>
          <p:cNvSpPr/>
          <p:nvPr/>
        </p:nvSpPr>
        <p:spPr>
          <a:xfrm>
            <a:off x="1802877" y="222120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8" name="Ellips 97"/>
          <p:cNvSpPr/>
          <p:nvPr/>
        </p:nvSpPr>
        <p:spPr>
          <a:xfrm>
            <a:off x="2090909" y="265325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99" name="Rak pil 98"/>
          <p:cNvCxnSpPr>
            <a:stCxn id="97" idx="3"/>
            <a:endCxn id="95" idx="0"/>
          </p:cNvCxnSpPr>
          <p:nvPr/>
        </p:nvCxnSpPr>
        <p:spPr>
          <a:xfrm flipH="1">
            <a:off x="1622857" y="2405596"/>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Rak pil 99"/>
          <p:cNvCxnSpPr>
            <a:stCxn id="97" idx="5"/>
            <a:endCxn id="98" idx="0"/>
          </p:cNvCxnSpPr>
          <p:nvPr/>
        </p:nvCxnSpPr>
        <p:spPr>
          <a:xfrm>
            <a:off x="1987265" y="2405596"/>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Rak pil 100"/>
          <p:cNvCxnSpPr>
            <a:stCxn id="98" idx="3"/>
            <a:endCxn id="96" idx="0"/>
          </p:cNvCxnSpPr>
          <p:nvPr/>
        </p:nvCxnSpPr>
        <p:spPr>
          <a:xfrm flipH="1">
            <a:off x="1910889" y="2837644"/>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Rak pil 101"/>
          <p:cNvCxnSpPr>
            <a:stCxn id="95" idx="4"/>
            <a:endCxn id="96" idx="0"/>
          </p:cNvCxnSpPr>
          <p:nvPr/>
        </p:nvCxnSpPr>
        <p:spPr>
          <a:xfrm>
            <a:off x="1622857" y="2869280"/>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Rak pil 102"/>
          <p:cNvCxnSpPr>
            <a:stCxn id="95" idx="4"/>
            <a:endCxn id="94" idx="0"/>
          </p:cNvCxnSpPr>
          <p:nvPr/>
        </p:nvCxnSpPr>
        <p:spPr>
          <a:xfrm flipH="1">
            <a:off x="1443445" y="2869280"/>
            <a:ext cx="17941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Rak pil 103"/>
          <p:cNvCxnSpPr>
            <a:stCxn id="98" idx="5"/>
            <a:endCxn id="105" idx="0"/>
          </p:cNvCxnSpPr>
          <p:nvPr/>
        </p:nvCxnSpPr>
        <p:spPr>
          <a:xfrm>
            <a:off x="2275297" y="2837644"/>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 name="Ellips 104"/>
          <p:cNvSpPr/>
          <p:nvPr/>
        </p:nvSpPr>
        <p:spPr>
          <a:xfrm>
            <a:off x="2388557" y="31020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6" name="Ellips 105"/>
          <p:cNvSpPr/>
          <p:nvPr/>
        </p:nvSpPr>
        <p:spPr>
          <a:xfrm>
            <a:off x="1928889" y="35173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7" name="Rak pil 106"/>
          <p:cNvCxnSpPr>
            <a:stCxn id="96" idx="4"/>
            <a:endCxn id="106" idx="0"/>
          </p:cNvCxnSpPr>
          <p:nvPr/>
        </p:nvCxnSpPr>
        <p:spPr>
          <a:xfrm>
            <a:off x="1910889" y="3301328"/>
            <a:ext cx="12601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Ellips 107"/>
          <p:cNvSpPr/>
          <p:nvPr/>
        </p:nvSpPr>
        <p:spPr>
          <a:xfrm>
            <a:off x="1406833" y="403869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9" name="Ellips 108"/>
          <p:cNvSpPr/>
          <p:nvPr/>
        </p:nvSpPr>
        <p:spPr>
          <a:xfrm>
            <a:off x="2532573" y="3534100"/>
            <a:ext cx="216024" cy="216024"/>
          </a:xfrm>
          <a:prstGeom prst="ellipse">
            <a:avLst/>
          </a:prstGeom>
          <a:solidFill>
            <a:schemeClr val="bg1">
              <a:lumMod val="85000"/>
            </a:schemeClr>
          </a:solid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0" name="Rak pil 109"/>
          <p:cNvCxnSpPr>
            <a:stCxn id="105" idx="4"/>
            <a:endCxn id="109" idx="0"/>
          </p:cNvCxnSpPr>
          <p:nvPr/>
        </p:nvCxnSpPr>
        <p:spPr>
          <a:xfrm>
            <a:off x="2496569" y="3318076"/>
            <a:ext cx="1440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Rak pil 110"/>
          <p:cNvCxnSpPr>
            <a:stCxn id="96" idx="3"/>
            <a:endCxn id="112" idx="0"/>
          </p:cNvCxnSpPr>
          <p:nvPr/>
        </p:nvCxnSpPr>
        <p:spPr>
          <a:xfrm flipH="1">
            <a:off x="1632473" y="3269692"/>
            <a:ext cx="202040"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Ellips 111"/>
          <p:cNvSpPr/>
          <p:nvPr/>
        </p:nvSpPr>
        <p:spPr>
          <a:xfrm>
            <a:off x="1524461" y="353410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3" name="Rak pil 112"/>
          <p:cNvCxnSpPr>
            <a:stCxn id="112" idx="4"/>
            <a:endCxn id="108" idx="0"/>
          </p:cNvCxnSpPr>
          <p:nvPr/>
        </p:nvCxnSpPr>
        <p:spPr>
          <a:xfrm flipH="1">
            <a:off x="1514845" y="3750124"/>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Ellips 113"/>
          <p:cNvSpPr/>
          <p:nvPr/>
        </p:nvSpPr>
        <p:spPr>
          <a:xfrm>
            <a:off x="1767481" y="403869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5" name="Rak pil 114"/>
          <p:cNvCxnSpPr>
            <a:stCxn id="112" idx="4"/>
            <a:endCxn id="114" idx="0"/>
          </p:cNvCxnSpPr>
          <p:nvPr/>
        </p:nvCxnSpPr>
        <p:spPr>
          <a:xfrm>
            <a:off x="1632473" y="3750124"/>
            <a:ext cx="243020"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6" name="Ellips 115"/>
          <p:cNvSpPr/>
          <p:nvPr/>
        </p:nvSpPr>
        <p:spPr>
          <a:xfrm>
            <a:off x="1262817" y="455774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7" name="Rak pil 116"/>
          <p:cNvCxnSpPr>
            <a:endCxn id="116" idx="0"/>
          </p:cNvCxnSpPr>
          <p:nvPr/>
        </p:nvCxnSpPr>
        <p:spPr>
          <a:xfrm flipH="1">
            <a:off x="1370829" y="4269175"/>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8" name="Ellips 117"/>
          <p:cNvSpPr/>
          <p:nvPr/>
        </p:nvSpPr>
        <p:spPr>
          <a:xfrm>
            <a:off x="1623465" y="455774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9" name="Rak pil 118"/>
          <p:cNvCxnSpPr>
            <a:stCxn id="108" idx="5"/>
            <a:endCxn id="118" idx="0"/>
          </p:cNvCxnSpPr>
          <p:nvPr/>
        </p:nvCxnSpPr>
        <p:spPr>
          <a:xfrm>
            <a:off x="1591221" y="4223083"/>
            <a:ext cx="140256" cy="334663"/>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5" name="Ellips 124"/>
          <p:cNvSpPr/>
          <p:nvPr/>
        </p:nvSpPr>
        <p:spPr>
          <a:xfrm>
            <a:off x="6763217" y="414350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26" name="Rak pil 125"/>
          <p:cNvCxnSpPr>
            <a:endCxn id="125" idx="0"/>
          </p:cNvCxnSpPr>
          <p:nvPr/>
        </p:nvCxnSpPr>
        <p:spPr>
          <a:xfrm flipH="1">
            <a:off x="6871229" y="3854934"/>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7" name="Ellips 126"/>
          <p:cNvSpPr/>
          <p:nvPr/>
        </p:nvSpPr>
        <p:spPr>
          <a:xfrm>
            <a:off x="7123865" y="414350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28" name="Rak pil 127"/>
          <p:cNvCxnSpPr>
            <a:endCxn id="127" idx="0"/>
          </p:cNvCxnSpPr>
          <p:nvPr/>
        </p:nvCxnSpPr>
        <p:spPr>
          <a:xfrm>
            <a:off x="6988857" y="3854934"/>
            <a:ext cx="243020"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ruta 129"/>
          <p:cNvSpPr txBox="1"/>
          <p:nvPr/>
        </p:nvSpPr>
        <p:spPr>
          <a:xfrm>
            <a:off x="1291642" y="5183614"/>
            <a:ext cx="3900427" cy="261610"/>
          </a:xfrm>
          <a:prstGeom prst="rect">
            <a:avLst/>
          </a:prstGeom>
          <a:noFill/>
        </p:spPr>
        <p:txBody>
          <a:bodyPr wrap="none" rtlCol="0">
            <a:spAutoFit/>
          </a:bodyPr>
          <a:lstStyle/>
          <a:p>
            <a:r>
              <a:rPr lang="sv-SE" sz="1100" smtClean="0"/>
              <a:t>Idea: Placeholder objects can be visualized with loading spinners </a:t>
            </a:r>
            <a:endParaRPr lang="sv-SE" sz="1100"/>
          </a:p>
        </p:txBody>
      </p:sp>
      <p:cxnSp>
        <p:nvCxnSpPr>
          <p:cNvPr id="131" name="Rak 130"/>
          <p:cNvCxnSpPr>
            <a:stCxn id="109" idx="4"/>
          </p:cNvCxnSpPr>
          <p:nvPr/>
        </p:nvCxnSpPr>
        <p:spPr>
          <a:xfrm>
            <a:off x="2640585" y="3750124"/>
            <a:ext cx="284890" cy="132349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51" name="Höger 150"/>
          <p:cNvSpPr/>
          <p:nvPr/>
        </p:nvSpPr>
        <p:spPr>
          <a:xfrm rot="10800000">
            <a:off x="3252653" y="3215636"/>
            <a:ext cx="1656184" cy="299767"/>
          </a:xfrm>
          <a:prstGeom prst="rightArrow">
            <a:avLst>
              <a:gd name="adj1" fmla="val 50000"/>
              <a:gd name="adj2" fmla="val 70336"/>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558494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Frihandsfigur 112"/>
          <p:cNvSpPr/>
          <p:nvPr/>
        </p:nvSpPr>
        <p:spPr>
          <a:xfrm>
            <a:off x="1522092" y="1589314"/>
            <a:ext cx="1077686" cy="1698172"/>
          </a:xfrm>
          <a:custGeom>
            <a:avLst/>
            <a:gdLst>
              <a:gd name="connsiteX0" fmla="*/ 631372 w 1077686"/>
              <a:gd name="connsiteY0" fmla="*/ 1698172 h 1698172"/>
              <a:gd name="connsiteX1" fmla="*/ 914400 w 1077686"/>
              <a:gd name="connsiteY1" fmla="*/ 1676400 h 1698172"/>
              <a:gd name="connsiteX2" fmla="*/ 903515 w 1077686"/>
              <a:gd name="connsiteY2" fmla="*/ 1436915 h 1698172"/>
              <a:gd name="connsiteX3" fmla="*/ 762000 w 1077686"/>
              <a:gd name="connsiteY3" fmla="*/ 1045029 h 1698172"/>
              <a:gd name="connsiteX4" fmla="*/ 816429 w 1077686"/>
              <a:gd name="connsiteY4" fmla="*/ 979715 h 1698172"/>
              <a:gd name="connsiteX5" fmla="*/ 1055915 w 1077686"/>
              <a:gd name="connsiteY5" fmla="*/ 740229 h 1698172"/>
              <a:gd name="connsiteX6" fmla="*/ 1077686 w 1077686"/>
              <a:gd name="connsiteY6" fmla="*/ 566057 h 1698172"/>
              <a:gd name="connsiteX7" fmla="*/ 642258 w 1077686"/>
              <a:gd name="connsiteY7" fmla="*/ 54429 h 1698172"/>
              <a:gd name="connsiteX8" fmla="*/ 435429 w 1077686"/>
              <a:gd name="connsiteY8" fmla="*/ 0 h 1698172"/>
              <a:gd name="connsiteX9" fmla="*/ 65315 w 1077686"/>
              <a:gd name="connsiteY9" fmla="*/ 468086 h 1698172"/>
              <a:gd name="connsiteX10" fmla="*/ 0 w 1077686"/>
              <a:gd name="connsiteY10" fmla="*/ 696686 h 1698172"/>
              <a:gd name="connsiteX11" fmla="*/ 195943 w 1077686"/>
              <a:gd name="connsiteY11" fmla="*/ 903515 h 1698172"/>
              <a:gd name="connsiteX12" fmla="*/ 381000 w 1077686"/>
              <a:gd name="connsiteY12" fmla="*/ 957943 h 1698172"/>
              <a:gd name="connsiteX13" fmla="*/ 370115 w 1077686"/>
              <a:gd name="connsiteY13" fmla="*/ 1219200 h 1698172"/>
              <a:gd name="connsiteX14" fmla="*/ 478972 w 1077686"/>
              <a:gd name="connsiteY14" fmla="*/ 1469572 h 1698172"/>
              <a:gd name="connsiteX15" fmla="*/ 631372 w 1077686"/>
              <a:gd name="connsiteY15" fmla="*/ 1698172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7686" h="1698172">
                <a:moveTo>
                  <a:pt x="631372" y="1698172"/>
                </a:moveTo>
                <a:lnTo>
                  <a:pt x="914400" y="1676400"/>
                </a:lnTo>
                <a:lnTo>
                  <a:pt x="903515" y="1436915"/>
                </a:lnTo>
                <a:lnTo>
                  <a:pt x="762000" y="1045029"/>
                </a:lnTo>
                <a:lnTo>
                  <a:pt x="816429" y="979715"/>
                </a:lnTo>
                <a:lnTo>
                  <a:pt x="1055915" y="740229"/>
                </a:lnTo>
                <a:lnTo>
                  <a:pt x="1077686" y="566057"/>
                </a:lnTo>
                <a:lnTo>
                  <a:pt x="642258" y="54429"/>
                </a:lnTo>
                <a:lnTo>
                  <a:pt x="435429" y="0"/>
                </a:lnTo>
                <a:lnTo>
                  <a:pt x="65315" y="468086"/>
                </a:lnTo>
                <a:lnTo>
                  <a:pt x="0" y="696686"/>
                </a:lnTo>
                <a:lnTo>
                  <a:pt x="195943" y="903515"/>
                </a:lnTo>
                <a:lnTo>
                  <a:pt x="381000" y="957943"/>
                </a:lnTo>
                <a:lnTo>
                  <a:pt x="370115" y="1219200"/>
                </a:lnTo>
                <a:lnTo>
                  <a:pt x="478972" y="1469572"/>
                </a:lnTo>
                <a:lnTo>
                  <a:pt x="631372" y="1698172"/>
                </a:lnTo>
                <a:close/>
              </a:path>
            </a:pathLst>
          </a:custGeom>
          <a:solidFill>
            <a:schemeClr val="bg1">
              <a:lumMod val="95000"/>
            </a:schemeClr>
          </a:solidFill>
          <a:ln w="12700">
            <a:solidFill>
              <a:srgbClr val="BABA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Frihandsfigur 20"/>
          <p:cNvSpPr/>
          <p:nvPr/>
        </p:nvSpPr>
        <p:spPr>
          <a:xfrm>
            <a:off x="5889171" y="1589314"/>
            <a:ext cx="1077686" cy="1698172"/>
          </a:xfrm>
          <a:custGeom>
            <a:avLst/>
            <a:gdLst>
              <a:gd name="connsiteX0" fmla="*/ 631372 w 1077686"/>
              <a:gd name="connsiteY0" fmla="*/ 1698172 h 1698172"/>
              <a:gd name="connsiteX1" fmla="*/ 914400 w 1077686"/>
              <a:gd name="connsiteY1" fmla="*/ 1676400 h 1698172"/>
              <a:gd name="connsiteX2" fmla="*/ 903515 w 1077686"/>
              <a:gd name="connsiteY2" fmla="*/ 1436915 h 1698172"/>
              <a:gd name="connsiteX3" fmla="*/ 762000 w 1077686"/>
              <a:gd name="connsiteY3" fmla="*/ 1045029 h 1698172"/>
              <a:gd name="connsiteX4" fmla="*/ 816429 w 1077686"/>
              <a:gd name="connsiteY4" fmla="*/ 979715 h 1698172"/>
              <a:gd name="connsiteX5" fmla="*/ 1055915 w 1077686"/>
              <a:gd name="connsiteY5" fmla="*/ 740229 h 1698172"/>
              <a:gd name="connsiteX6" fmla="*/ 1077686 w 1077686"/>
              <a:gd name="connsiteY6" fmla="*/ 566057 h 1698172"/>
              <a:gd name="connsiteX7" fmla="*/ 642258 w 1077686"/>
              <a:gd name="connsiteY7" fmla="*/ 54429 h 1698172"/>
              <a:gd name="connsiteX8" fmla="*/ 435429 w 1077686"/>
              <a:gd name="connsiteY8" fmla="*/ 0 h 1698172"/>
              <a:gd name="connsiteX9" fmla="*/ 65315 w 1077686"/>
              <a:gd name="connsiteY9" fmla="*/ 468086 h 1698172"/>
              <a:gd name="connsiteX10" fmla="*/ 0 w 1077686"/>
              <a:gd name="connsiteY10" fmla="*/ 696686 h 1698172"/>
              <a:gd name="connsiteX11" fmla="*/ 195943 w 1077686"/>
              <a:gd name="connsiteY11" fmla="*/ 903515 h 1698172"/>
              <a:gd name="connsiteX12" fmla="*/ 381000 w 1077686"/>
              <a:gd name="connsiteY12" fmla="*/ 957943 h 1698172"/>
              <a:gd name="connsiteX13" fmla="*/ 370115 w 1077686"/>
              <a:gd name="connsiteY13" fmla="*/ 1219200 h 1698172"/>
              <a:gd name="connsiteX14" fmla="*/ 478972 w 1077686"/>
              <a:gd name="connsiteY14" fmla="*/ 1469572 h 1698172"/>
              <a:gd name="connsiteX15" fmla="*/ 631372 w 1077686"/>
              <a:gd name="connsiteY15" fmla="*/ 1698172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7686" h="1698172">
                <a:moveTo>
                  <a:pt x="631372" y="1698172"/>
                </a:moveTo>
                <a:lnTo>
                  <a:pt x="914400" y="1676400"/>
                </a:lnTo>
                <a:lnTo>
                  <a:pt x="903515" y="1436915"/>
                </a:lnTo>
                <a:lnTo>
                  <a:pt x="762000" y="1045029"/>
                </a:lnTo>
                <a:lnTo>
                  <a:pt x="816429" y="979715"/>
                </a:lnTo>
                <a:lnTo>
                  <a:pt x="1055915" y="740229"/>
                </a:lnTo>
                <a:lnTo>
                  <a:pt x="1077686" y="566057"/>
                </a:lnTo>
                <a:lnTo>
                  <a:pt x="642258" y="54429"/>
                </a:lnTo>
                <a:lnTo>
                  <a:pt x="435429" y="0"/>
                </a:lnTo>
                <a:lnTo>
                  <a:pt x="65315" y="468086"/>
                </a:lnTo>
                <a:lnTo>
                  <a:pt x="0" y="696686"/>
                </a:lnTo>
                <a:lnTo>
                  <a:pt x="195943" y="903515"/>
                </a:lnTo>
                <a:lnTo>
                  <a:pt x="381000" y="957943"/>
                </a:lnTo>
                <a:lnTo>
                  <a:pt x="370115" y="1219200"/>
                </a:lnTo>
                <a:lnTo>
                  <a:pt x="478972" y="1469572"/>
                </a:lnTo>
                <a:lnTo>
                  <a:pt x="631372" y="1698172"/>
                </a:lnTo>
                <a:close/>
              </a:path>
            </a:pathLst>
          </a:custGeom>
          <a:solidFill>
            <a:schemeClr val="bg1">
              <a:lumMod val="95000"/>
            </a:schemeClr>
          </a:solidFill>
          <a:ln w="12700">
            <a:solidFill>
              <a:srgbClr val="BABA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3" name="Höger 62"/>
          <p:cNvSpPr/>
          <p:nvPr/>
        </p:nvSpPr>
        <p:spPr>
          <a:xfrm rot="10800000">
            <a:off x="3212272" y="2167165"/>
            <a:ext cx="2088232" cy="299767"/>
          </a:xfrm>
          <a:prstGeom prst="rightArrow">
            <a:avLst>
              <a:gd name="adj1" fmla="val 50000"/>
              <a:gd name="adj2" fmla="val 70336"/>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3" name="Frihandsfigur 82"/>
          <p:cNvSpPr/>
          <p:nvPr/>
        </p:nvSpPr>
        <p:spPr>
          <a:xfrm>
            <a:off x="6196948" y="2912932"/>
            <a:ext cx="929640" cy="1905000"/>
          </a:xfrm>
          <a:custGeom>
            <a:avLst/>
            <a:gdLst>
              <a:gd name="connsiteX0" fmla="*/ 289560 w 929640"/>
              <a:gd name="connsiteY0" fmla="*/ 22860 h 1905000"/>
              <a:gd name="connsiteX1" fmla="*/ 403860 w 929640"/>
              <a:gd name="connsiteY1" fmla="*/ 0 h 1905000"/>
              <a:gd name="connsiteX2" fmla="*/ 563880 w 929640"/>
              <a:gd name="connsiteY2" fmla="*/ 76200 h 1905000"/>
              <a:gd name="connsiteX3" fmla="*/ 662940 w 929640"/>
              <a:gd name="connsiteY3" fmla="*/ 472440 h 1905000"/>
              <a:gd name="connsiteX4" fmla="*/ 830580 w 929640"/>
              <a:gd name="connsiteY4" fmla="*/ 853440 h 1905000"/>
              <a:gd name="connsiteX5" fmla="*/ 929640 w 929640"/>
              <a:gd name="connsiteY5" fmla="*/ 1219200 h 1905000"/>
              <a:gd name="connsiteX6" fmla="*/ 845820 w 929640"/>
              <a:gd name="connsiteY6" fmla="*/ 1516380 h 1905000"/>
              <a:gd name="connsiteX7" fmla="*/ 678180 w 929640"/>
              <a:gd name="connsiteY7" fmla="*/ 1836420 h 1905000"/>
              <a:gd name="connsiteX8" fmla="*/ 571500 w 929640"/>
              <a:gd name="connsiteY8" fmla="*/ 1897380 h 1905000"/>
              <a:gd name="connsiteX9" fmla="*/ 182880 w 929640"/>
              <a:gd name="connsiteY9" fmla="*/ 1905000 h 1905000"/>
              <a:gd name="connsiteX10" fmla="*/ 76200 w 929640"/>
              <a:gd name="connsiteY10" fmla="*/ 1836420 h 1905000"/>
              <a:gd name="connsiteX11" fmla="*/ 0 w 929640"/>
              <a:gd name="connsiteY11" fmla="*/ 1714500 h 1905000"/>
              <a:gd name="connsiteX12" fmla="*/ 0 w 929640"/>
              <a:gd name="connsiteY12" fmla="*/ 1607820 h 1905000"/>
              <a:gd name="connsiteX13" fmla="*/ 213360 w 929640"/>
              <a:gd name="connsiteY13" fmla="*/ 739140 h 1905000"/>
              <a:gd name="connsiteX14" fmla="*/ 236220 w 929640"/>
              <a:gd name="connsiteY14" fmla="*/ 152400 h 1905000"/>
              <a:gd name="connsiteX15" fmla="*/ 289560 w 929640"/>
              <a:gd name="connsiteY15" fmla="*/ 2286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9640" h="1905000">
                <a:moveTo>
                  <a:pt x="289560" y="22860"/>
                </a:moveTo>
                <a:lnTo>
                  <a:pt x="403860" y="0"/>
                </a:lnTo>
                <a:lnTo>
                  <a:pt x="563880" y="76200"/>
                </a:lnTo>
                <a:lnTo>
                  <a:pt x="662940" y="472440"/>
                </a:lnTo>
                <a:lnTo>
                  <a:pt x="830580" y="853440"/>
                </a:lnTo>
                <a:lnTo>
                  <a:pt x="929640" y="1219200"/>
                </a:lnTo>
                <a:lnTo>
                  <a:pt x="845820" y="1516380"/>
                </a:lnTo>
                <a:lnTo>
                  <a:pt x="678180" y="1836420"/>
                </a:lnTo>
                <a:lnTo>
                  <a:pt x="571500" y="1897380"/>
                </a:lnTo>
                <a:lnTo>
                  <a:pt x="182880" y="1905000"/>
                </a:lnTo>
                <a:lnTo>
                  <a:pt x="76200" y="1836420"/>
                </a:lnTo>
                <a:lnTo>
                  <a:pt x="0" y="1714500"/>
                </a:lnTo>
                <a:lnTo>
                  <a:pt x="0" y="1607820"/>
                </a:lnTo>
                <a:lnTo>
                  <a:pt x="213360" y="739140"/>
                </a:lnTo>
                <a:lnTo>
                  <a:pt x="236220" y="152400"/>
                </a:lnTo>
                <a:lnTo>
                  <a:pt x="289560" y="22860"/>
                </a:lnTo>
                <a:close/>
              </a:path>
            </a:pathLst>
          </a:custGeom>
          <a:solidFill>
            <a:schemeClr val="accent6">
              <a:lumMod val="20000"/>
              <a:lumOff val="80000"/>
            </a:schemeClr>
          </a:solidFill>
          <a:ln w="12700">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extruta 1"/>
          <p:cNvSpPr txBox="1"/>
          <p:nvPr/>
        </p:nvSpPr>
        <p:spPr>
          <a:xfrm>
            <a:off x="611560" y="755412"/>
            <a:ext cx="7507248" cy="369332"/>
          </a:xfrm>
          <a:prstGeom prst="rect">
            <a:avLst/>
          </a:prstGeom>
          <a:noFill/>
        </p:spPr>
        <p:txBody>
          <a:bodyPr wrap="none" rtlCol="0">
            <a:spAutoFit/>
          </a:bodyPr>
          <a:lstStyle/>
          <a:p>
            <a:r>
              <a:rPr lang="sv-SE" smtClean="0"/>
              <a:t>The transitive closure of subscribed objects is continously pushed to the server</a:t>
            </a:r>
            <a:endParaRPr lang="sv-SE"/>
          </a:p>
        </p:txBody>
      </p:sp>
      <p:pic>
        <p:nvPicPr>
          <p:cNvPr id="3" name="Picture 2" descr="https://lh4.googleusercontent.com/Ldr9LTtTWDYDzq_fCjVZNuK9HdrPzcs7EaTWF26kkdJ2D0UOFFUxWci3U9kY4Ytcdr643TfThDWMvejOK10UK0LTPSPIke7YSp10h2cqP1xiMoGmXPZ4wdXUTfx7rTbYjEuFdgDP5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348" y="1696586"/>
            <a:ext cx="636652" cy="6366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https://lh4.googleusercontent.com/qPDdEKUinlevAEx5L5-EWFDSFn_3pgvqd0duhaHePRbQyeLSXJv7EEV7sR5w_LVKmF0WpGChXlzT2PELXEm4EZAB5kPBnfRaF23bqamMV56pmElYrm9if2R_jzu2YzWGYmBvndhO9K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4856" y="1717017"/>
            <a:ext cx="701296" cy="701296"/>
          </a:xfrm>
          <a:prstGeom prst="rect">
            <a:avLst/>
          </a:prstGeom>
          <a:noFill/>
          <a:extLst>
            <a:ext uri="{909E8E84-426E-40DD-AFC4-6F175D3DCCD1}">
              <a14:hiddenFill xmlns:a14="http://schemas.microsoft.com/office/drawing/2010/main">
                <a:solidFill>
                  <a:srgbClr val="FFFFFF"/>
                </a:solidFill>
              </a14:hiddenFill>
            </a:ext>
          </a:extLst>
        </p:spPr>
      </p:pic>
      <p:sp>
        <p:nvSpPr>
          <p:cNvPr id="5" name="Ellips 4"/>
          <p:cNvSpPr/>
          <p:nvPr/>
        </p:nvSpPr>
        <p:spPr>
          <a:xfrm>
            <a:off x="5967048"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Ellips 5"/>
          <p:cNvSpPr/>
          <p:nvPr/>
        </p:nvSpPr>
        <p:spPr>
          <a:xfrm>
            <a:off x="6039056"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Ellips 6"/>
          <p:cNvSpPr/>
          <p:nvPr/>
        </p:nvSpPr>
        <p:spPr>
          <a:xfrm>
            <a:off x="6327088"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Ellips 7"/>
          <p:cNvSpPr/>
          <p:nvPr/>
        </p:nvSpPr>
        <p:spPr>
          <a:xfrm>
            <a:off x="6327088" y="172009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Ellips 8"/>
          <p:cNvSpPr/>
          <p:nvPr/>
        </p:nvSpPr>
        <p:spPr>
          <a:xfrm>
            <a:off x="6615120"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 name="Rak pil 9"/>
          <p:cNvCxnSpPr>
            <a:stCxn id="8" idx="3"/>
            <a:endCxn id="6" idx="0"/>
          </p:cNvCxnSpPr>
          <p:nvPr/>
        </p:nvCxnSpPr>
        <p:spPr>
          <a:xfrm flipH="1">
            <a:off x="6147068"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Rak pil 10"/>
          <p:cNvCxnSpPr>
            <a:stCxn id="8" idx="5"/>
            <a:endCxn id="9" idx="0"/>
          </p:cNvCxnSpPr>
          <p:nvPr/>
        </p:nvCxnSpPr>
        <p:spPr>
          <a:xfrm>
            <a:off x="6511476"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Rak pil 11"/>
          <p:cNvCxnSpPr>
            <a:stCxn id="9" idx="3"/>
            <a:endCxn id="7" idx="0"/>
          </p:cNvCxnSpPr>
          <p:nvPr/>
        </p:nvCxnSpPr>
        <p:spPr>
          <a:xfrm flipH="1">
            <a:off x="6435100" y="233653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Rak pil 12"/>
          <p:cNvCxnSpPr>
            <a:stCxn id="6" idx="4"/>
            <a:endCxn id="7" idx="0"/>
          </p:cNvCxnSpPr>
          <p:nvPr/>
        </p:nvCxnSpPr>
        <p:spPr>
          <a:xfrm>
            <a:off x="6147068" y="236816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Rak pil 13"/>
          <p:cNvCxnSpPr>
            <a:stCxn id="6" idx="4"/>
            <a:endCxn id="5" idx="0"/>
          </p:cNvCxnSpPr>
          <p:nvPr/>
        </p:nvCxnSpPr>
        <p:spPr>
          <a:xfrm flipH="1">
            <a:off x="6075060" y="2368166"/>
            <a:ext cx="72008"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Rak pil 14"/>
          <p:cNvCxnSpPr>
            <a:stCxn id="9" idx="5"/>
            <a:endCxn id="16" idx="0"/>
          </p:cNvCxnSpPr>
          <p:nvPr/>
        </p:nvCxnSpPr>
        <p:spPr>
          <a:xfrm>
            <a:off x="6799508" y="2336530"/>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Ellips 15"/>
          <p:cNvSpPr/>
          <p:nvPr/>
        </p:nvSpPr>
        <p:spPr>
          <a:xfrm>
            <a:off x="6912768" y="26009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Ellips 16"/>
          <p:cNvSpPr/>
          <p:nvPr/>
        </p:nvSpPr>
        <p:spPr>
          <a:xfrm>
            <a:off x="6504804" y="30162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8" name="Rak pil 17"/>
          <p:cNvCxnSpPr>
            <a:stCxn id="7" idx="4"/>
            <a:endCxn id="17" idx="0"/>
          </p:cNvCxnSpPr>
          <p:nvPr/>
        </p:nvCxnSpPr>
        <p:spPr>
          <a:xfrm>
            <a:off x="6435100" y="2800214"/>
            <a:ext cx="1777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Ellips 18"/>
          <p:cNvSpPr/>
          <p:nvPr/>
        </p:nvSpPr>
        <p:spPr>
          <a:xfrm>
            <a:off x="6984776" y="166483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Rak pil 19"/>
          <p:cNvCxnSpPr>
            <a:stCxn id="19" idx="3"/>
            <a:endCxn id="9" idx="7"/>
          </p:cNvCxnSpPr>
          <p:nvPr/>
        </p:nvCxnSpPr>
        <p:spPr>
          <a:xfrm flipH="1">
            <a:off x="6799508" y="1849222"/>
            <a:ext cx="216904" cy="33455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Ellips 36"/>
          <p:cNvSpPr/>
          <p:nvPr/>
        </p:nvSpPr>
        <p:spPr>
          <a:xfrm>
            <a:off x="7056784" y="30329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8" name="Rak pil 37"/>
          <p:cNvCxnSpPr>
            <a:stCxn id="16" idx="4"/>
            <a:endCxn id="37" idx="0"/>
          </p:cNvCxnSpPr>
          <p:nvPr/>
        </p:nvCxnSpPr>
        <p:spPr>
          <a:xfrm>
            <a:off x="7020780" y="2816962"/>
            <a:ext cx="1440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Rak pil 46"/>
          <p:cNvCxnSpPr>
            <a:stCxn id="7" idx="3"/>
            <a:endCxn id="50" idx="0"/>
          </p:cNvCxnSpPr>
          <p:nvPr/>
        </p:nvCxnSpPr>
        <p:spPr>
          <a:xfrm flipH="1">
            <a:off x="6156684" y="2768578"/>
            <a:ext cx="202040"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Ellips 49"/>
          <p:cNvSpPr/>
          <p:nvPr/>
        </p:nvSpPr>
        <p:spPr>
          <a:xfrm>
            <a:off x="6048672" y="30329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1" name="Höger 50"/>
          <p:cNvSpPr/>
          <p:nvPr/>
        </p:nvSpPr>
        <p:spPr>
          <a:xfrm>
            <a:off x="3238156" y="3546875"/>
            <a:ext cx="2088232" cy="299767"/>
          </a:xfrm>
          <a:prstGeom prst="rightArrow">
            <a:avLst>
              <a:gd name="adj1" fmla="val 50000"/>
              <a:gd name="adj2" fmla="val 70336"/>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9" name="Ellips 68"/>
          <p:cNvSpPr/>
          <p:nvPr/>
        </p:nvSpPr>
        <p:spPr>
          <a:xfrm>
            <a:off x="6470496" y="3948361"/>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1" name="Ellips 70"/>
          <p:cNvSpPr/>
          <p:nvPr/>
        </p:nvSpPr>
        <p:spPr>
          <a:xfrm>
            <a:off x="6588124" y="3443766"/>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2" name="Rak pil 71"/>
          <p:cNvCxnSpPr>
            <a:stCxn id="71" idx="4"/>
            <a:endCxn id="69" idx="0"/>
          </p:cNvCxnSpPr>
          <p:nvPr/>
        </p:nvCxnSpPr>
        <p:spPr>
          <a:xfrm flipH="1">
            <a:off x="6578508" y="3659790"/>
            <a:ext cx="117628" cy="288571"/>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Ellips 72"/>
          <p:cNvSpPr/>
          <p:nvPr/>
        </p:nvSpPr>
        <p:spPr>
          <a:xfrm>
            <a:off x="6831144" y="3948361"/>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5" name="Rak pil 74"/>
          <p:cNvCxnSpPr>
            <a:stCxn id="71" idx="4"/>
            <a:endCxn id="73" idx="0"/>
          </p:cNvCxnSpPr>
          <p:nvPr/>
        </p:nvCxnSpPr>
        <p:spPr>
          <a:xfrm>
            <a:off x="6696136" y="3659790"/>
            <a:ext cx="243020" cy="288571"/>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Ellips 75"/>
          <p:cNvSpPr/>
          <p:nvPr/>
        </p:nvSpPr>
        <p:spPr>
          <a:xfrm>
            <a:off x="6326480" y="4467412"/>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8" name="Rak pil 77"/>
          <p:cNvCxnSpPr>
            <a:endCxn id="76" idx="0"/>
          </p:cNvCxnSpPr>
          <p:nvPr/>
        </p:nvCxnSpPr>
        <p:spPr>
          <a:xfrm flipH="1">
            <a:off x="6434492" y="4178841"/>
            <a:ext cx="117628" cy="288571"/>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Ellips 78"/>
          <p:cNvSpPr/>
          <p:nvPr/>
        </p:nvSpPr>
        <p:spPr>
          <a:xfrm>
            <a:off x="6687128" y="4467412"/>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0" name="Rak pil 79"/>
          <p:cNvCxnSpPr>
            <a:stCxn id="69" idx="5"/>
            <a:endCxn id="79" idx="0"/>
          </p:cNvCxnSpPr>
          <p:nvPr/>
        </p:nvCxnSpPr>
        <p:spPr>
          <a:xfrm>
            <a:off x="6654884" y="4132749"/>
            <a:ext cx="140256" cy="334663"/>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Rak pil 81"/>
          <p:cNvCxnSpPr>
            <a:stCxn id="17" idx="4"/>
            <a:endCxn id="71" idx="0"/>
          </p:cNvCxnSpPr>
          <p:nvPr/>
        </p:nvCxnSpPr>
        <p:spPr>
          <a:xfrm>
            <a:off x="6612816" y="3232262"/>
            <a:ext cx="83320" cy="211504"/>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ruta 83"/>
          <p:cNvSpPr txBox="1"/>
          <p:nvPr/>
        </p:nvSpPr>
        <p:spPr>
          <a:xfrm>
            <a:off x="1039397" y="5096996"/>
            <a:ext cx="7734810" cy="261610"/>
          </a:xfrm>
          <a:prstGeom prst="rect">
            <a:avLst/>
          </a:prstGeom>
          <a:noFill/>
        </p:spPr>
        <p:txBody>
          <a:bodyPr wrap="none" rtlCol="0">
            <a:spAutoFit/>
          </a:bodyPr>
          <a:lstStyle/>
          <a:p>
            <a:r>
              <a:rPr lang="sv-SE" sz="1100" smtClean="0"/>
              <a:t>This means it is very easy to create auto-saving applications that work on entire data structures, rather than indivudal objects/fields.</a:t>
            </a:r>
            <a:endParaRPr lang="sv-SE" sz="1100"/>
          </a:p>
        </p:txBody>
      </p:sp>
      <p:sp>
        <p:nvSpPr>
          <p:cNvPr id="70" name="Frihandsfigur 69"/>
          <p:cNvSpPr/>
          <p:nvPr/>
        </p:nvSpPr>
        <p:spPr>
          <a:xfrm>
            <a:off x="1822783" y="2912932"/>
            <a:ext cx="929640" cy="1905000"/>
          </a:xfrm>
          <a:custGeom>
            <a:avLst/>
            <a:gdLst>
              <a:gd name="connsiteX0" fmla="*/ 289560 w 929640"/>
              <a:gd name="connsiteY0" fmla="*/ 22860 h 1905000"/>
              <a:gd name="connsiteX1" fmla="*/ 403860 w 929640"/>
              <a:gd name="connsiteY1" fmla="*/ 0 h 1905000"/>
              <a:gd name="connsiteX2" fmla="*/ 563880 w 929640"/>
              <a:gd name="connsiteY2" fmla="*/ 76200 h 1905000"/>
              <a:gd name="connsiteX3" fmla="*/ 662940 w 929640"/>
              <a:gd name="connsiteY3" fmla="*/ 472440 h 1905000"/>
              <a:gd name="connsiteX4" fmla="*/ 830580 w 929640"/>
              <a:gd name="connsiteY4" fmla="*/ 853440 h 1905000"/>
              <a:gd name="connsiteX5" fmla="*/ 929640 w 929640"/>
              <a:gd name="connsiteY5" fmla="*/ 1219200 h 1905000"/>
              <a:gd name="connsiteX6" fmla="*/ 845820 w 929640"/>
              <a:gd name="connsiteY6" fmla="*/ 1516380 h 1905000"/>
              <a:gd name="connsiteX7" fmla="*/ 678180 w 929640"/>
              <a:gd name="connsiteY7" fmla="*/ 1836420 h 1905000"/>
              <a:gd name="connsiteX8" fmla="*/ 571500 w 929640"/>
              <a:gd name="connsiteY8" fmla="*/ 1897380 h 1905000"/>
              <a:gd name="connsiteX9" fmla="*/ 182880 w 929640"/>
              <a:gd name="connsiteY9" fmla="*/ 1905000 h 1905000"/>
              <a:gd name="connsiteX10" fmla="*/ 76200 w 929640"/>
              <a:gd name="connsiteY10" fmla="*/ 1836420 h 1905000"/>
              <a:gd name="connsiteX11" fmla="*/ 0 w 929640"/>
              <a:gd name="connsiteY11" fmla="*/ 1714500 h 1905000"/>
              <a:gd name="connsiteX12" fmla="*/ 0 w 929640"/>
              <a:gd name="connsiteY12" fmla="*/ 1607820 h 1905000"/>
              <a:gd name="connsiteX13" fmla="*/ 213360 w 929640"/>
              <a:gd name="connsiteY13" fmla="*/ 739140 h 1905000"/>
              <a:gd name="connsiteX14" fmla="*/ 236220 w 929640"/>
              <a:gd name="connsiteY14" fmla="*/ 152400 h 1905000"/>
              <a:gd name="connsiteX15" fmla="*/ 289560 w 929640"/>
              <a:gd name="connsiteY15" fmla="*/ 2286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9640" h="1905000">
                <a:moveTo>
                  <a:pt x="289560" y="22860"/>
                </a:moveTo>
                <a:lnTo>
                  <a:pt x="403860" y="0"/>
                </a:lnTo>
                <a:lnTo>
                  <a:pt x="563880" y="76200"/>
                </a:lnTo>
                <a:lnTo>
                  <a:pt x="662940" y="472440"/>
                </a:lnTo>
                <a:lnTo>
                  <a:pt x="830580" y="853440"/>
                </a:lnTo>
                <a:lnTo>
                  <a:pt x="929640" y="1219200"/>
                </a:lnTo>
                <a:lnTo>
                  <a:pt x="845820" y="1516380"/>
                </a:lnTo>
                <a:lnTo>
                  <a:pt x="678180" y="1836420"/>
                </a:lnTo>
                <a:lnTo>
                  <a:pt x="571500" y="1897380"/>
                </a:lnTo>
                <a:lnTo>
                  <a:pt x="182880" y="1905000"/>
                </a:lnTo>
                <a:lnTo>
                  <a:pt x="76200" y="1836420"/>
                </a:lnTo>
                <a:lnTo>
                  <a:pt x="0" y="1714500"/>
                </a:lnTo>
                <a:lnTo>
                  <a:pt x="0" y="1607820"/>
                </a:lnTo>
                <a:lnTo>
                  <a:pt x="213360" y="739140"/>
                </a:lnTo>
                <a:lnTo>
                  <a:pt x="236220" y="152400"/>
                </a:lnTo>
                <a:lnTo>
                  <a:pt x="289560" y="22860"/>
                </a:lnTo>
                <a:close/>
              </a:path>
            </a:pathLst>
          </a:custGeom>
          <a:solidFill>
            <a:schemeClr val="accent6">
              <a:lumMod val="20000"/>
              <a:lumOff val="80000"/>
            </a:schemeClr>
          </a:solidFill>
          <a:ln w="12700">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4" name="Ellips 73"/>
          <p:cNvSpPr/>
          <p:nvPr/>
        </p:nvSpPr>
        <p:spPr>
          <a:xfrm>
            <a:off x="1592883" y="2584190"/>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Ellips 76"/>
          <p:cNvSpPr/>
          <p:nvPr/>
        </p:nvSpPr>
        <p:spPr>
          <a:xfrm>
            <a:off x="1664891"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5" name="Ellips 84"/>
          <p:cNvSpPr/>
          <p:nvPr/>
        </p:nvSpPr>
        <p:spPr>
          <a:xfrm>
            <a:off x="1952923"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6" name="Ellips 85"/>
          <p:cNvSpPr/>
          <p:nvPr/>
        </p:nvSpPr>
        <p:spPr>
          <a:xfrm>
            <a:off x="1952923" y="172009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7" name="Ellips 86"/>
          <p:cNvSpPr/>
          <p:nvPr/>
        </p:nvSpPr>
        <p:spPr>
          <a:xfrm>
            <a:off x="2240955"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8" name="Rak pil 87"/>
          <p:cNvCxnSpPr>
            <a:stCxn id="86" idx="3"/>
            <a:endCxn id="77" idx="0"/>
          </p:cNvCxnSpPr>
          <p:nvPr/>
        </p:nvCxnSpPr>
        <p:spPr>
          <a:xfrm flipH="1">
            <a:off x="1772903"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Rak pil 88"/>
          <p:cNvCxnSpPr>
            <a:stCxn id="86" idx="5"/>
            <a:endCxn id="87" idx="0"/>
          </p:cNvCxnSpPr>
          <p:nvPr/>
        </p:nvCxnSpPr>
        <p:spPr>
          <a:xfrm>
            <a:off x="2137311"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Rak pil 89"/>
          <p:cNvCxnSpPr>
            <a:stCxn id="87" idx="3"/>
            <a:endCxn id="85" idx="0"/>
          </p:cNvCxnSpPr>
          <p:nvPr/>
        </p:nvCxnSpPr>
        <p:spPr>
          <a:xfrm flipH="1">
            <a:off x="2060935" y="233653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Rak pil 90"/>
          <p:cNvCxnSpPr>
            <a:stCxn id="77" idx="4"/>
            <a:endCxn id="85" idx="0"/>
          </p:cNvCxnSpPr>
          <p:nvPr/>
        </p:nvCxnSpPr>
        <p:spPr>
          <a:xfrm>
            <a:off x="1772903" y="236816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Rak pil 91"/>
          <p:cNvCxnSpPr>
            <a:stCxn id="77" idx="4"/>
            <a:endCxn id="74" idx="0"/>
          </p:cNvCxnSpPr>
          <p:nvPr/>
        </p:nvCxnSpPr>
        <p:spPr>
          <a:xfrm flipH="1">
            <a:off x="1700895" y="2368166"/>
            <a:ext cx="72008" cy="216024"/>
          </a:xfrm>
          <a:prstGeom prst="straightConnector1">
            <a:avLst/>
          </a:prstGeom>
          <a:ln>
            <a:solidFill>
              <a:srgbClr val="BABAB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Rak pil 92"/>
          <p:cNvCxnSpPr>
            <a:stCxn id="87" idx="5"/>
            <a:endCxn id="94" idx="0"/>
          </p:cNvCxnSpPr>
          <p:nvPr/>
        </p:nvCxnSpPr>
        <p:spPr>
          <a:xfrm>
            <a:off x="2425343" y="2336530"/>
            <a:ext cx="221272" cy="264408"/>
          </a:xfrm>
          <a:prstGeom prst="straightConnector1">
            <a:avLst/>
          </a:prstGeom>
          <a:ln>
            <a:solidFill>
              <a:srgbClr val="BABAB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Ellips 93"/>
          <p:cNvSpPr/>
          <p:nvPr/>
        </p:nvSpPr>
        <p:spPr>
          <a:xfrm>
            <a:off x="2538603" y="2600938"/>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5" name="Ellips 94"/>
          <p:cNvSpPr/>
          <p:nvPr/>
        </p:nvSpPr>
        <p:spPr>
          <a:xfrm>
            <a:off x="2130639" y="30162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96" name="Rak pil 95"/>
          <p:cNvCxnSpPr>
            <a:stCxn id="85" idx="4"/>
            <a:endCxn id="95" idx="0"/>
          </p:cNvCxnSpPr>
          <p:nvPr/>
        </p:nvCxnSpPr>
        <p:spPr>
          <a:xfrm>
            <a:off x="2060935" y="2800214"/>
            <a:ext cx="1777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Rak pil 100"/>
          <p:cNvCxnSpPr>
            <a:stCxn id="85" idx="3"/>
            <a:endCxn id="102" idx="0"/>
          </p:cNvCxnSpPr>
          <p:nvPr/>
        </p:nvCxnSpPr>
        <p:spPr>
          <a:xfrm flipH="1">
            <a:off x="1782519" y="2768578"/>
            <a:ext cx="202040" cy="264408"/>
          </a:xfrm>
          <a:prstGeom prst="straightConnector1">
            <a:avLst/>
          </a:prstGeom>
          <a:ln>
            <a:solidFill>
              <a:srgbClr val="BABAB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Ellips 101"/>
          <p:cNvSpPr/>
          <p:nvPr/>
        </p:nvSpPr>
        <p:spPr>
          <a:xfrm>
            <a:off x="1674507" y="3032986"/>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3" name="Ellips 102"/>
          <p:cNvSpPr/>
          <p:nvPr/>
        </p:nvSpPr>
        <p:spPr>
          <a:xfrm>
            <a:off x="2096331" y="3948361"/>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4" name="Ellips 103"/>
          <p:cNvSpPr/>
          <p:nvPr/>
        </p:nvSpPr>
        <p:spPr>
          <a:xfrm>
            <a:off x="2213959" y="3443766"/>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5" name="Rak pil 104"/>
          <p:cNvCxnSpPr>
            <a:stCxn id="104" idx="4"/>
            <a:endCxn id="103" idx="0"/>
          </p:cNvCxnSpPr>
          <p:nvPr/>
        </p:nvCxnSpPr>
        <p:spPr>
          <a:xfrm flipH="1">
            <a:off x="2204343" y="3659790"/>
            <a:ext cx="117628" cy="288571"/>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Ellips 105"/>
          <p:cNvSpPr/>
          <p:nvPr/>
        </p:nvSpPr>
        <p:spPr>
          <a:xfrm>
            <a:off x="2456979" y="3948361"/>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7" name="Rak pil 106"/>
          <p:cNvCxnSpPr>
            <a:stCxn id="104" idx="4"/>
            <a:endCxn id="106" idx="0"/>
          </p:cNvCxnSpPr>
          <p:nvPr/>
        </p:nvCxnSpPr>
        <p:spPr>
          <a:xfrm>
            <a:off x="2321971" y="3659790"/>
            <a:ext cx="243020" cy="288571"/>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Ellips 107"/>
          <p:cNvSpPr/>
          <p:nvPr/>
        </p:nvSpPr>
        <p:spPr>
          <a:xfrm>
            <a:off x="1952315" y="4467412"/>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9" name="Rak pil 108"/>
          <p:cNvCxnSpPr>
            <a:endCxn id="108" idx="0"/>
          </p:cNvCxnSpPr>
          <p:nvPr/>
        </p:nvCxnSpPr>
        <p:spPr>
          <a:xfrm flipH="1">
            <a:off x="2060327" y="4178841"/>
            <a:ext cx="117628" cy="288571"/>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Ellips 109"/>
          <p:cNvSpPr/>
          <p:nvPr/>
        </p:nvSpPr>
        <p:spPr>
          <a:xfrm>
            <a:off x="2312963" y="4467412"/>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1" name="Rak pil 110"/>
          <p:cNvCxnSpPr>
            <a:stCxn id="103" idx="5"/>
            <a:endCxn id="110" idx="0"/>
          </p:cNvCxnSpPr>
          <p:nvPr/>
        </p:nvCxnSpPr>
        <p:spPr>
          <a:xfrm>
            <a:off x="2280719" y="4132749"/>
            <a:ext cx="140256" cy="334663"/>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Rak pil 111"/>
          <p:cNvCxnSpPr>
            <a:stCxn id="95" idx="4"/>
            <a:endCxn id="104" idx="0"/>
          </p:cNvCxnSpPr>
          <p:nvPr/>
        </p:nvCxnSpPr>
        <p:spPr>
          <a:xfrm>
            <a:off x="2238651" y="3232262"/>
            <a:ext cx="83320" cy="211504"/>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43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Frihandsfigur 112"/>
          <p:cNvSpPr/>
          <p:nvPr/>
        </p:nvSpPr>
        <p:spPr>
          <a:xfrm>
            <a:off x="1522092" y="1589314"/>
            <a:ext cx="1077686" cy="1698172"/>
          </a:xfrm>
          <a:custGeom>
            <a:avLst/>
            <a:gdLst>
              <a:gd name="connsiteX0" fmla="*/ 631372 w 1077686"/>
              <a:gd name="connsiteY0" fmla="*/ 1698172 h 1698172"/>
              <a:gd name="connsiteX1" fmla="*/ 914400 w 1077686"/>
              <a:gd name="connsiteY1" fmla="*/ 1676400 h 1698172"/>
              <a:gd name="connsiteX2" fmla="*/ 903515 w 1077686"/>
              <a:gd name="connsiteY2" fmla="*/ 1436915 h 1698172"/>
              <a:gd name="connsiteX3" fmla="*/ 762000 w 1077686"/>
              <a:gd name="connsiteY3" fmla="*/ 1045029 h 1698172"/>
              <a:gd name="connsiteX4" fmla="*/ 816429 w 1077686"/>
              <a:gd name="connsiteY4" fmla="*/ 979715 h 1698172"/>
              <a:gd name="connsiteX5" fmla="*/ 1055915 w 1077686"/>
              <a:gd name="connsiteY5" fmla="*/ 740229 h 1698172"/>
              <a:gd name="connsiteX6" fmla="*/ 1077686 w 1077686"/>
              <a:gd name="connsiteY6" fmla="*/ 566057 h 1698172"/>
              <a:gd name="connsiteX7" fmla="*/ 642258 w 1077686"/>
              <a:gd name="connsiteY7" fmla="*/ 54429 h 1698172"/>
              <a:gd name="connsiteX8" fmla="*/ 435429 w 1077686"/>
              <a:gd name="connsiteY8" fmla="*/ 0 h 1698172"/>
              <a:gd name="connsiteX9" fmla="*/ 65315 w 1077686"/>
              <a:gd name="connsiteY9" fmla="*/ 468086 h 1698172"/>
              <a:gd name="connsiteX10" fmla="*/ 0 w 1077686"/>
              <a:gd name="connsiteY10" fmla="*/ 696686 h 1698172"/>
              <a:gd name="connsiteX11" fmla="*/ 195943 w 1077686"/>
              <a:gd name="connsiteY11" fmla="*/ 903515 h 1698172"/>
              <a:gd name="connsiteX12" fmla="*/ 381000 w 1077686"/>
              <a:gd name="connsiteY12" fmla="*/ 957943 h 1698172"/>
              <a:gd name="connsiteX13" fmla="*/ 370115 w 1077686"/>
              <a:gd name="connsiteY13" fmla="*/ 1219200 h 1698172"/>
              <a:gd name="connsiteX14" fmla="*/ 478972 w 1077686"/>
              <a:gd name="connsiteY14" fmla="*/ 1469572 h 1698172"/>
              <a:gd name="connsiteX15" fmla="*/ 631372 w 1077686"/>
              <a:gd name="connsiteY15" fmla="*/ 1698172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7686" h="1698172">
                <a:moveTo>
                  <a:pt x="631372" y="1698172"/>
                </a:moveTo>
                <a:lnTo>
                  <a:pt x="914400" y="1676400"/>
                </a:lnTo>
                <a:lnTo>
                  <a:pt x="903515" y="1436915"/>
                </a:lnTo>
                <a:lnTo>
                  <a:pt x="762000" y="1045029"/>
                </a:lnTo>
                <a:lnTo>
                  <a:pt x="816429" y="979715"/>
                </a:lnTo>
                <a:lnTo>
                  <a:pt x="1055915" y="740229"/>
                </a:lnTo>
                <a:lnTo>
                  <a:pt x="1077686" y="566057"/>
                </a:lnTo>
                <a:lnTo>
                  <a:pt x="642258" y="54429"/>
                </a:lnTo>
                <a:lnTo>
                  <a:pt x="435429" y="0"/>
                </a:lnTo>
                <a:lnTo>
                  <a:pt x="65315" y="468086"/>
                </a:lnTo>
                <a:lnTo>
                  <a:pt x="0" y="696686"/>
                </a:lnTo>
                <a:lnTo>
                  <a:pt x="195943" y="903515"/>
                </a:lnTo>
                <a:lnTo>
                  <a:pt x="381000" y="957943"/>
                </a:lnTo>
                <a:lnTo>
                  <a:pt x="370115" y="1219200"/>
                </a:lnTo>
                <a:lnTo>
                  <a:pt x="478972" y="1469572"/>
                </a:lnTo>
                <a:lnTo>
                  <a:pt x="631372" y="1698172"/>
                </a:lnTo>
                <a:close/>
              </a:path>
            </a:pathLst>
          </a:custGeom>
          <a:solidFill>
            <a:schemeClr val="bg1">
              <a:lumMod val="95000"/>
            </a:schemeClr>
          </a:solidFill>
          <a:ln w="12700">
            <a:solidFill>
              <a:srgbClr val="BABA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Frihandsfigur 20"/>
          <p:cNvSpPr/>
          <p:nvPr/>
        </p:nvSpPr>
        <p:spPr>
          <a:xfrm>
            <a:off x="5889171" y="1589314"/>
            <a:ext cx="1077686" cy="1698172"/>
          </a:xfrm>
          <a:custGeom>
            <a:avLst/>
            <a:gdLst>
              <a:gd name="connsiteX0" fmla="*/ 631372 w 1077686"/>
              <a:gd name="connsiteY0" fmla="*/ 1698172 h 1698172"/>
              <a:gd name="connsiteX1" fmla="*/ 914400 w 1077686"/>
              <a:gd name="connsiteY1" fmla="*/ 1676400 h 1698172"/>
              <a:gd name="connsiteX2" fmla="*/ 903515 w 1077686"/>
              <a:gd name="connsiteY2" fmla="*/ 1436915 h 1698172"/>
              <a:gd name="connsiteX3" fmla="*/ 762000 w 1077686"/>
              <a:gd name="connsiteY3" fmla="*/ 1045029 h 1698172"/>
              <a:gd name="connsiteX4" fmla="*/ 816429 w 1077686"/>
              <a:gd name="connsiteY4" fmla="*/ 979715 h 1698172"/>
              <a:gd name="connsiteX5" fmla="*/ 1055915 w 1077686"/>
              <a:gd name="connsiteY5" fmla="*/ 740229 h 1698172"/>
              <a:gd name="connsiteX6" fmla="*/ 1077686 w 1077686"/>
              <a:gd name="connsiteY6" fmla="*/ 566057 h 1698172"/>
              <a:gd name="connsiteX7" fmla="*/ 642258 w 1077686"/>
              <a:gd name="connsiteY7" fmla="*/ 54429 h 1698172"/>
              <a:gd name="connsiteX8" fmla="*/ 435429 w 1077686"/>
              <a:gd name="connsiteY8" fmla="*/ 0 h 1698172"/>
              <a:gd name="connsiteX9" fmla="*/ 65315 w 1077686"/>
              <a:gd name="connsiteY9" fmla="*/ 468086 h 1698172"/>
              <a:gd name="connsiteX10" fmla="*/ 0 w 1077686"/>
              <a:gd name="connsiteY10" fmla="*/ 696686 h 1698172"/>
              <a:gd name="connsiteX11" fmla="*/ 195943 w 1077686"/>
              <a:gd name="connsiteY11" fmla="*/ 903515 h 1698172"/>
              <a:gd name="connsiteX12" fmla="*/ 381000 w 1077686"/>
              <a:gd name="connsiteY12" fmla="*/ 957943 h 1698172"/>
              <a:gd name="connsiteX13" fmla="*/ 370115 w 1077686"/>
              <a:gd name="connsiteY13" fmla="*/ 1219200 h 1698172"/>
              <a:gd name="connsiteX14" fmla="*/ 478972 w 1077686"/>
              <a:gd name="connsiteY14" fmla="*/ 1469572 h 1698172"/>
              <a:gd name="connsiteX15" fmla="*/ 631372 w 1077686"/>
              <a:gd name="connsiteY15" fmla="*/ 1698172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7686" h="1698172">
                <a:moveTo>
                  <a:pt x="631372" y="1698172"/>
                </a:moveTo>
                <a:lnTo>
                  <a:pt x="914400" y="1676400"/>
                </a:lnTo>
                <a:lnTo>
                  <a:pt x="903515" y="1436915"/>
                </a:lnTo>
                <a:lnTo>
                  <a:pt x="762000" y="1045029"/>
                </a:lnTo>
                <a:lnTo>
                  <a:pt x="816429" y="979715"/>
                </a:lnTo>
                <a:lnTo>
                  <a:pt x="1055915" y="740229"/>
                </a:lnTo>
                <a:lnTo>
                  <a:pt x="1077686" y="566057"/>
                </a:lnTo>
                <a:lnTo>
                  <a:pt x="642258" y="54429"/>
                </a:lnTo>
                <a:lnTo>
                  <a:pt x="435429" y="0"/>
                </a:lnTo>
                <a:lnTo>
                  <a:pt x="65315" y="468086"/>
                </a:lnTo>
                <a:lnTo>
                  <a:pt x="0" y="696686"/>
                </a:lnTo>
                <a:lnTo>
                  <a:pt x="195943" y="903515"/>
                </a:lnTo>
                <a:lnTo>
                  <a:pt x="381000" y="957943"/>
                </a:lnTo>
                <a:lnTo>
                  <a:pt x="370115" y="1219200"/>
                </a:lnTo>
                <a:lnTo>
                  <a:pt x="478972" y="1469572"/>
                </a:lnTo>
                <a:lnTo>
                  <a:pt x="631372" y="1698172"/>
                </a:lnTo>
                <a:close/>
              </a:path>
            </a:pathLst>
          </a:custGeom>
          <a:solidFill>
            <a:schemeClr val="bg1">
              <a:lumMod val="95000"/>
            </a:schemeClr>
          </a:solidFill>
          <a:ln w="12700">
            <a:solidFill>
              <a:srgbClr val="BABA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3" name="Höger 62"/>
          <p:cNvSpPr/>
          <p:nvPr/>
        </p:nvSpPr>
        <p:spPr>
          <a:xfrm rot="10800000">
            <a:off x="3347865" y="3099126"/>
            <a:ext cx="2088232" cy="299767"/>
          </a:xfrm>
          <a:prstGeom prst="rightArrow">
            <a:avLst>
              <a:gd name="adj1" fmla="val 50000"/>
              <a:gd name="adj2" fmla="val 70336"/>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3" name="Frihandsfigur 82"/>
          <p:cNvSpPr/>
          <p:nvPr/>
        </p:nvSpPr>
        <p:spPr>
          <a:xfrm>
            <a:off x="6196948" y="2912932"/>
            <a:ext cx="929640" cy="1905000"/>
          </a:xfrm>
          <a:custGeom>
            <a:avLst/>
            <a:gdLst>
              <a:gd name="connsiteX0" fmla="*/ 289560 w 929640"/>
              <a:gd name="connsiteY0" fmla="*/ 22860 h 1905000"/>
              <a:gd name="connsiteX1" fmla="*/ 403860 w 929640"/>
              <a:gd name="connsiteY1" fmla="*/ 0 h 1905000"/>
              <a:gd name="connsiteX2" fmla="*/ 563880 w 929640"/>
              <a:gd name="connsiteY2" fmla="*/ 76200 h 1905000"/>
              <a:gd name="connsiteX3" fmla="*/ 662940 w 929640"/>
              <a:gd name="connsiteY3" fmla="*/ 472440 h 1905000"/>
              <a:gd name="connsiteX4" fmla="*/ 830580 w 929640"/>
              <a:gd name="connsiteY4" fmla="*/ 853440 h 1905000"/>
              <a:gd name="connsiteX5" fmla="*/ 929640 w 929640"/>
              <a:gd name="connsiteY5" fmla="*/ 1219200 h 1905000"/>
              <a:gd name="connsiteX6" fmla="*/ 845820 w 929640"/>
              <a:gd name="connsiteY6" fmla="*/ 1516380 h 1905000"/>
              <a:gd name="connsiteX7" fmla="*/ 678180 w 929640"/>
              <a:gd name="connsiteY7" fmla="*/ 1836420 h 1905000"/>
              <a:gd name="connsiteX8" fmla="*/ 571500 w 929640"/>
              <a:gd name="connsiteY8" fmla="*/ 1897380 h 1905000"/>
              <a:gd name="connsiteX9" fmla="*/ 182880 w 929640"/>
              <a:gd name="connsiteY9" fmla="*/ 1905000 h 1905000"/>
              <a:gd name="connsiteX10" fmla="*/ 76200 w 929640"/>
              <a:gd name="connsiteY10" fmla="*/ 1836420 h 1905000"/>
              <a:gd name="connsiteX11" fmla="*/ 0 w 929640"/>
              <a:gd name="connsiteY11" fmla="*/ 1714500 h 1905000"/>
              <a:gd name="connsiteX12" fmla="*/ 0 w 929640"/>
              <a:gd name="connsiteY12" fmla="*/ 1607820 h 1905000"/>
              <a:gd name="connsiteX13" fmla="*/ 213360 w 929640"/>
              <a:gd name="connsiteY13" fmla="*/ 739140 h 1905000"/>
              <a:gd name="connsiteX14" fmla="*/ 236220 w 929640"/>
              <a:gd name="connsiteY14" fmla="*/ 152400 h 1905000"/>
              <a:gd name="connsiteX15" fmla="*/ 289560 w 929640"/>
              <a:gd name="connsiteY15" fmla="*/ 2286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9640" h="1905000">
                <a:moveTo>
                  <a:pt x="289560" y="22860"/>
                </a:moveTo>
                <a:lnTo>
                  <a:pt x="403860" y="0"/>
                </a:lnTo>
                <a:lnTo>
                  <a:pt x="563880" y="76200"/>
                </a:lnTo>
                <a:lnTo>
                  <a:pt x="662940" y="472440"/>
                </a:lnTo>
                <a:lnTo>
                  <a:pt x="830580" y="853440"/>
                </a:lnTo>
                <a:lnTo>
                  <a:pt x="929640" y="1219200"/>
                </a:lnTo>
                <a:lnTo>
                  <a:pt x="845820" y="1516380"/>
                </a:lnTo>
                <a:lnTo>
                  <a:pt x="678180" y="1836420"/>
                </a:lnTo>
                <a:lnTo>
                  <a:pt x="571500" y="1897380"/>
                </a:lnTo>
                <a:lnTo>
                  <a:pt x="182880" y="1905000"/>
                </a:lnTo>
                <a:lnTo>
                  <a:pt x="76200" y="1836420"/>
                </a:lnTo>
                <a:lnTo>
                  <a:pt x="0" y="1714500"/>
                </a:lnTo>
                <a:lnTo>
                  <a:pt x="0" y="1607820"/>
                </a:lnTo>
                <a:lnTo>
                  <a:pt x="213360" y="739140"/>
                </a:lnTo>
                <a:lnTo>
                  <a:pt x="236220" y="152400"/>
                </a:lnTo>
                <a:lnTo>
                  <a:pt x="289560" y="22860"/>
                </a:lnTo>
                <a:close/>
              </a:path>
            </a:pathLst>
          </a:custGeom>
          <a:solidFill>
            <a:schemeClr val="bg1">
              <a:lumMod val="95000"/>
            </a:schemeClr>
          </a:solid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extruta 1"/>
          <p:cNvSpPr txBox="1"/>
          <p:nvPr/>
        </p:nvSpPr>
        <p:spPr>
          <a:xfrm>
            <a:off x="611561" y="755412"/>
            <a:ext cx="7560840" cy="657364"/>
          </a:xfrm>
          <a:prstGeom prst="rect">
            <a:avLst/>
          </a:prstGeom>
          <a:noFill/>
        </p:spPr>
        <p:txBody>
          <a:bodyPr wrap="square" rtlCol="0">
            <a:spAutoFit/>
          </a:bodyPr>
          <a:lstStyle/>
          <a:p>
            <a:r>
              <a:rPr lang="sv-SE" smtClean="0"/>
              <a:t>In many situations, the subscription imideatley come to include the objects pushed to the server, which means they are now in two-way synchronization. </a:t>
            </a:r>
            <a:endParaRPr lang="sv-SE"/>
          </a:p>
        </p:txBody>
      </p:sp>
      <p:pic>
        <p:nvPicPr>
          <p:cNvPr id="3" name="Picture 2" descr="https://lh4.googleusercontent.com/Ldr9LTtTWDYDzq_fCjVZNuK9HdrPzcs7EaTWF26kkdJ2D0UOFFUxWci3U9kY4Ytcdr643TfThDWMvejOK10UK0LTPSPIke7YSp10h2cqP1xiMoGmXPZ4wdXUTfx7rTbYjEuFdgDP5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348" y="1696586"/>
            <a:ext cx="636652" cy="6366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https://lh4.googleusercontent.com/qPDdEKUinlevAEx5L5-EWFDSFn_3pgvqd0duhaHePRbQyeLSXJv7EEV7sR5w_LVKmF0WpGChXlzT2PELXEm4EZAB5kPBnfRaF23bqamMV56pmElYrm9if2R_jzu2YzWGYmBvndhO9K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4856" y="1717017"/>
            <a:ext cx="701296" cy="701296"/>
          </a:xfrm>
          <a:prstGeom prst="rect">
            <a:avLst/>
          </a:prstGeom>
          <a:noFill/>
          <a:extLst>
            <a:ext uri="{909E8E84-426E-40DD-AFC4-6F175D3DCCD1}">
              <a14:hiddenFill xmlns:a14="http://schemas.microsoft.com/office/drawing/2010/main">
                <a:solidFill>
                  <a:srgbClr val="FFFFFF"/>
                </a:solidFill>
              </a14:hiddenFill>
            </a:ext>
          </a:extLst>
        </p:spPr>
      </p:pic>
      <p:sp>
        <p:nvSpPr>
          <p:cNvPr id="5" name="Ellips 4"/>
          <p:cNvSpPr/>
          <p:nvPr/>
        </p:nvSpPr>
        <p:spPr>
          <a:xfrm>
            <a:off x="5967048"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Ellips 5"/>
          <p:cNvSpPr/>
          <p:nvPr/>
        </p:nvSpPr>
        <p:spPr>
          <a:xfrm>
            <a:off x="6039056"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Ellips 6"/>
          <p:cNvSpPr/>
          <p:nvPr/>
        </p:nvSpPr>
        <p:spPr>
          <a:xfrm>
            <a:off x="6327088"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Ellips 7"/>
          <p:cNvSpPr/>
          <p:nvPr/>
        </p:nvSpPr>
        <p:spPr>
          <a:xfrm>
            <a:off x="6327088" y="172009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Ellips 8"/>
          <p:cNvSpPr/>
          <p:nvPr/>
        </p:nvSpPr>
        <p:spPr>
          <a:xfrm>
            <a:off x="6615120"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 name="Rak pil 9"/>
          <p:cNvCxnSpPr>
            <a:stCxn id="8" idx="3"/>
            <a:endCxn id="6" idx="0"/>
          </p:cNvCxnSpPr>
          <p:nvPr/>
        </p:nvCxnSpPr>
        <p:spPr>
          <a:xfrm flipH="1">
            <a:off x="6147068"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Rak pil 10"/>
          <p:cNvCxnSpPr>
            <a:stCxn id="8" idx="5"/>
            <a:endCxn id="9" idx="0"/>
          </p:cNvCxnSpPr>
          <p:nvPr/>
        </p:nvCxnSpPr>
        <p:spPr>
          <a:xfrm>
            <a:off x="6511476"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Rak pil 11"/>
          <p:cNvCxnSpPr>
            <a:stCxn id="9" idx="3"/>
            <a:endCxn id="7" idx="0"/>
          </p:cNvCxnSpPr>
          <p:nvPr/>
        </p:nvCxnSpPr>
        <p:spPr>
          <a:xfrm flipH="1">
            <a:off x="6435100" y="233653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Rak pil 12"/>
          <p:cNvCxnSpPr>
            <a:stCxn id="6" idx="4"/>
            <a:endCxn id="7" idx="0"/>
          </p:cNvCxnSpPr>
          <p:nvPr/>
        </p:nvCxnSpPr>
        <p:spPr>
          <a:xfrm>
            <a:off x="6147068" y="236816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Rak pil 13"/>
          <p:cNvCxnSpPr>
            <a:stCxn id="6" idx="4"/>
            <a:endCxn id="5" idx="0"/>
          </p:cNvCxnSpPr>
          <p:nvPr/>
        </p:nvCxnSpPr>
        <p:spPr>
          <a:xfrm flipH="1">
            <a:off x="6075060" y="2368166"/>
            <a:ext cx="72008"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Rak pil 14"/>
          <p:cNvCxnSpPr>
            <a:stCxn id="9" idx="5"/>
            <a:endCxn id="16" idx="0"/>
          </p:cNvCxnSpPr>
          <p:nvPr/>
        </p:nvCxnSpPr>
        <p:spPr>
          <a:xfrm>
            <a:off x="6799508" y="2336530"/>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Ellips 15"/>
          <p:cNvSpPr/>
          <p:nvPr/>
        </p:nvSpPr>
        <p:spPr>
          <a:xfrm>
            <a:off x="6912768" y="26009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Ellips 16"/>
          <p:cNvSpPr/>
          <p:nvPr/>
        </p:nvSpPr>
        <p:spPr>
          <a:xfrm>
            <a:off x="6504804" y="30162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Ellips 18"/>
          <p:cNvSpPr/>
          <p:nvPr/>
        </p:nvSpPr>
        <p:spPr>
          <a:xfrm>
            <a:off x="6984776" y="166483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Rak pil 19"/>
          <p:cNvCxnSpPr>
            <a:stCxn id="19" idx="3"/>
            <a:endCxn id="9" idx="7"/>
          </p:cNvCxnSpPr>
          <p:nvPr/>
        </p:nvCxnSpPr>
        <p:spPr>
          <a:xfrm flipH="1">
            <a:off x="6799508" y="1849222"/>
            <a:ext cx="216904" cy="33455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Ellips 36"/>
          <p:cNvSpPr/>
          <p:nvPr/>
        </p:nvSpPr>
        <p:spPr>
          <a:xfrm>
            <a:off x="7056784" y="30329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8" name="Rak pil 37"/>
          <p:cNvCxnSpPr>
            <a:stCxn id="16" idx="4"/>
            <a:endCxn id="37" idx="0"/>
          </p:cNvCxnSpPr>
          <p:nvPr/>
        </p:nvCxnSpPr>
        <p:spPr>
          <a:xfrm>
            <a:off x="7020780" y="2816962"/>
            <a:ext cx="1440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Rak pil 46"/>
          <p:cNvCxnSpPr>
            <a:stCxn id="7" idx="3"/>
            <a:endCxn id="50" idx="0"/>
          </p:cNvCxnSpPr>
          <p:nvPr/>
        </p:nvCxnSpPr>
        <p:spPr>
          <a:xfrm flipH="1">
            <a:off x="6156684" y="2768578"/>
            <a:ext cx="202040"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Ellips 49"/>
          <p:cNvSpPr/>
          <p:nvPr/>
        </p:nvSpPr>
        <p:spPr>
          <a:xfrm>
            <a:off x="6048672" y="30329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9" name="Ellips 68"/>
          <p:cNvSpPr/>
          <p:nvPr/>
        </p:nvSpPr>
        <p:spPr>
          <a:xfrm>
            <a:off x="6470496" y="3948361"/>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1" name="Ellips 70"/>
          <p:cNvSpPr/>
          <p:nvPr/>
        </p:nvSpPr>
        <p:spPr>
          <a:xfrm>
            <a:off x="6588124" y="3443766"/>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2" name="Rak pil 71"/>
          <p:cNvCxnSpPr>
            <a:stCxn id="71" idx="4"/>
            <a:endCxn id="69" idx="0"/>
          </p:cNvCxnSpPr>
          <p:nvPr/>
        </p:nvCxnSpPr>
        <p:spPr>
          <a:xfrm flipH="1">
            <a:off x="6578508" y="3659790"/>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Ellips 72"/>
          <p:cNvSpPr/>
          <p:nvPr/>
        </p:nvSpPr>
        <p:spPr>
          <a:xfrm>
            <a:off x="6831144" y="3948361"/>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5" name="Rak pil 74"/>
          <p:cNvCxnSpPr>
            <a:stCxn id="71" idx="4"/>
            <a:endCxn id="73" idx="0"/>
          </p:cNvCxnSpPr>
          <p:nvPr/>
        </p:nvCxnSpPr>
        <p:spPr>
          <a:xfrm>
            <a:off x="6696136" y="3659790"/>
            <a:ext cx="243020"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Ellips 75"/>
          <p:cNvSpPr/>
          <p:nvPr/>
        </p:nvSpPr>
        <p:spPr>
          <a:xfrm>
            <a:off x="6326480" y="4467412"/>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8" name="Rak pil 77"/>
          <p:cNvCxnSpPr>
            <a:endCxn id="76" idx="0"/>
          </p:cNvCxnSpPr>
          <p:nvPr/>
        </p:nvCxnSpPr>
        <p:spPr>
          <a:xfrm flipH="1">
            <a:off x="6434492" y="4178841"/>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Ellips 78"/>
          <p:cNvSpPr/>
          <p:nvPr/>
        </p:nvSpPr>
        <p:spPr>
          <a:xfrm>
            <a:off x="6687128" y="4467412"/>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0" name="Rak pil 79"/>
          <p:cNvCxnSpPr>
            <a:stCxn id="69" idx="5"/>
            <a:endCxn id="79" idx="0"/>
          </p:cNvCxnSpPr>
          <p:nvPr/>
        </p:nvCxnSpPr>
        <p:spPr>
          <a:xfrm>
            <a:off x="6654884" y="4132749"/>
            <a:ext cx="140256" cy="334663"/>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Rak pil 81"/>
          <p:cNvCxnSpPr>
            <a:stCxn id="17" idx="4"/>
            <a:endCxn id="71" idx="0"/>
          </p:cNvCxnSpPr>
          <p:nvPr/>
        </p:nvCxnSpPr>
        <p:spPr>
          <a:xfrm>
            <a:off x="6612816" y="3232262"/>
            <a:ext cx="83320" cy="21150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Frihandsfigur 69"/>
          <p:cNvSpPr/>
          <p:nvPr/>
        </p:nvSpPr>
        <p:spPr>
          <a:xfrm>
            <a:off x="1822783" y="2912932"/>
            <a:ext cx="929640" cy="1905000"/>
          </a:xfrm>
          <a:custGeom>
            <a:avLst/>
            <a:gdLst>
              <a:gd name="connsiteX0" fmla="*/ 289560 w 929640"/>
              <a:gd name="connsiteY0" fmla="*/ 22860 h 1905000"/>
              <a:gd name="connsiteX1" fmla="*/ 403860 w 929640"/>
              <a:gd name="connsiteY1" fmla="*/ 0 h 1905000"/>
              <a:gd name="connsiteX2" fmla="*/ 563880 w 929640"/>
              <a:gd name="connsiteY2" fmla="*/ 76200 h 1905000"/>
              <a:gd name="connsiteX3" fmla="*/ 662940 w 929640"/>
              <a:gd name="connsiteY3" fmla="*/ 472440 h 1905000"/>
              <a:gd name="connsiteX4" fmla="*/ 830580 w 929640"/>
              <a:gd name="connsiteY4" fmla="*/ 853440 h 1905000"/>
              <a:gd name="connsiteX5" fmla="*/ 929640 w 929640"/>
              <a:gd name="connsiteY5" fmla="*/ 1219200 h 1905000"/>
              <a:gd name="connsiteX6" fmla="*/ 845820 w 929640"/>
              <a:gd name="connsiteY6" fmla="*/ 1516380 h 1905000"/>
              <a:gd name="connsiteX7" fmla="*/ 678180 w 929640"/>
              <a:gd name="connsiteY7" fmla="*/ 1836420 h 1905000"/>
              <a:gd name="connsiteX8" fmla="*/ 571500 w 929640"/>
              <a:gd name="connsiteY8" fmla="*/ 1897380 h 1905000"/>
              <a:gd name="connsiteX9" fmla="*/ 182880 w 929640"/>
              <a:gd name="connsiteY9" fmla="*/ 1905000 h 1905000"/>
              <a:gd name="connsiteX10" fmla="*/ 76200 w 929640"/>
              <a:gd name="connsiteY10" fmla="*/ 1836420 h 1905000"/>
              <a:gd name="connsiteX11" fmla="*/ 0 w 929640"/>
              <a:gd name="connsiteY11" fmla="*/ 1714500 h 1905000"/>
              <a:gd name="connsiteX12" fmla="*/ 0 w 929640"/>
              <a:gd name="connsiteY12" fmla="*/ 1607820 h 1905000"/>
              <a:gd name="connsiteX13" fmla="*/ 213360 w 929640"/>
              <a:gd name="connsiteY13" fmla="*/ 739140 h 1905000"/>
              <a:gd name="connsiteX14" fmla="*/ 236220 w 929640"/>
              <a:gd name="connsiteY14" fmla="*/ 152400 h 1905000"/>
              <a:gd name="connsiteX15" fmla="*/ 289560 w 929640"/>
              <a:gd name="connsiteY15" fmla="*/ 2286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9640" h="1905000">
                <a:moveTo>
                  <a:pt x="289560" y="22860"/>
                </a:moveTo>
                <a:lnTo>
                  <a:pt x="403860" y="0"/>
                </a:lnTo>
                <a:lnTo>
                  <a:pt x="563880" y="76200"/>
                </a:lnTo>
                <a:lnTo>
                  <a:pt x="662940" y="472440"/>
                </a:lnTo>
                <a:lnTo>
                  <a:pt x="830580" y="853440"/>
                </a:lnTo>
                <a:lnTo>
                  <a:pt x="929640" y="1219200"/>
                </a:lnTo>
                <a:lnTo>
                  <a:pt x="845820" y="1516380"/>
                </a:lnTo>
                <a:lnTo>
                  <a:pt x="678180" y="1836420"/>
                </a:lnTo>
                <a:lnTo>
                  <a:pt x="571500" y="1897380"/>
                </a:lnTo>
                <a:lnTo>
                  <a:pt x="182880" y="1905000"/>
                </a:lnTo>
                <a:lnTo>
                  <a:pt x="76200" y="1836420"/>
                </a:lnTo>
                <a:lnTo>
                  <a:pt x="0" y="1714500"/>
                </a:lnTo>
                <a:lnTo>
                  <a:pt x="0" y="1607820"/>
                </a:lnTo>
                <a:lnTo>
                  <a:pt x="213360" y="739140"/>
                </a:lnTo>
                <a:lnTo>
                  <a:pt x="236220" y="152400"/>
                </a:lnTo>
                <a:lnTo>
                  <a:pt x="289560" y="22860"/>
                </a:lnTo>
                <a:close/>
              </a:path>
            </a:pathLst>
          </a:custGeom>
          <a:solidFill>
            <a:schemeClr val="bg1">
              <a:lumMod val="95000"/>
            </a:schemeClr>
          </a:solid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4" name="Ellips 73"/>
          <p:cNvSpPr/>
          <p:nvPr/>
        </p:nvSpPr>
        <p:spPr>
          <a:xfrm>
            <a:off x="1592883" y="2584190"/>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Ellips 76"/>
          <p:cNvSpPr/>
          <p:nvPr/>
        </p:nvSpPr>
        <p:spPr>
          <a:xfrm>
            <a:off x="1664891"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5" name="Ellips 84"/>
          <p:cNvSpPr/>
          <p:nvPr/>
        </p:nvSpPr>
        <p:spPr>
          <a:xfrm>
            <a:off x="1952923"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6" name="Ellips 85"/>
          <p:cNvSpPr/>
          <p:nvPr/>
        </p:nvSpPr>
        <p:spPr>
          <a:xfrm>
            <a:off x="1952923" y="172009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7" name="Ellips 86"/>
          <p:cNvSpPr/>
          <p:nvPr/>
        </p:nvSpPr>
        <p:spPr>
          <a:xfrm>
            <a:off x="2240955"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8" name="Rak pil 87"/>
          <p:cNvCxnSpPr>
            <a:stCxn id="86" idx="3"/>
            <a:endCxn id="77" idx="0"/>
          </p:cNvCxnSpPr>
          <p:nvPr/>
        </p:nvCxnSpPr>
        <p:spPr>
          <a:xfrm flipH="1">
            <a:off x="1772903"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Rak pil 88"/>
          <p:cNvCxnSpPr>
            <a:stCxn id="86" idx="5"/>
            <a:endCxn id="87" idx="0"/>
          </p:cNvCxnSpPr>
          <p:nvPr/>
        </p:nvCxnSpPr>
        <p:spPr>
          <a:xfrm>
            <a:off x="2137311"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Rak pil 89"/>
          <p:cNvCxnSpPr>
            <a:stCxn id="87" idx="3"/>
            <a:endCxn id="85" idx="0"/>
          </p:cNvCxnSpPr>
          <p:nvPr/>
        </p:nvCxnSpPr>
        <p:spPr>
          <a:xfrm flipH="1">
            <a:off x="2060935" y="233653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Rak pil 90"/>
          <p:cNvCxnSpPr>
            <a:stCxn id="77" idx="4"/>
            <a:endCxn id="85" idx="0"/>
          </p:cNvCxnSpPr>
          <p:nvPr/>
        </p:nvCxnSpPr>
        <p:spPr>
          <a:xfrm>
            <a:off x="1772903" y="236816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Rak pil 91"/>
          <p:cNvCxnSpPr>
            <a:stCxn id="77" idx="4"/>
            <a:endCxn id="74" idx="0"/>
          </p:cNvCxnSpPr>
          <p:nvPr/>
        </p:nvCxnSpPr>
        <p:spPr>
          <a:xfrm flipH="1">
            <a:off x="1700895" y="2368166"/>
            <a:ext cx="72008" cy="216024"/>
          </a:xfrm>
          <a:prstGeom prst="straightConnector1">
            <a:avLst/>
          </a:prstGeom>
          <a:ln>
            <a:solidFill>
              <a:srgbClr val="BABAB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Rak pil 92"/>
          <p:cNvCxnSpPr>
            <a:stCxn id="87" idx="5"/>
            <a:endCxn id="94" idx="0"/>
          </p:cNvCxnSpPr>
          <p:nvPr/>
        </p:nvCxnSpPr>
        <p:spPr>
          <a:xfrm>
            <a:off x="2425343" y="2336530"/>
            <a:ext cx="221272" cy="264408"/>
          </a:xfrm>
          <a:prstGeom prst="straightConnector1">
            <a:avLst/>
          </a:prstGeom>
          <a:ln>
            <a:solidFill>
              <a:srgbClr val="BABAB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Ellips 93"/>
          <p:cNvSpPr/>
          <p:nvPr/>
        </p:nvSpPr>
        <p:spPr>
          <a:xfrm>
            <a:off x="2538603" y="2600938"/>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5" name="Ellips 94"/>
          <p:cNvSpPr/>
          <p:nvPr/>
        </p:nvSpPr>
        <p:spPr>
          <a:xfrm>
            <a:off x="2130639" y="30162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1" name="Rak pil 100"/>
          <p:cNvCxnSpPr>
            <a:stCxn id="85" idx="3"/>
            <a:endCxn id="102" idx="0"/>
          </p:cNvCxnSpPr>
          <p:nvPr/>
        </p:nvCxnSpPr>
        <p:spPr>
          <a:xfrm flipH="1">
            <a:off x="1782519" y="2768578"/>
            <a:ext cx="202040" cy="264408"/>
          </a:xfrm>
          <a:prstGeom prst="straightConnector1">
            <a:avLst/>
          </a:prstGeom>
          <a:ln>
            <a:solidFill>
              <a:srgbClr val="BABAB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Ellips 101"/>
          <p:cNvSpPr/>
          <p:nvPr/>
        </p:nvSpPr>
        <p:spPr>
          <a:xfrm>
            <a:off x="1674507" y="3032986"/>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3" name="Ellips 102"/>
          <p:cNvSpPr/>
          <p:nvPr/>
        </p:nvSpPr>
        <p:spPr>
          <a:xfrm>
            <a:off x="2096331" y="3948361"/>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4" name="Ellips 103"/>
          <p:cNvSpPr/>
          <p:nvPr/>
        </p:nvSpPr>
        <p:spPr>
          <a:xfrm>
            <a:off x="2213959" y="3443766"/>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5" name="Rak pil 104"/>
          <p:cNvCxnSpPr>
            <a:stCxn id="104" idx="4"/>
            <a:endCxn id="103" idx="0"/>
          </p:cNvCxnSpPr>
          <p:nvPr/>
        </p:nvCxnSpPr>
        <p:spPr>
          <a:xfrm flipH="1">
            <a:off x="2204343" y="3659790"/>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Ellips 105"/>
          <p:cNvSpPr/>
          <p:nvPr/>
        </p:nvSpPr>
        <p:spPr>
          <a:xfrm>
            <a:off x="2456979" y="3948361"/>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7" name="Rak pil 106"/>
          <p:cNvCxnSpPr>
            <a:stCxn id="104" idx="4"/>
            <a:endCxn id="106" idx="0"/>
          </p:cNvCxnSpPr>
          <p:nvPr/>
        </p:nvCxnSpPr>
        <p:spPr>
          <a:xfrm>
            <a:off x="2321971" y="3659790"/>
            <a:ext cx="243020"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Ellips 107"/>
          <p:cNvSpPr/>
          <p:nvPr/>
        </p:nvSpPr>
        <p:spPr>
          <a:xfrm>
            <a:off x="1952315" y="4467412"/>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9" name="Rak pil 108"/>
          <p:cNvCxnSpPr>
            <a:endCxn id="108" idx="0"/>
          </p:cNvCxnSpPr>
          <p:nvPr/>
        </p:nvCxnSpPr>
        <p:spPr>
          <a:xfrm flipH="1">
            <a:off x="2060327" y="4178841"/>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Ellips 109"/>
          <p:cNvSpPr/>
          <p:nvPr/>
        </p:nvSpPr>
        <p:spPr>
          <a:xfrm>
            <a:off x="2312963" y="4467412"/>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1" name="Rak pil 110"/>
          <p:cNvCxnSpPr>
            <a:stCxn id="103" idx="5"/>
            <a:endCxn id="110" idx="0"/>
          </p:cNvCxnSpPr>
          <p:nvPr/>
        </p:nvCxnSpPr>
        <p:spPr>
          <a:xfrm>
            <a:off x="2280719" y="4132749"/>
            <a:ext cx="140256" cy="334663"/>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Rak pil 111"/>
          <p:cNvCxnSpPr>
            <a:stCxn id="95" idx="4"/>
            <a:endCxn id="104" idx="0"/>
          </p:cNvCxnSpPr>
          <p:nvPr/>
        </p:nvCxnSpPr>
        <p:spPr>
          <a:xfrm>
            <a:off x="2238651" y="3232262"/>
            <a:ext cx="83320" cy="21150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Rak 22"/>
          <p:cNvCxnSpPr/>
          <p:nvPr/>
        </p:nvCxnSpPr>
        <p:spPr>
          <a:xfrm flipV="1">
            <a:off x="2048117" y="2889896"/>
            <a:ext cx="145340" cy="164550"/>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Rak 80"/>
          <p:cNvCxnSpPr>
            <a:stCxn id="70" idx="2"/>
          </p:cNvCxnSpPr>
          <p:nvPr/>
        </p:nvCxnSpPr>
        <p:spPr>
          <a:xfrm flipH="1" flipV="1">
            <a:off x="2238073" y="2900782"/>
            <a:ext cx="148590" cy="88350"/>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Rak pil 95"/>
          <p:cNvCxnSpPr>
            <a:stCxn id="85" idx="4"/>
            <a:endCxn id="95" idx="0"/>
          </p:cNvCxnSpPr>
          <p:nvPr/>
        </p:nvCxnSpPr>
        <p:spPr>
          <a:xfrm>
            <a:off x="2060935" y="2800214"/>
            <a:ext cx="1777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Rak 96"/>
          <p:cNvCxnSpPr/>
          <p:nvPr/>
        </p:nvCxnSpPr>
        <p:spPr>
          <a:xfrm flipV="1">
            <a:off x="6403166" y="2911978"/>
            <a:ext cx="145340" cy="164550"/>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Rak 97"/>
          <p:cNvCxnSpPr/>
          <p:nvPr/>
        </p:nvCxnSpPr>
        <p:spPr>
          <a:xfrm flipH="1" flipV="1">
            <a:off x="6593122" y="2922864"/>
            <a:ext cx="148590" cy="88350"/>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Rak pil 17"/>
          <p:cNvCxnSpPr>
            <a:stCxn id="7" idx="4"/>
            <a:endCxn id="17" idx="0"/>
          </p:cNvCxnSpPr>
          <p:nvPr/>
        </p:nvCxnSpPr>
        <p:spPr>
          <a:xfrm>
            <a:off x="6435100" y="2800214"/>
            <a:ext cx="1777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629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Frihandsfigur 73"/>
          <p:cNvSpPr/>
          <p:nvPr/>
        </p:nvSpPr>
        <p:spPr>
          <a:xfrm>
            <a:off x="1693151" y="1611274"/>
            <a:ext cx="1077686" cy="1698172"/>
          </a:xfrm>
          <a:custGeom>
            <a:avLst/>
            <a:gdLst>
              <a:gd name="connsiteX0" fmla="*/ 631372 w 1077686"/>
              <a:gd name="connsiteY0" fmla="*/ 1698172 h 1698172"/>
              <a:gd name="connsiteX1" fmla="*/ 914400 w 1077686"/>
              <a:gd name="connsiteY1" fmla="*/ 1676400 h 1698172"/>
              <a:gd name="connsiteX2" fmla="*/ 903515 w 1077686"/>
              <a:gd name="connsiteY2" fmla="*/ 1436915 h 1698172"/>
              <a:gd name="connsiteX3" fmla="*/ 762000 w 1077686"/>
              <a:gd name="connsiteY3" fmla="*/ 1045029 h 1698172"/>
              <a:gd name="connsiteX4" fmla="*/ 816429 w 1077686"/>
              <a:gd name="connsiteY4" fmla="*/ 979715 h 1698172"/>
              <a:gd name="connsiteX5" fmla="*/ 1055915 w 1077686"/>
              <a:gd name="connsiteY5" fmla="*/ 740229 h 1698172"/>
              <a:gd name="connsiteX6" fmla="*/ 1077686 w 1077686"/>
              <a:gd name="connsiteY6" fmla="*/ 566057 h 1698172"/>
              <a:gd name="connsiteX7" fmla="*/ 642258 w 1077686"/>
              <a:gd name="connsiteY7" fmla="*/ 54429 h 1698172"/>
              <a:gd name="connsiteX8" fmla="*/ 435429 w 1077686"/>
              <a:gd name="connsiteY8" fmla="*/ 0 h 1698172"/>
              <a:gd name="connsiteX9" fmla="*/ 65315 w 1077686"/>
              <a:gd name="connsiteY9" fmla="*/ 468086 h 1698172"/>
              <a:gd name="connsiteX10" fmla="*/ 0 w 1077686"/>
              <a:gd name="connsiteY10" fmla="*/ 696686 h 1698172"/>
              <a:gd name="connsiteX11" fmla="*/ 195943 w 1077686"/>
              <a:gd name="connsiteY11" fmla="*/ 903515 h 1698172"/>
              <a:gd name="connsiteX12" fmla="*/ 381000 w 1077686"/>
              <a:gd name="connsiteY12" fmla="*/ 957943 h 1698172"/>
              <a:gd name="connsiteX13" fmla="*/ 370115 w 1077686"/>
              <a:gd name="connsiteY13" fmla="*/ 1219200 h 1698172"/>
              <a:gd name="connsiteX14" fmla="*/ 478972 w 1077686"/>
              <a:gd name="connsiteY14" fmla="*/ 1469572 h 1698172"/>
              <a:gd name="connsiteX15" fmla="*/ 631372 w 1077686"/>
              <a:gd name="connsiteY15" fmla="*/ 1698172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7686" h="1698172">
                <a:moveTo>
                  <a:pt x="631372" y="1698172"/>
                </a:moveTo>
                <a:lnTo>
                  <a:pt x="914400" y="1676400"/>
                </a:lnTo>
                <a:lnTo>
                  <a:pt x="903515" y="1436915"/>
                </a:lnTo>
                <a:lnTo>
                  <a:pt x="762000" y="1045029"/>
                </a:lnTo>
                <a:lnTo>
                  <a:pt x="816429" y="979715"/>
                </a:lnTo>
                <a:lnTo>
                  <a:pt x="1055915" y="740229"/>
                </a:lnTo>
                <a:lnTo>
                  <a:pt x="1077686" y="566057"/>
                </a:lnTo>
                <a:lnTo>
                  <a:pt x="642258" y="54429"/>
                </a:lnTo>
                <a:lnTo>
                  <a:pt x="435429" y="0"/>
                </a:lnTo>
                <a:lnTo>
                  <a:pt x="65315" y="468086"/>
                </a:lnTo>
                <a:lnTo>
                  <a:pt x="0" y="696686"/>
                </a:lnTo>
                <a:lnTo>
                  <a:pt x="195943" y="903515"/>
                </a:lnTo>
                <a:lnTo>
                  <a:pt x="381000" y="957943"/>
                </a:lnTo>
                <a:lnTo>
                  <a:pt x="370115" y="1219200"/>
                </a:lnTo>
                <a:lnTo>
                  <a:pt x="478972" y="1469572"/>
                </a:lnTo>
                <a:lnTo>
                  <a:pt x="631372" y="1698172"/>
                </a:lnTo>
                <a:close/>
              </a:path>
            </a:pathLst>
          </a:custGeom>
          <a:solidFill>
            <a:schemeClr val="bg1">
              <a:lumMod val="95000"/>
            </a:schemeClr>
          </a:solidFill>
          <a:ln w="12700">
            <a:solidFill>
              <a:srgbClr val="BABA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Frihandsfigur 76"/>
          <p:cNvSpPr/>
          <p:nvPr/>
        </p:nvSpPr>
        <p:spPr>
          <a:xfrm>
            <a:off x="5907090" y="1619648"/>
            <a:ext cx="1077686" cy="1698172"/>
          </a:xfrm>
          <a:custGeom>
            <a:avLst/>
            <a:gdLst>
              <a:gd name="connsiteX0" fmla="*/ 631372 w 1077686"/>
              <a:gd name="connsiteY0" fmla="*/ 1698172 h 1698172"/>
              <a:gd name="connsiteX1" fmla="*/ 914400 w 1077686"/>
              <a:gd name="connsiteY1" fmla="*/ 1676400 h 1698172"/>
              <a:gd name="connsiteX2" fmla="*/ 903515 w 1077686"/>
              <a:gd name="connsiteY2" fmla="*/ 1436915 h 1698172"/>
              <a:gd name="connsiteX3" fmla="*/ 762000 w 1077686"/>
              <a:gd name="connsiteY3" fmla="*/ 1045029 h 1698172"/>
              <a:gd name="connsiteX4" fmla="*/ 816429 w 1077686"/>
              <a:gd name="connsiteY4" fmla="*/ 979715 h 1698172"/>
              <a:gd name="connsiteX5" fmla="*/ 1055915 w 1077686"/>
              <a:gd name="connsiteY5" fmla="*/ 740229 h 1698172"/>
              <a:gd name="connsiteX6" fmla="*/ 1077686 w 1077686"/>
              <a:gd name="connsiteY6" fmla="*/ 566057 h 1698172"/>
              <a:gd name="connsiteX7" fmla="*/ 642258 w 1077686"/>
              <a:gd name="connsiteY7" fmla="*/ 54429 h 1698172"/>
              <a:gd name="connsiteX8" fmla="*/ 435429 w 1077686"/>
              <a:gd name="connsiteY8" fmla="*/ 0 h 1698172"/>
              <a:gd name="connsiteX9" fmla="*/ 65315 w 1077686"/>
              <a:gd name="connsiteY9" fmla="*/ 468086 h 1698172"/>
              <a:gd name="connsiteX10" fmla="*/ 0 w 1077686"/>
              <a:gd name="connsiteY10" fmla="*/ 696686 h 1698172"/>
              <a:gd name="connsiteX11" fmla="*/ 195943 w 1077686"/>
              <a:gd name="connsiteY11" fmla="*/ 903515 h 1698172"/>
              <a:gd name="connsiteX12" fmla="*/ 381000 w 1077686"/>
              <a:gd name="connsiteY12" fmla="*/ 957943 h 1698172"/>
              <a:gd name="connsiteX13" fmla="*/ 370115 w 1077686"/>
              <a:gd name="connsiteY13" fmla="*/ 1219200 h 1698172"/>
              <a:gd name="connsiteX14" fmla="*/ 478972 w 1077686"/>
              <a:gd name="connsiteY14" fmla="*/ 1469572 h 1698172"/>
              <a:gd name="connsiteX15" fmla="*/ 631372 w 1077686"/>
              <a:gd name="connsiteY15" fmla="*/ 1698172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7686" h="1698172">
                <a:moveTo>
                  <a:pt x="631372" y="1698172"/>
                </a:moveTo>
                <a:lnTo>
                  <a:pt x="914400" y="1676400"/>
                </a:lnTo>
                <a:lnTo>
                  <a:pt x="903515" y="1436915"/>
                </a:lnTo>
                <a:lnTo>
                  <a:pt x="762000" y="1045029"/>
                </a:lnTo>
                <a:lnTo>
                  <a:pt x="816429" y="979715"/>
                </a:lnTo>
                <a:lnTo>
                  <a:pt x="1055915" y="740229"/>
                </a:lnTo>
                <a:lnTo>
                  <a:pt x="1077686" y="566057"/>
                </a:lnTo>
                <a:lnTo>
                  <a:pt x="642258" y="54429"/>
                </a:lnTo>
                <a:lnTo>
                  <a:pt x="435429" y="0"/>
                </a:lnTo>
                <a:lnTo>
                  <a:pt x="65315" y="468086"/>
                </a:lnTo>
                <a:lnTo>
                  <a:pt x="0" y="696686"/>
                </a:lnTo>
                <a:lnTo>
                  <a:pt x="195943" y="903515"/>
                </a:lnTo>
                <a:lnTo>
                  <a:pt x="381000" y="957943"/>
                </a:lnTo>
                <a:lnTo>
                  <a:pt x="370115" y="1219200"/>
                </a:lnTo>
                <a:lnTo>
                  <a:pt x="478972" y="1469572"/>
                </a:lnTo>
                <a:lnTo>
                  <a:pt x="631372" y="1698172"/>
                </a:lnTo>
                <a:close/>
              </a:path>
            </a:pathLst>
          </a:custGeom>
          <a:solidFill>
            <a:schemeClr val="bg1">
              <a:lumMod val="95000"/>
            </a:schemeClr>
          </a:solidFill>
          <a:ln w="12700">
            <a:solidFill>
              <a:srgbClr val="BABA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extruta 1"/>
          <p:cNvSpPr txBox="1"/>
          <p:nvPr/>
        </p:nvSpPr>
        <p:spPr>
          <a:xfrm>
            <a:off x="611560" y="755412"/>
            <a:ext cx="7847341" cy="646331"/>
          </a:xfrm>
          <a:prstGeom prst="rect">
            <a:avLst/>
          </a:prstGeom>
          <a:noFill/>
        </p:spPr>
        <p:txBody>
          <a:bodyPr wrap="none" rtlCol="0">
            <a:spAutoFit/>
          </a:bodyPr>
          <a:lstStyle/>
          <a:p>
            <a:r>
              <a:rPr lang="sv-SE" smtClean="0"/>
              <a:t>In some occaions, if data pushed to the server is not included in any subscription, </a:t>
            </a:r>
            <a:br>
              <a:rPr lang="sv-SE" smtClean="0"/>
            </a:br>
            <a:r>
              <a:rPr lang="sv-SE" smtClean="0"/>
              <a:t>this data will not be accessible to the client as a concequence of pushing. </a:t>
            </a:r>
            <a:endParaRPr lang="sv-SE"/>
          </a:p>
        </p:txBody>
      </p:sp>
      <p:pic>
        <p:nvPicPr>
          <p:cNvPr id="3" name="Picture 2" descr="https://lh4.googleusercontent.com/Ldr9LTtTWDYDzq_fCjVZNuK9HdrPzcs7EaTWF26kkdJ2D0UOFFUxWci3U9kY4Ytcdr643TfThDWMvejOK10UK0LTPSPIke7YSp10h2cqP1xiMoGmXPZ4wdXUTfx7rTbYjEuFdgDP5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348" y="1696586"/>
            <a:ext cx="636652" cy="6366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https://lh4.googleusercontent.com/qPDdEKUinlevAEx5L5-EWFDSFn_3pgvqd0duhaHePRbQyeLSXJv7EEV7sR5w_LVKmF0WpGChXlzT2PELXEm4EZAB5kPBnfRaF23bqamMV56pmElYrm9if2R_jzu2YzWGYmBvndhO9K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4856" y="1717017"/>
            <a:ext cx="701296" cy="701296"/>
          </a:xfrm>
          <a:prstGeom prst="rect">
            <a:avLst/>
          </a:prstGeom>
          <a:noFill/>
          <a:extLst>
            <a:ext uri="{909E8E84-426E-40DD-AFC4-6F175D3DCCD1}">
              <a14:hiddenFill xmlns:a14="http://schemas.microsoft.com/office/drawing/2010/main">
                <a:solidFill>
                  <a:srgbClr val="FFFFFF"/>
                </a:solidFill>
              </a14:hiddenFill>
            </a:ext>
          </a:extLst>
        </p:spPr>
      </p:pic>
      <p:sp>
        <p:nvSpPr>
          <p:cNvPr id="5" name="Ellips 4"/>
          <p:cNvSpPr/>
          <p:nvPr/>
        </p:nvSpPr>
        <p:spPr>
          <a:xfrm>
            <a:off x="5967048"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Ellips 5"/>
          <p:cNvSpPr/>
          <p:nvPr/>
        </p:nvSpPr>
        <p:spPr>
          <a:xfrm>
            <a:off x="6039056"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Ellips 6"/>
          <p:cNvSpPr/>
          <p:nvPr/>
        </p:nvSpPr>
        <p:spPr>
          <a:xfrm>
            <a:off x="6327088"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Ellips 7"/>
          <p:cNvSpPr/>
          <p:nvPr/>
        </p:nvSpPr>
        <p:spPr>
          <a:xfrm>
            <a:off x="6327088" y="172009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Ellips 8"/>
          <p:cNvSpPr/>
          <p:nvPr/>
        </p:nvSpPr>
        <p:spPr>
          <a:xfrm>
            <a:off x="6615120"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 name="Rak pil 9"/>
          <p:cNvCxnSpPr>
            <a:stCxn id="8" idx="3"/>
            <a:endCxn id="6" idx="0"/>
          </p:cNvCxnSpPr>
          <p:nvPr/>
        </p:nvCxnSpPr>
        <p:spPr>
          <a:xfrm flipH="1">
            <a:off x="6147068"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Rak pil 10"/>
          <p:cNvCxnSpPr>
            <a:stCxn id="8" idx="5"/>
            <a:endCxn id="9" idx="0"/>
          </p:cNvCxnSpPr>
          <p:nvPr/>
        </p:nvCxnSpPr>
        <p:spPr>
          <a:xfrm>
            <a:off x="6511476"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Rak pil 11"/>
          <p:cNvCxnSpPr>
            <a:stCxn id="9" idx="3"/>
            <a:endCxn id="7" idx="0"/>
          </p:cNvCxnSpPr>
          <p:nvPr/>
        </p:nvCxnSpPr>
        <p:spPr>
          <a:xfrm flipH="1">
            <a:off x="6435100" y="233653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Rak pil 12"/>
          <p:cNvCxnSpPr>
            <a:stCxn id="6" idx="4"/>
            <a:endCxn id="7" idx="0"/>
          </p:cNvCxnSpPr>
          <p:nvPr/>
        </p:nvCxnSpPr>
        <p:spPr>
          <a:xfrm>
            <a:off x="6147068" y="236816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Rak pil 13"/>
          <p:cNvCxnSpPr>
            <a:stCxn id="6" idx="4"/>
            <a:endCxn id="5" idx="0"/>
          </p:cNvCxnSpPr>
          <p:nvPr/>
        </p:nvCxnSpPr>
        <p:spPr>
          <a:xfrm flipH="1">
            <a:off x="6075060" y="2368166"/>
            <a:ext cx="72008"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Rak pil 14"/>
          <p:cNvCxnSpPr>
            <a:stCxn id="9" idx="5"/>
            <a:endCxn id="16" idx="0"/>
          </p:cNvCxnSpPr>
          <p:nvPr/>
        </p:nvCxnSpPr>
        <p:spPr>
          <a:xfrm>
            <a:off x="6799508" y="2336530"/>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Ellips 15"/>
          <p:cNvSpPr/>
          <p:nvPr/>
        </p:nvSpPr>
        <p:spPr>
          <a:xfrm>
            <a:off x="6912768" y="26009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Ellips 16"/>
          <p:cNvSpPr/>
          <p:nvPr/>
        </p:nvSpPr>
        <p:spPr>
          <a:xfrm>
            <a:off x="6504804" y="30162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8" name="Rak pil 17"/>
          <p:cNvCxnSpPr>
            <a:stCxn id="7" idx="4"/>
            <a:endCxn id="17" idx="0"/>
          </p:cNvCxnSpPr>
          <p:nvPr/>
        </p:nvCxnSpPr>
        <p:spPr>
          <a:xfrm>
            <a:off x="6435100" y="2800214"/>
            <a:ext cx="1777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Ellips 18"/>
          <p:cNvSpPr/>
          <p:nvPr/>
        </p:nvSpPr>
        <p:spPr>
          <a:xfrm>
            <a:off x="6984776" y="166483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Rak pil 19"/>
          <p:cNvCxnSpPr>
            <a:stCxn id="19" idx="3"/>
            <a:endCxn id="9" idx="7"/>
          </p:cNvCxnSpPr>
          <p:nvPr/>
        </p:nvCxnSpPr>
        <p:spPr>
          <a:xfrm flipH="1">
            <a:off x="6799508" y="1849222"/>
            <a:ext cx="216904" cy="33455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Ellips 26"/>
          <p:cNvSpPr/>
          <p:nvPr/>
        </p:nvSpPr>
        <p:spPr>
          <a:xfrm>
            <a:off x="2123982" y="173386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8" name="Rak pil 27"/>
          <p:cNvCxnSpPr>
            <a:stCxn id="27" idx="3"/>
            <a:endCxn id="26" idx="0"/>
          </p:cNvCxnSpPr>
          <p:nvPr/>
        </p:nvCxnSpPr>
        <p:spPr>
          <a:xfrm flipH="1">
            <a:off x="1943962" y="1918257"/>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Rak pil 28"/>
          <p:cNvCxnSpPr>
            <a:stCxn id="27" idx="5"/>
            <a:endCxn id="30" idx="0"/>
          </p:cNvCxnSpPr>
          <p:nvPr/>
        </p:nvCxnSpPr>
        <p:spPr>
          <a:xfrm>
            <a:off x="2308370" y="1918257"/>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Ellips 29"/>
          <p:cNvSpPr/>
          <p:nvPr/>
        </p:nvSpPr>
        <p:spPr>
          <a:xfrm>
            <a:off x="2421630" y="218266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Ellips 30"/>
          <p:cNvSpPr/>
          <p:nvPr/>
        </p:nvSpPr>
        <p:spPr>
          <a:xfrm>
            <a:off x="2143112" y="258211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2" name="Rak pil 31"/>
          <p:cNvCxnSpPr>
            <a:stCxn id="26" idx="4"/>
            <a:endCxn id="31" idx="0"/>
          </p:cNvCxnSpPr>
          <p:nvPr/>
        </p:nvCxnSpPr>
        <p:spPr>
          <a:xfrm>
            <a:off x="1943962" y="2381941"/>
            <a:ext cx="307162" cy="20017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Ellips 36"/>
          <p:cNvSpPr/>
          <p:nvPr/>
        </p:nvSpPr>
        <p:spPr>
          <a:xfrm>
            <a:off x="7056784" y="30329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8" name="Rak pil 37"/>
          <p:cNvCxnSpPr>
            <a:stCxn id="16" idx="4"/>
            <a:endCxn id="37" idx="0"/>
          </p:cNvCxnSpPr>
          <p:nvPr/>
        </p:nvCxnSpPr>
        <p:spPr>
          <a:xfrm>
            <a:off x="7020780" y="2816962"/>
            <a:ext cx="1440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Ellips 42"/>
          <p:cNvSpPr/>
          <p:nvPr/>
        </p:nvSpPr>
        <p:spPr>
          <a:xfrm>
            <a:off x="2587194" y="2582117"/>
            <a:ext cx="216024" cy="216024"/>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4" name="Rak pil 43"/>
          <p:cNvCxnSpPr>
            <a:stCxn id="30" idx="4"/>
            <a:endCxn id="43" idx="0"/>
          </p:cNvCxnSpPr>
          <p:nvPr/>
        </p:nvCxnSpPr>
        <p:spPr>
          <a:xfrm>
            <a:off x="2529642" y="2398689"/>
            <a:ext cx="165564" cy="18342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Rak pil 46"/>
          <p:cNvCxnSpPr>
            <a:stCxn id="7" idx="3"/>
            <a:endCxn id="50" idx="0"/>
          </p:cNvCxnSpPr>
          <p:nvPr/>
        </p:nvCxnSpPr>
        <p:spPr>
          <a:xfrm flipH="1">
            <a:off x="6156684" y="2768578"/>
            <a:ext cx="202040"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Ellips 49"/>
          <p:cNvSpPr/>
          <p:nvPr/>
        </p:nvSpPr>
        <p:spPr>
          <a:xfrm>
            <a:off x="6048672" y="30329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Ellips 51"/>
          <p:cNvSpPr/>
          <p:nvPr/>
        </p:nvSpPr>
        <p:spPr>
          <a:xfrm>
            <a:off x="1549150" y="2597965"/>
            <a:ext cx="216024" cy="216024"/>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53" name="Rak pil 52"/>
          <p:cNvCxnSpPr>
            <a:stCxn id="26" idx="3"/>
            <a:endCxn id="52" idx="7"/>
          </p:cNvCxnSpPr>
          <p:nvPr/>
        </p:nvCxnSpPr>
        <p:spPr>
          <a:xfrm flipH="1">
            <a:off x="1733538" y="2350305"/>
            <a:ext cx="134048" cy="27929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Ellips 25"/>
          <p:cNvSpPr/>
          <p:nvPr/>
        </p:nvSpPr>
        <p:spPr>
          <a:xfrm>
            <a:off x="1835950" y="216591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4" name="Ellips 53"/>
          <p:cNvSpPr/>
          <p:nvPr/>
        </p:nvSpPr>
        <p:spPr>
          <a:xfrm>
            <a:off x="2267744" y="3861048"/>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5" name="Ellips 54"/>
          <p:cNvSpPr/>
          <p:nvPr/>
        </p:nvSpPr>
        <p:spPr>
          <a:xfrm>
            <a:off x="2292790" y="2986666"/>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8" name="Ellips 57"/>
          <p:cNvSpPr/>
          <p:nvPr/>
        </p:nvSpPr>
        <p:spPr>
          <a:xfrm>
            <a:off x="2628392" y="3861048"/>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4" name="Ellips 63"/>
          <p:cNvSpPr/>
          <p:nvPr/>
        </p:nvSpPr>
        <p:spPr>
          <a:xfrm>
            <a:off x="2123728" y="4380099"/>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7" name="Ellips 66"/>
          <p:cNvSpPr/>
          <p:nvPr/>
        </p:nvSpPr>
        <p:spPr>
          <a:xfrm>
            <a:off x="2484376" y="4380099"/>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9" name="Ellips 68"/>
          <p:cNvSpPr/>
          <p:nvPr/>
        </p:nvSpPr>
        <p:spPr>
          <a:xfrm>
            <a:off x="6470496" y="3948361"/>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1" name="Ellips 70"/>
          <p:cNvSpPr/>
          <p:nvPr/>
        </p:nvSpPr>
        <p:spPr>
          <a:xfrm>
            <a:off x="6588124" y="3443766"/>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2" name="Rak pil 71"/>
          <p:cNvCxnSpPr>
            <a:stCxn id="71" idx="4"/>
            <a:endCxn id="69" idx="0"/>
          </p:cNvCxnSpPr>
          <p:nvPr/>
        </p:nvCxnSpPr>
        <p:spPr>
          <a:xfrm flipH="1">
            <a:off x="6578508" y="3659790"/>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Ellips 72"/>
          <p:cNvSpPr/>
          <p:nvPr/>
        </p:nvSpPr>
        <p:spPr>
          <a:xfrm>
            <a:off x="6831144" y="3948361"/>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5" name="Rak pil 74"/>
          <p:cNvCxnSpPr>
            <a:stCxn id="71" idx="4"/>
            <a:endCxn id="73" idx="0"/>
          </p:cNvCxnSpPr>
          <p:nvPr/>
        </p:nvCxnSpPr>
        <p:spPr>
          <a:xfrm>
            <a:off x="6696136" y="3659790"/>
            <a:ext cx="243020"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Ellips 75"/>
          <p:cNvSpPr/>
          <p:nvPr/>
        </p:nvSpPr>
        <p:spPr>
          <a:xfrm>
            <a:off x="6326480" y="4467412"/>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8" name="Rak pil 77"/>
          <p:cNvCxnSpPr>
            <a:endCxn id="76" idx="0"/>
          </p:cNvCxnSpPr>
          <p:nvPr/>
        </p:nvCxnSpPr>
        <p:spPr>
          <a:xfrm flipH="1">
            <a:off x="6434492" y="4178841"/>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Ellips 78"/>
          <p:cNvSpPr/>
          <p:nvPr/>
        </p:nvSpPr>
        <p:spPr>
          <a:xfrm>
            <a:off x="6687128" y="4467412"/>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0" name="Rak pil 79"/>
          <p:cNvCxnSpPr>
            <a:stCxn id="69" idx="5"/>
            <a:endCxn id="79" idx="0"/>
          </p:cNvCxnSpPr>
          <p:nvPr/>
        </p:nvCxnSpPr>
        <p:spPr>
          <a:xfrm>
            <a:off x="6654884" y="4132749"/>
            <a:ext cx="140256" cy="334663"/>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Rak pil 80"/>
          <p:cNvCxnSpPr>
            <a:stCxn id="31" idx="4"/>
            <a:endCxn id="55" idx="0"/>
          </p:cNvCxnSpPr>
          <p:nvPr/>
        </p:nvCxnSpPr>
        <p:spPr>
          <a:xfrm>
            <a:off x="2251124" y="2798141"/>
            <a:ext cx="149678" cy="188525"/>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Rak pil 81"/>
          <p:cNvCxnSpPr>
            <a:stCxn id="17" idx="4"/>
            <a:endCxn id="71" idx="0"/>
          </p:cNvCxnSpPr>
          <p:nvPr/>
        </p:nvCxnSpPr>
        <p:spPr>
          <a:xfrm>
            <a:off x="6612816" y="3232262"/>
            <a:ext cx="83320" cy="21150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ruta 83"/>
          <p:cNvSpPr txBox="1"/>
          <p:nvPr/>
        </p:nvSpPr>
        <p:spPr>
          <a:xfrm>
            <a:off x="1039397" y="5096996"/>
            <a:ext cx="7637059" cy="430887"/>
          </a:xfrm>
          <a:prstGeom prst="rect">
            <a:avLst/>
          </a:prstGeom>
          <a:noFill/>
        </p:spPr>
        <p:txBody>
          <a:bodyPr wrap="square" rtlCol="0">
            <a:spAutoFit/>
          </a:bodyPr>
          <a:lstStyle/>
          <a:p>
            <a:r>
              <a:rPr lang="sv-SE" sz="1100" smtClean="0"/>
              <a:t>In this situation, the client has ”given away” this piece of data to the server. It is logical for the client to convert the pushed objects to placeholder objects, as the objects now reside on the server, and might change without any notification to the client. </a:t>
            </a:r>
            <a:endParaRPr lang="sv-SE" sz="1100"/>
          </a:p>
        </p:txBody>
      </p:sp>
      <p:sp>
        <p:nvSpPr>
          <p:cNvPr id="66" name="Höger 65"/>
          <p:cNvSpPr/>
          <p:nvPr/>
        </p:nvSpPr>
        <p:spPr>
          <a:xfrm rot="10800000">
            <a:off x="3212272" y="2167165"/>
            <a:ext cx="2088232" cy="299767"/>
          </a:xfrm>
          <a:prstGeom prst="rightArrow">
            <a:avLst>
              <a:gd name="adj1" fmla="val 50000"/>
              <a:gd name="adj2" fmla="val 70336"/>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0" name="Ellips 69"/>
          <p:cNvSpPr/>
          <p:nvPr/>
        </p:nvSpPr>
        <p:spPr>
          <a:xfrm>
            <a:off x="2423991" y="3429000"/>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5" name="Rak pil 84"/>
          <p:cNvCxnSpPr>
            <a:stCxn id="55" idx="4"/>
            <a:endCxn id="70" idx="0"/>
          </p:cNvCxnSpPr>
          <p:nvPr/>
        </p:nvCxnSpPr>
        <p:spPr>
          <a:xfrm>
            <a:off x="2400802" y="3202690"/>
            <a:ext cx="131201" cy="226310"/>
          </a:xfrm>
          <a:prstGeom prst="straightConnector1">
            <a:avLst/>
          </a:prstGeom>
          <a:ln>
            <a:solidFill>
              <a:srgbClr val="BABAB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341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Frihandsfigur 116"/>
          <p:cNvSpPr/>
          <p:nvPr/>
        </p:nvSpPr>
        <p:spPr>
          <a:xfrm>
            <a:off x="3853543" y="5497286"/>
            <a:ext cx="1273628" cy="968828"/>
          </a:xfrm>
          <a:custGeom>
            <a:avLst/>
            <a:gdLst>
              <a:gd name="connsiteX0" fmla="*/ 0 w 1273628"/>
              <a:gd name="connsiteY0" fmla="*/ 130628 h 968828"/>
              <a:gd name="connsiteX1" fmla="*/ 0 w 1273628"/>
              <a:gd name="connsiteY1" fmla="*/ 304800 h 968828"/>
              <a:gd name="connsiteX2" fmla="*/ 108857 w 1273628"/>
              <a:gd name="connsiteY2" fmla="*/ 751114 h 968828"/>
              <a:gd name="connsiteX3" fmla="*/ 185057 w 1273628"/>
              <a:gd name="connsiteY3" fmla="*/ 968828 h 968828"/>
              <a:gd name="connsiteX4" fmla="*/ 326571 w 1273628"/>
              <a:gd name="connsiteY4" fmla="*/ 957943 h 968828"/>
              <a:gd name="connsiteX5" fmla="*/ 522514 w 1273628"/>
              <a:gd name="connsiteY5" fmla="*/ 816428 h 968828"/>
              <a:gd name="connsiteX6" fmla="*/ 751114 w 1273628"/>
              <a:gd name="connsiteY6" fmla="*/ 566057 h 968828"/>
              <a:gd name="connsiteX7" fmla="*/ 849086 w 1273628"/>
              <a:gd name="connsiteY7" fmla="*/ 598714 h 968828"/>
              <a:gd name="connsiteX8" fmla="*/ 1132114 w 1273628"/>
              <a:gd name="connsiteY8" fmla="*/ 849085 h 968828"/>
              <a:gd name="connsiteX9" fmla="*/ 1132114 w 1273628"/>
              <a:gd name="connsiteY9" fmla="*/ 849085 h 968828"/>
              <a:gd name="connsiteX10" fmla="*/ 1273628 w 1273628"/>
              <a:gd name="connsiteY10" fmla="*/ 729343 h 968828"/>
              <a:gd name="connsiteX11" fmla="*/ 1273628 w 1273628"/>
              <a:gd name="connsiteY11" fmla="*/ 555171 h 968828"/>
              <a:gd name="connsiteX12" fmla="*/ 827314 w 1273628"/>
              <a:gd name="connsiteY12" fmla="*/ 141514 h 968828"/>
              <a:gd name="connsiteX13" fmla="*/ 141514 w 1273628"/>
              <a:gd name="connsiteY13" fmla="*/ 0 h 968828"/>
              <a:gd name="connsiteX14" fmla="*/ 0 w 1273628"/>
              <a:gd name="connsiteY14" fmla="*/ 130628 h 968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73628" h="968828">
                <a:moveTo>
                  <a:pt x="0" y="130628"/>
                </a:moveTo>
                <a:lnTo>
                  <a:pt x="0" y="304800"/>
                </a:lnTo>
                <a:lnTo>
                  <a:pt x="108857" y="751114"/>
                </a:lnTo>
                <a:lnTo>
                  <a:pt x="185057" y="968828"/>
                </a:lnTo>
                <a:lnTo>
                  <a:pt x="326571" y="957943"/>
                </a:lnTo>
                <a:lnTo>
                  <a:pt x="522514" y="816428"/>
                </a:lnTo>
                <a:lnTo>
                  <a:pt x="751114" y="566057"/>
                </a:lnTo>
                <a:lnTo>
                  <a:pt x="849086" y="598714"/>
                </a:lnTo>
                <a:lnTo>
                  <a:pt x="1132114" y="849085"/>
                </a:lnTo>
                <a:lnTo>
                  <a:pt x="1132114" y="849085"/>
                </a:lnTo>
                <a:lnTo>
                  <a:pt x="1273628" y="729343"/>
                </a:lnTo>
                <a:lnTo>
                  <a:pt x="1273628" y="555171"/>
                </a:lnTo>
                <a:lnTo>
                  <a:pt x="827314" y="141514"/>
                </a:lnTo>
                <a:lnTo>
                  <a:pt x="141514" y="0"/>
                </a:lnTo>
                <a:lnTo>
                  <a:pt x="0" y="130628"/>
                </a:lnTo>
                <a:close/>
              </a:path>
            </a:pathLst>
          </a:custGeom>
          <a:solidFill>
            <a:schemeClr val="bg1">
              <a:lumMod val="95000"/>
            </a:schemeClr>
          </a:solid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0" name="Alternativ process 49"/>
          <p:cNvSpPr/>
          <p:nvPr/>
        </p:nvSpPr>
        <p:spPr>
          <a:xfrm>
            <a:off x="1979712" y="2083777"/>
            <a:ext cx="1476164" cy="1129199"/>
          </a:xfrm>
          <a:prstGeom prst="flowChartAlternateProcess">
            <a:avLst/>
          </a:prstGeom>
          <a:solidFill>
            <a:schemeClr val="bg1">
              <a:lumMod val="95000"/>
            </a:schemeClr>
          </a:solid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1" name="Frihandsfigur 60"/>
          <p:cNvSpPr/>
          <p:nvPr/>
        </p:nvSpPr>
        <p:spPr>
          <a:xfrm>
            <a:off x="2100233" y="2136747"/>
            <a:ext cx="1001486" cy="1023257"/>
          </a:xfrm>
          <a:custGeom>
            <a:avLst/>
            <a:gdLst>
              <a:gd name="connsiteX0" fmla="*/ 97972 w 1001486"/>
              <a:gd name="connsiteY0" fmla="*/ 0 h 1023257"/>
              <a:gd name="connsiteX1" fmla="*/ 0 w 1001486"/>
              <a:gd name="connsiteY1" fmla="*/ 163285 h 1023257"/>
              <a:gd name="connsiteX2" fmla="*/ 32657 w 1001486"/>
              <a:gd name="connsiteY2" fmla="*/ 402771 h 1023257"/>
              <a:gd name="connsiteX3" fmla="*/ 152400 w 1001486"/>
              <a:gd name="connsiteY3" fmla="*/ 936171 h 1023257"/>
              <a:gd name="connsiteX4" fmla="*/ 304800 w 1001486"/>
              <a:gd name="connsiteY4" fmla="*/ 1023257 h 1023257"/>
              <a:gd name="connsiteX5" fmla="*/ 522514 w 1001486"/>
              <a:gd name="connsiteY5" fmla="*/ 947057 h 1023257"/>
              <a:gd name="connsiteX6" fmla="*/ 925286 w 1001486"/>
              <a:gd name="connsiteY6" fmla="*/ 468085 h 1023257"/>
              <a:gd name="connsiteX7" fmla="*/ 1001486 w 1001486"/>
              <a:gd name="connsiteY7" fmla="*/ 272143 h 1023257"/>
              <a:gd name="connsiteX8" fmla="*/ 892629 w 1001486"/>
              <a:gd name="connsiteY8" fmla="*/ 152400 h 1023257"/>
              <a:gd name="connsiteX9" fmla="*/ 468086 w 1001486"/>
              <a:gd name="connsiteY9" fmla="*/ 43543 h 1023257"/>
              <a:gd name="connsiteX10" fmla="*/ 97972 w 1001486"/>
              <a:gd name="connsiteY10" fmla="*/ 0 h 1023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1486" h="1023257">
                <a:moveTo>
                  <a:pt x="97972" y="0"/>
                </a:moveTo>
                <a:lnTo>
                  <a:pt x="0" y="163285"/>
                </a:lnTo>
                <a:lnTo>
                  <a:pt x="32657" y="402771"/>
                </a:lnTo>
                <a:lnTo>
                  <a:pt x="152400" y="936171"/>
                </a:lnTo>
                <a:lnTo>
                  <a:pt x="304800" y="1023257"/>
                </a:lnTo>
                <a:lnTo>
                  <a:pt x="522514" y="947057"/>
                </a:lnTo>
                <a:lnTo>
                  <a:pt x="925286" y="468085"/>
                </a:lnTo>
                <a:lnTo>
                  <a:pt x="1001486" y="272143"/>
                </a:lnTo>
                <a:lnTo>
                  <a:pt x="892629" y="152400"/>
                </a:lnTo>
                <a:lnTo>
                  <a:pt x="468086" y="43543"/>
                </a:lnTo>
                <a:lnTo>
                  <a:pt x="97972" y="0"/>
                </a:lnTo>
                <a:close/>
              </a:path>
            </a:pathLst>
          </a:custGeom>
          <a:solidFill>
            <a:schemeClr val="accent4">
              <a:lumMod val="20000"/>
              <a:lumOff val="80000"/>
            </a:schemeClr>
          </a:solidFill>
          <a:ln w="127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Frihandsfigur 59"/>
          <p:cNvSpPr/>
          <p:nvPr/>
        </p:nvSpPr>
        <p:spPr>
          <a:xfrm>
            <a:off x="5138057" y="2144486"/>
            <a:ext cx="1001486" cy="1023257"/>
          </a:xfrm>
          <a:custGeom>
            <a:avLst/>
            <a:gdLst>
              <a:gd name="connsiteX0" fmla="*/ 97972 w 1001486"/>
              <a:gd name="connsiteY0" fmla="*/ 0 h 1023257"/>
              <a:gd name="connsiteX1" fmla="*/ 0 w 1001486"/>
              <a:gd name="connsiteY1" fmla="*/ 163285 h 1023257"/>
              <a:gd name="connsiteX2" fmla="*/ 32657 w 1001486"/>
              <a:gd name="connsiteY2" fmla="*/ 402771 h 1023257"/>
              <a:gd name="connsiteX3" fmla="*/ 152400 w 1001486"/>
              <a:gd name="connsiteY3" fmla="*/ 936171 h 1023257"/>
              <a:gd name="connsiteX4" fmla="*/ 304800 w 1001486"/>
              <a:gd name="connsiteY4" fmla="*/ 1023257 h 1023257"/>
              <a:gd name="connsiteX5" fmla="*/ 522514 w 1001486"/>
              <a:gd name="connsiteY5" fmla="*/ 947057 h 1023257"/>
              <a:gd name="connsiteX6" fmla="*/ 925286 w 1001486"/>
              <a:gd name="connsiteY6" fmla="*/ 468085 h 1023257"/>
              <a:gd name="connsiteX7" fmla="*/ 1001486 w 1001486"/>
              <a:gd name="connsiteY7" fmla="*/ 272143 h 1023257"/>
              <a:gd name="connsiteX8" fmla="*/ 892629 w 1001486"/>
              <a:gd name="connsiteY8" fmla="*/ 152400 h 1023257"/>
              <a:gd name="connsiteX9" fmla="*/ 468086 w 1001486"/>
              <a:gd name="connsiteY9" fmla="*/ 43543 h 1023257"/>
              <a:gd name="connsiteX10" fmla="*/ 97972 w 1001486"/>
              <a:gd name="connsiteY10" fmla="*/ 0 h 1023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1486" h="1023257">
                <a:moveTo>
                  <a:pt x="97972" y="0"/>
                </a:moveTo>
                <a:lnTo>
                  <a:pt x="0" y="163285"/>
                </a:lnTo>
                <a:lnTo>
                  <a:pt x="32657" y="402771"/>
                </a:lnTo>
                <a:lnTo>
                  <a:pt x="152400" y="936171"/>
                </a:lnTo>
                <a:lnTo>
                  <a:pt x="304800" y="1023257"/>
                </a:lnTo>
                <a:lnTo>
                  <a:pt x="522514" y="947057"/>
                </a:lnTo>
                <a:lnTo>
                  <a:pt x="925286" y="468085"/>
                </a:lnTo>
                <a:lnTo>
                  <a:pt x="1001486" y="272143"/>
                </a:lnTo>
                <a:lnTo>
                  <a:pt x="892629" y="152400"/>
                </a:lnTo>
                <a:lnTo>
                  <a:pt x="468086" y="43543"/>
                </a:lnTo>
                <a:lnTo>
                  <a:pt x="97972" y="0"/>
                </a:lnTo>
                <a:close/>
              </a:path>
            </a:pathLst>
          </a:custGeom>
          <a:solidFill>
            <a:schemeClr val="accent4">
              <a:lumMod val="20000"/>
              <a:lumOff val="80000"/>
            </a:schemeClr>
          </a:solidFill>
          <a:ln w="127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Ellips 2"/>
          <p:cNvSpPr/>
          <p:nvPr/>
        </p:nvSpPr>
        <p:spPr>
          <a:xfrm>
            <a:off x="5211791" y="223742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 name="Ellips 3"/>
          <p:cNvSpPr/>
          <p:nvPr/>
        </p:nvSpPr>
        <p:spPr>
          <a:xfrm>
            <a:off x="5981309" y="293648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Ellips 4"/>
          <p:cNvSpPr/>
          <p:nvPr/>
        </p:nvSpPr>
        <p:spPr>
          <a:xfrm>
            <a:off x="5772115" y="236715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6" name="Rak pil 5"/>
          <p:cNvCxnSpPr>
            <a:stCxn id="3" idx="6"/>
            <a:endCxn id="5" idx="2"/>
          </p:cNvCxnSpPr>
          <p:nvPr/>
        </p:nvCxnSpPr>
        <p:spPr>
          <a:xfrm>
            <a:off x="5427815" y="2345433"/>
            <a:ext cx="344300" cy="12973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Ellips 6"/>
          <p:cNvSpPr/>
          <p:nvPr/>
        </p:nvSpPr>
        <p:spPr>
          <a:xfrm>
            <a:off x="5556091" y="171410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9" name="Rak pil 8"/>
          <p:cNvCxnSpPr>
            <a:stCxn id="3" idx="4"/>
            <a:endCxn id="10" idx="0"/>
          </p:cNvCxnSpPr>
          <p:nvPr/>
        </p:nvCxnSpPr>
        <p:spPr>
          <a:xfrm>
            <a:off x="5319803" y="2453445"/>
            <a:ext cx="108012" cy="34078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Ellips 9"/>
          <p:cNvSpPr/>
          <p:nvPr/>
        </p:nvSpPr>
        <p:spPr>
          <a:xfrm>
            <a:off x="5319803" y="279422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Rak pil 19"/>
          <p:cNvCxnSpPr>
            <a:stCxn id="7" idx="3"/>
            <a:endCxn id="3" idx="7"/>
          </p:cNvCxnSpPr>
          <p:nvPr/>
        </p:nvCxnSpPr>
        <p:spPr>
          <a:xfrm flipH="1">
            <a:off x="5396179" y="1898497"/>
            <a:ext cx="191548" cy="3705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Rak pil 22"/>
          <p:cNvCxnSpPr>
            <a:stCxn id="7" idx="4"/>
            <a:endCxn id="5" idx="1"/>
          </p:cNvCxnSpPr>
          <p:nvPr/>
        </p:nvCxnSpPr>
        <p:spPr>
          <a:xfrm>
            <a:off x="5664103" y="1930133"/>
            <a:ext cx="139648" cy="46865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Rak pil 25"/>
          <p:cNvCxnSpPr>
            <a:stCxn id="5" idx="4"/>
            <a:endCxn id="4" idx="1"/>
          </p:cNvCxnSpPr>
          <p:nvPr/>
        </p:nvCxnSpPr>
        <p:spPr>
          <a:xfrm>
            <a:off x="5880127" y="2583175"/>
            <a:ext cx="132818" cy="38494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Rak pil 28"/>
          <p:cNvCxnSpPr>
            <a:stCxn id="4" idx="2"/>
            <a:endCxn id="10" idx="5"/>
          </p:cNvCxnSpPr>
          <p:nvPr/>
        </p:nvCxnSpPr>
        <p:spPr>
          <a:xfrm flipH="1" flipV="1">
            <a:off x="5504191" y="2978617"/>
            <a:ext cx="477118" cy="65882"/>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Ellips 32"/>
          <p:cNvSpPr/>
          <p:nvPr/>
        </p:nvSpPr>
        <p:spPr>
          <a:xfrm>
            <a:off x="2211476" y="2269057"/>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Ellips 33"/>
          <p:cNvSpPr/>
          <p:nvPr/>
        </p:nvSpPr>
        <p:spPr>
          <a:xfrm>
            <a:off x="2771800" y="2398787"/>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5" name="Rak pil 34"/>
          <p:cNvCxnSpPr>
            <a:stCxn id="33" idx="4"/>
            <a:endCxn id="37" idx="0"/>
          </p:cNvCxnSpPr>
          <p:nvPr/>
        </p:nvCxnSpPr>
        <p:spPr>
          <a:xfrm>
            <a:off x="2319488" y="2485081"/>
            <a:ext cx="108012" cy="34078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Rak pil 35"/>
          <p:cNvCxnSpPr>
            <a:stCxn id="34" idx="3"/>
            <a:endCxn id="37" idx="7"/>
          </p:cNvCxnSpPr>
          <p:nvPr/>
        </p:nvCxnSpPr>
        <p:spPr>
          <a:xfrm flipH="1">
            <a:off x="2503876" y="2583175"/>
            <a:ext cx="299560" cy="27432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Ellips 36"/>
          <p:cNvSpPr/>
          <p:nvPr/>
        </p:nvSpPr>
        <p:spPr>
          <a:xfrm>
            <a:off x="2319488" y="2825865"/>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8" name="textruta 37"/>
          <p:cNvSpPr txBox="1"/>
          <p:nvPr/>
        </p:nvSpPr>
        <p:spPr>
          <a:xfrm>
            <a:off x="611560" y="755412"/>
            <a:ext cx="6892336" cy="369332"/>
          </a:xfrm>
          <a:prstGeom prst="rect">
            <a:avLst/>
          </a:prstGeom>
          <a:noFill/>
        </p:spPr>
        <p:txBody>
          <a:bodyPr wrap="none" rtlCol="0">
            <a:spAutoFit/>
          </a:bodyPr>
          <a:lstStyle/>
          <a:p>
            <a:r>
              <a:rPr lang="sv-SE" smtClean="0"/>
              <a:t>Infusion is a process of mergeing created objects into the existing model</a:t>
            </a:r>
            <a:endParaRPr lang="sv-SE"/>
          </a:p>
        </p:txBody>
      </p:sp>
      <p:sp>
        <p:nvSpPr>
          <p:cNvPr id="39" name="Höger 38"/>
          <p:cNvSpPr/>
          <p:nvPr/>
        </p:nvSpPr>
        <p:spPr>
          <a:xfrm>
            <a:off x="3781598" y="2541903"/>
            <a:ext cx="1080120" cy="283962"/>
          </a:xfrm>
          <a:prstGeom prst="rightArrow">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4" name="Rak pil 43"/>
          <p:cNvCxnSpPr>
            <a:stCxn id="34" idx="7"/>
            <a:endCxn id="7" idx="2"/>
          </p:cNvCxnSpPr>
          <p:nvPr/>
        </p:nvCxnSpPr>
        <p:spPr>
          <a:xfrm flipV="1">
            <a:off x="2956188" y="1822121"/>
            <a:ext cx="2599903" cy="608302"/>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ruta 50"/>
          <p:cNvSpPr txBox="1"/>
          <p:nvPr/>
        </p:nvSpPr>
        <p:spPr>
          <a:xfrm>
            <a:off x="5345183" y="1124744"/>
            <a:ext cx="793807" cy="369332"/>
          </a:xfrm>
          <a:prstGeom prst="rect">
            <a:avLst/>
          </a:prstGeom>
          <a:noFill/>
        </p:spPr>
        <p:txBody>
          <a:bodyPr wrap="none" rtlCol="0">
            <a:spAutoFit/>
          </a:bodyPr>
          <a:lstStyle/>
          <a:p>
            <a:r>
              <a:rPr lang="sv-SE" smtClean="0"/>
              <a:t>Model</a:t>
            </a:r>
            <a:endParaRPr lang="sv-SE"/>
          </a:p>
        </p:txBody>
      </p:sp>
      <p:sp>
        <p:nvSpPr>
          <p:cNvPr id="52" name="textruta 51"/>
          <p:cNvSpPr txBox="1"/>
          <p:nvPr/>
        </p:nvSpPr>
        <p:spPr>
          <a:xfrm>
            <a:off x="290727" y="1309410"/>
            <a:ext cx="4057521" cy="261610"/>
          </a:xfrm>
          <a:prstGeom prst="rect">
            <a:avLst/>
          </a:prstGeom>
          <a:noFill/>
        </p:spPr>
        <p:txBody>
          <a:bodyPr wrap="none" rtlCol="0">
            <a:spAutoFit/>
          </a:bodyPr>
          <a:lstStyle/>
          <a:p>
            <a:r>
              <a:rPr lang="sv-SE" sz="1100" smtClean="0"/>
              <a:t>Objects created during infusion, or objects given to infusion process</a:t>
            </a:r>
            <a:endParaRPr lang="sv-SE" sz="1100"/>
          </a:p>
        </p:txBody>
      </p:sp>
      <p:sp>
        <p:nvSpPr>
          <p:cNvPr id="53" name="Ellips 52"/>
          <p:cNvSpPr/>
          <p:nvPr/>
        </p:nvSpPr>
        <p:spPr>
          <a:xfrm>
            <a:off x="3113550" y="2767211"/>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54" name="Rak pil 53"/>
          <p:cNvCxnSpPr>
            <a:stCxn id="34" idx="5"/>
            <a:endCxn id="53" idx="1"/>
          </p:cNvCxnSpPr>
          <p:nvPr/>
        </p:nvCxnSpPr>
        <p:spPr>
          <a:xfrm>
            <a:off x="2956188" y="2583175"/>
            <a:ext cx="188998" cy="215672"/>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textruta 61"/>
          <p:cNvSpPr txBox="1"/>
          <p:nvPr/>
        </p:nvSpPr>
        <p:spPr>
          <a:xfrm>
            <a:off x="6876257" y="2668041"/>
            <a:ext cx="1944216" cy="430887"/>
          </a:xfrm>
          <a:prstGeom prst="rect">
            <a:avLst/>
          </a:prstGeom>
          <a:noFill/>
        </p:spPr>
        <p:txBody>
          <a:bodyPr wrap="square" rtlCol="0">
            <a:spAutoFit/>
          </a:bodyPr>
          <a:lstStyle/>
          <a:p>
            <a:r>
              <a:rPr lang="sv-SE" sz="1100" smtClean="0"/>
              <a:t>All matched objects will form an Infusion target</a:t>
            </a:r>
            <a:endParaRPr lang="sv-SE" sz="1100"/>
          </a:p>
        </p:txBody>
      </p:sp>
      <p:cxnSp>
        <p:nvCxnSpPr>
          <p:cNvPr id="68" name="Rak 67"/>
          <p:cNvCxnSpPr>
            <a:stCxn id="52" idx="2"/>
            <a:endCxn id="50" idx="0"/>
          </p:cNvCxnSpPr>
          <p:nvPr/>
        </p:nvCxnSpPr>
        <p:spPr>
          <a:xfrm>
            <a:off x="2319488" y="1571020"/>
            <a:ext cx="398306" cy="512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Rak 69"/>
          <p:cNvCxnSpPr>
            <a:stCxn id="60" idx="6"/>
            <a:endCxn id="62" idx="1"/>
          </p:cNvCxnSpPr>
          <p:nvPr/>
        </p:nvCxnSpPr>
        <p:spPr>
          <a:xfrm>
            <a:off x="6063343" y="2612571"/>
            <a:ext cx="812914" cy="270914"/>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ruta 71"/>
          <p:cNvSpPr txBox="1"/>
          <p:nvPr/>
        </p:nvSpPr>
        <p:spPr>
          <a:xfrm>
            <a:off x="1997688" y="5080154"/>
            <a:ext cx="762516" cy="369332"/>
          </a:xfrm>
          <a:prstGeom prst="rect">
            <a:avLst/>
          </a:prstGeom>
          <a:noFill/>
        </p:spPr>
        <p:txBody>
          <a:bodyPr wrap="none" rtlCol="0">
            <a:spAutoFit/>
          </a:bodyPr>
          <a:lstStyle/>
          <a:p>
            <a:r>
              <a:rPr lang="sv-SE" smtClean="0"/>
              <a:t>Result</a:t>
            </a:r>
            <a:endParaRPr lang="sv-SE"/>
          </a:p>
        </p:txBody>
      </p:sp>
      <p:sp>
        <p:nvSpPr>
          <p:cNvPr id="78" name="Ellips 77"/>
          <p:cNvSpPr/>
          <p:nvPr/>
        </p:nvSpPr>
        <p:spPr>
          <a:xfrm>
            <a:off x="3932280" y="5603744"/>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9" name="Ellips 78"/>
          <p:cNvSpPr/>
          <p:nvPr/>
        </p:nvSpPr>
        <p:spPr>
          <a:xfrm>
            <a:off x="4701798" y="630281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0" name="Ellips 79"/>
          <p:cNvSpPr/>
          <p:nvPr/>
        </p:nvSpPr>
        <p:spPr>
          <a:xfrm>
            <a:off x="4492604" y="5733474"/>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1" name="Rak pil 80"/>
          <p:cNvCxnSpPr>
            <a:stCxn id="80" idx="3"/>
            <a:endCxn id="84" idx="7"/>
          </p:cNvCxnSpPr>
          <p:nvPr/>
        </p:nvCxnSpPr>
        <p:spPr>
          <a:xfrm flipH="1">
            <a:off x="4224680" y="5917862"/>
            <a:ext cx="299560" cy="27432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Ellips 81"/>
          <p:cNvSpPr/>
          <p:nvPr/>
        </p:nvSpPr>
        <p:spPr>
          <a:xfrm>
            <a:off x="4276580" y="50804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3" name="Rak pil 82"/>
          <p:cNvCxnSpPr>
            <a:stCxn id="78" idx="4"/>
            <a:endCxn id="84" idx="0"/>
          </p:cNvCxnSpPr>
          <p:nvPr/>
        </p:nvCxnSpPr>
        <p:spPr>
          <a:xfrm>
            <a:off x="4040292" y="5819768"/>
            <a:ext cx="108012" cy="34078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Ellips 83"/>
          <p:cNvSpPr/>
          <p:nvPr/>
        </p:nvSpPr>
        <p:spPr>
          <a:xfrm>
            <a:off x="4040292" y="6160552"/>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5" name="Rak pil 84"/>
          <p:cNvCxnSpPr>
            <a:stCxn id="82" idx="3"/>
            <a:endCxn id="78" idx="7"/>
          </p:cNvCxnSpPr>
          <p:nvPr/>
        </p:nvCxnSpPr>
        <p:spPr>
          <a:xfrm flipH="1">
            <a:off x="4116668" y="5264820"/>
            <a:ext cx="191548" cy="3705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Rak pil 85"/>
          <p:cNvCxnSpPr>
            <a:stCxn id="82" idx="4"/>
            <a:endCxn id="80" idx="1"/>
          </p:cNvCxnSpPr>
          <p:nvPr/>
        </p:nvCxnSpPr>
        <p:spPr>
          <a:xfrm>
            <a:off x="4384592" y="5296456"/>
            <a:ext cx="139648" cy="46865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Rak pil 86"/>
          <p:cNvCxnSpPr>
            <a:stCxn id="80" idx="4"/>
            <a:endCxn id="79" idx="1"/>
          </p:cNvCxnSpPr>
          <p:nvPr/>
        </p:nvCxnSpPr>
        <p:spPr>
          <a:xfrm>
            <a:off x="4600616" y="5949498"/>
            <a:ext cx="132818" cy="38494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Rak pil 87"/>
          <p:cNvCxnSpPr>
            <a:stCxn id="79" idx="2"/>
            <a:endCxn id="84" idx="5"/>
          </p:cNvCxnSpPr>
          <p:nvPr/>
        </p:nvCxnSpPr>
        <p:spPr>
          <a:xfrm flipH="1" flipV="1">
            <a:off x="4224680" y="6344940"/>
            <a:ext cx="477118" cy="65882"/>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Rak 89"/>
          <p:cNvCxnSpPr>
            <a:stCxn id="34" idx="6"/>
            <a:endCxn id="5" idx="2"/>
          </p:cNvCxnSpPr>
          <p:nvPr/>
        </p:nvCxnSpPr>
        <p:spPr>
          <a:xfrm flipV="1">
            <a:off x="2987824" y="2475163"/>
            <a:ext cx="2784291" cy="31636"/>
          </a:xfrm>
          <a:prstGeom prst="line">
            <a:avLst/>
          </a:prstGeom>
          <a:ln w="1905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93" name="Rak 92"/>
          <p:cNvCxnSpPr>
            <a:endCxn id="94" idx="0"/>
          </p:cNvCxnSpPr>
          <p:nvPr/>
        </p:nvCxnSpPr>
        <p:spPr>
          <a:xfrm>
            <a:off x="4212771" y="2492829"/>
            <a:ext cx="597039" cy="750142"/>
          </a:xfrm>
          <a:prstGeom prst="line">
            <a:avLst/>
          </a:prstGeom>
        </p:spPr>
        <p:style>
          <a:lnRef idx="1">
            <a:schemeClr val="accent1"/>
          </a:lnRef>
          <a:fillRef idx="0">
            <a:schemeClr val="accent1"/>
          </a:fillRef>
          <a:effectRef idx="0">
            <a:schemeClr val="accent1"/>
          </a:effectRef>
          <a:fontRef idx="minor">
            <a:schemeClr val="tx1"/>
          </a:fontRef>
        </p:style>
      </p:cxnSp>
      <p:sp>
        <p:nvSpPr>
          <p:cNvPr id="94" name="textruta 93"/>
          <p:cNvSpPr txBox="1"/>
          <p:nvPr/>
        </p:nvSpPr>
        <p:spPr>
          <a:xfrm>
            <a:off x="3572491" y="3242971"/>
            <a:ext cx="2474637" cy="600164"/>
          </a:xfrm>
          <a:prstGeom prst="rect">
            <a:avLst/>
          </a:prstGeom>
          <a:noFill/>
        </p:spPr>
        <p:txBody>
          <a:bodyPr wrap="square" rtlCol="0">
            <a:spAutoFit/>
          </a:bodyPr>
          <a:lstStyle/>
          <a:p>
            <a:r>
              <a:rPr lang="sv-SE" sz="1100" smtClean="0"/>
              <a:t>Created object are matched with objects in the infusion target by an infusion id. </a:t>
            </a:r>
            <a:endParaRPr lang="sv-SE" sz="1100"/>
          </a:p>
        </p:txBody>
      </p:sp>
      <p:sp>
        <p:nvSpPr>
          <p:cNvPr id="103" name="Ellips 102"/>
          <p:cNvSpPr/>
          <p:nvPr/>
        </p:nvSpPr>
        <p:spPr>
          <a:xfrm>
            <a:off x="4862149" y="6057315"/>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4" name="Rak pil 103"/>
          <p:cNvCxnSpPr>
            <a:stCxn id="80" idx="5"/>
            <a:endCxn id="103" idx="1"/>
          </p:cNvCxnSpPr>
          <p:nvPr/>
        </p:nvCxnSpPr>
        <p:spPr>
          <a:xfrm>
            <a:off x="4676992" y="5917862"/>
            <a:ext cx="216793" cy="171089"/>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Rak pil 107"/>
          <p:cNvCxnSpPr>
            <a:stCxn id="80" idx="0"/>
            <a:endCxn id="82" idx="5"/>
          </p:cNvCxnSpPr>
          <p:nvPr/>
        </p:nvCxnSpPr>
        <p:spPr>
          <a:xfrm flipH="1" flipV="1">
            <a:off x="4460968" y="5264820"/>
            <a:ext cx="139648" cy="46865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Höger 111"/>
          <p:cNvSpPr/>
          <p:nvPr/>
        </p:nvSpPr>
        <p:spPr>
          <a:xfrm rot="5400000">
            <a:off x="4069845" y="4089926"/>
            <a:ext cx="610033" cy="584326"/>
          </a:xfrm>
          <a:prstGeom prst="rightArrow">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6" name="textruta 115"/>
          <p:cNvSpPr txBox="1"/>
          <p:nvPr/>
        </p:nvSpPr>
        <p:spPr>
          <a:xfrm>
            <a:off x="2096076" y="4166645"/>
            <a:ext cx="1944216" cy="600164"/>
          </a:xfrm>
          <a:prstGeom prst="rect">
            <a:avLst/>
          </a:prstGeom>
          <a:noFill/>
        </p:spPr>
        <p:txBody>
          <a:bodyPr wrap="square" rtlCol="0">
            <a:spAutoFit/>
          </a:bodyPr>
          <a:lstStyle/>
          <a:p>
            <a:r>
              <a:rPr lang="sv-SE" sz="1100" smtClean="0"/>
              <a:t>Created objects are copied into the infusion target. Model identities are maintained. </a:t>
            </a:r>
            <a:endParaRPr lang="sv-SE" sz="1100"/>
          </a:p>
        </p:txBody>
      </p:sp>
      <p:sp>
        <p:nvSpPr>
          <p:cNvPr id="118" name="textruta 117"/>
          <p:cNvSpPr txBox="1"/>
          <p:nvPr/>
        </p:nvSpPr>
        <p:spPr>
          <a:xfrm>
            <a:off x="5803751" y="4521956"/>
            <a:ext cx="3016722" cy="1615827"/>
          </a:xfrm>
          <a:prstGeom prst="rect">
            <a:avLst/>
          </a:prstGeom>
          <a:noFill/>
        </p:spPr>
        <p:txBody>
          <a:bodyPr wrap="square" rtlCol="0">
            <a:spAutoFit/>
          </a:bodyPr>
          <a:lstStyle/>
          <a:p>
            <a:r>
              <a:rPr lang="sv-SE" sz="1100" smtClean="0"/>
              <a:t>New or updated objects infused into the model. </a:t>
            </a:r>
          </a:p>
          <a:p>
            <a:endParaRPr lang="sv-SE" sz="1100"/>
          </a:p>
          <a:p>
            <a:r>
              <a:rPr lang="sv-SE" sz="1100" smtClean="0"/>
              <a:t>Note that only true changes of the model are notified to model observers.</a:t>
            </a:r>
            <a:br>
              <a:rPr lang="sv-SE" sz="1100" smtClean="0"/>
            </a:br>
            <a:r>
              <a:rPr lang="sv-SE" sz="1100" smtClean="0"/>
              <a:t/>
            </a:r>
            <a:br>
              <a:rPr lang="sv-SE" sz="1100" smtClean="0"/>
            </a:br>
            <a:r>
              <a:rPr lang="sv-SE" sz="1100" smtClean="0"/>
              <a:t>Note also that some decorative state from the model might not be overwritten during infusion. For example if the model has a property not  present in the infused objects. </a:t>
            </a:r>
            <a:endParaRPr lang="sv-SE" sz="1100"/>
          </a:p>
        </p:txBody>
      </p:sp>
      <p:cxnSp>
        <p:nvCxnSpPr>
          <p:cNvPr id="119" name="Rak 118"/>
          <p:cNvCxnSpPr>
            <a:stCxn id="118" idx="1"/>
          </p:cNvCxnSpPr>
          <p:nvPr/>
        </p:nvCxnSpPr>
        <p:spPr>
          <a:xfrm flipH="1">
            <a:off x="4970161" y="5329870"/>
            <a:ext cx="833590" cy="5116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674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ruta 37"/>
          <p:cNvSpPr txBox="1"/>
          <p:nvPr/>
        </p:nvSpPr>
        <p:spPr>
          <a:xfrm>
            <a:off x="611560" y="755412"/>
            <a:ext cx="4467570" cy="369332"/>
          </a:xfrm>
          <a:prstGeom prst="rect">
            <a:avLst/>
          </a:prstGeom>
          <a:noFill/>
        </p:spPr>
        <p:txBody>
          <a:bodyPr wrap="none" rtlCol="0">
            <a:spAutoFit/>
          </a:bodyPr>
          <a:lstStyle/>
          <a:p>
            <a:r>
              <a:rPr lang="sv-SE" smtClean="0"/>
              <a:t>Projection means repeated (reactive) infusion</a:t>
            </a:r>
            <a:endParaRPr lang="sv-SE"/>
          </a:p>
        </p:txBody>
      </p:sp>
    </p:spTree>
    <p:extLst>
      <p:ext uri="{BB962C8B-B14F-4D97-AF65-F5344CB8AC3E}">
        <p14:creationId xmlns:p14="http://schemas.microsoft.com/office/powerpoint/2010/main" val="20576218"/>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1047</TotalTime>
  <Words>287</Words>
  <Application>Microsoft Office PowerPoint</Application>
  <PresentationFormat>Bildspel på skärmen (4:3)</PresentationFormat>
  <Paragraphs>27</Paragraphs>
  <Slides>9</Slides>
  <Notes>0</Notes>
  <HiddenSlides>0</HiddenSlides>
  <MMClips>0</MMClips>
  <ScaleCrop>false</ScaleCrop>
  <HeadingPairs>
    <vt:vector size="4" baseType="variant">
      <vt:variant>
        <vt:lpstr>Tema</vt:lpstr>
      </vt:variant>
      <vt:variant>
        <vt:i4>1</vt:i4>
      </vt:variant>
      <vt:variant>
        <vt:lpstr>Bildrubriker</vt:lpstr>
      </vt:variant>
      <vt:variant>
        <vt:i4>9</vt:i4>
      </vt:variant>
    </vt:vector>
  </HeadingPairs>
  <TitlesOfParts>
    <vt:vector size="10" baseType="lpstr">
      <vt:lpstr>Office-tema</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Liquid</dc:title>
  <dc:creator>Robert Renbris</dc:creator>
  <cp:lastModifiedBy>Robert Renbris</cp:lastModifiedBy>
  <cp:revision>28</cp:revision>
  <dcterms:created xsi:type="dcterms:W3CDTF">2016-10-07T19:57:30Z</dcterms:created>
  <dcterms:modified xsi:type="dcterms:W3CDTF">2016-10-21T13:06:50Z</dcterms:modified>
</cp:coreProperties>
</file>