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 autoAdjust="0"/>
    <p:restoredTop sz="92771" autoAdjust="0"/>
  </p:normalViewPr>
  <p:slideViewPr>
    <p:cSldViewPr snapToGrid="0">
      <p:cViewPr varScale="1">
        <p:scale>
          <a:sx n="108" d="100"/>
          <a:sy n="108" d="100"/>
        </p:scale>
        <p:origin x="1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mericrochford/Documents/Springboard%20DAC/Southern-Water-Case-Study/Southern%20Water%20Corp%20Financial%20Case%20Study%20MCU%20Student%20Fac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</a:t>
            </a:r>
            <a:r>
              <a:rPr lang="en-US" baseline="0" dirty="0"/>
              <a:t> Contributed By Sales Segment Per Unit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Kootha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Analysis'!$B$57:$D$57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Analysis'!$B$58:$D$58</c:f>
              <c:numCache>
                <c:formatCode>"$"#,##0.00;[Red]\-"$"#,##0.00</c:formatCode>
                <c:ptCount val="3"/>
                <c:pt idx="0">
                  <c:v>37118738.908650003</c:v>
                </c:pt>
                <c:pt idx="1">
                  <c:v>18271699.227782961</c:v>
                </c:pt>
                <c:pt idx="2">
                  <c:v>15554519.161720002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7-114C-A92F-DD13A475C97B}"/>
            </c:ext>
          </c:extLst>
        </c:ser>
        <c:ser>
          <c:idx val="1"/>
          <c:order val="1"/>
          <c:tx>
            <c:v>Surjek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Analysis'!$B$57:$D$57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Analysis'!$B$59:$D$59</c:f>
              <c:numCache>
                <c:formatCode>"$"#,##0.00;[Red]\-"$"#,##0.00</c:formatCode>
                <c:ptCount val="3"/>
                <c:pt idx="0">
                  <c:v>82448062.153749987</c:v>
                </c:pt>
                <c:pt idx="1">
                  <c:v>70562398.047100008</c:v>
                </c:pt>
                <c:pt idx="2">
                  <c:v>49244888.96814999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37-114C-A92F-DD13A475C97B}"/>
            </c:ext>
          </c:extLst>
        </c:ser>
        <c:ser>
          <c:idx val="2"/>
          <c:order val="2"/>
          <c:tx>
            <c:v>Jutik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Analysis'!$B$57:$D$57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Analysis'!$B$60:$D$60</c:f>
              <c:numCache>
                <c:formatCode>"$"#,##0.00;[Red]\-"$"#,##0.00</c:formatCode>
                <c:ptCount val="3"/>
                <c:pt idx="0">
                  <c:v>67860510.573750019</c:v>
                </c:pt>
                <c:pt idx="1">
                  <c:v>58098022.074300006</c:v>
                </c:pt>
                <c:pt idx="2">
                  <c:v>37706692.728949994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37-114C-A92F-DD13A475C9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7717615"/>
        <c:axId val="177719263"/>
      </c:barChart>
      <c:catAx>
        <c:axId val="177717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19263"/>
        <c:crosses val="autoZero"/>
        <c:auto val="1"/>
        <c:lblAlgn val="ctr"/>
        <c:lblOffset val="100"/>
        <c:noMultiLvlLbl val="0"/>
      </c:catAx>
      <c:valAx>
        <c:axId val="177719263"/>
        <c:scaling>
          <c:orientation val="minMax"/>
        </c:scaling>
        <c:delete val="1"/>
        <c:axPos val="l"/>
        <c:numFmt formatCode="&quot;$&quot;#,##0.00;[Red]\-&quot;$&quot;#,##0.00" sourceLinked="1"/>
        <c:majorTickMark val="none"/>
        <c:minorTickMark val="none"/>
        <c:tickLblPos val="nextTo"/>
        <c:crossAx val="17771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Jutik</a:t>
            </a:r>
            <a:r>
              <a:rPr lang="en-US" dirty="0"/>
              <a:t> </a:t>
            </a:r>
            <a:r>
              <a:rPr lang="en-US" sz="1400" b="0" i="0" u="none" strike="noStrike" baseline="0" dirty="0">
                <a:effectLst/>
              </a:rPr>
              <a:t>Expenses Per Cost Center Element</a:t>
            </a:r>
            <a:r>
              <a:rPr lang="en-US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'Expenses Analysis'!$C$36:$C$43</c:f>
              <c:strCache>
                <c:ptCount val="8"/>
                <c:pt idx="0">
                  <c:v>Chemical Costs</c:v>
                </c:pt>
                <c:pt idx="1">
                  <c:v>Facility Costs</c:v>
                </c:pt>
                <c:pt idx="2">
                  <c:v>Facility Costs</c:v>
                </c:pt>
                <c:pt idx="3">
                  <c:v>Operational Maintenance Costs</c:v>
                </c:pt>
                <c:pt idx="4">
                  <c:v>Operational Maintenance Costs</c:v>
                </c:pt>
                <c:pt idx="5">
                  <c:v>Operational Maintenance Costs</c:v>
                </c:pt>
                <c:pt idx="6">
                  <c:v>Operational Maintenance Costs</c:v>
                </c:pt>
                <c:pt idx="7">
                  <c:v>Labour Costs</c:v>
                </c:pt>
              </c:strCache>
            </c:strRef>
          </c:cat>
          <c:val>
            <c:numRef>
              <c:f>'Expenses Analysis'!$R$36:$R$43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7-5D48-9B88-B0840EA5B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0486640"/>
        <c:axId val="963307632"/>
      </c:barChart>
      <c:catAx>
        <c:axId val="9904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307632"/>
        <c:crosses val="autoZero"/>
        <c:auto val="1"/>
        <c:lblAlgn val="ctr"/>
        <c:lblOffset val="100"/>
        <c:noMultiLvlLbl val="0"/>
      </c:catAx>
      <c:valAx>
        <c:axId val="96330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8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Chemical Expenditure vs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Analysis'!$E$106</c:f>
              <c:strCache>
                <c:ptCount val="1"/>
                <c:pt idx="0">
                  <c:v>Chem-Exp (001)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E-C848-B656-3D8CC7B1B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613288240"/>
        <c:axId val="1613325968"/>
      </c:barChart>
      <c:lineChart>
        <c:grouping val="standard"/>
        <c:varyColors val="0"/>
        <c:ser>
          <c:idx val="1"/>
          <c:order val="1"/>
          <c:tx>
            <c:strRef>
              <c:f>'Expenses Analysis'!$A$109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Analysis'!$F$109:$Q$109</c:f>
              <c:numCache>
                <c:formatCode>"$"#,##0.00;[Red]\-"$"#,##0.00</c:formatCode>
                <c:ptCount val="12"/>
                <c:pt idx="0">
                  <c:v>7625754.1229700688</c:v>
                </c:pt>
                <c:pt idx="1">
                  <c:v>8061009.4958759323</c:v>
                </c:pt>
                <c:pt idx="2">
                  <c:v>7111744.6645072438</c:v>
                </c:pt>
                <c:pt idx="3">
                  <c:v>6978917.4825466983</c:v>
                </c:pt>
                <c:pt idx="4">
                  <c:v>7318469.0817946736</c:v>
                </c:pt>
                <c:pt idx="5">
                  <c:v>7116278.0741862562</c:v>
                </c:pt>
                <c:pt idx="6">
                  <c:v>10456860.71982963</c:v>
                </c:pt>
                <c:pt idx="7">
                  <c:v>9142093.3777163215</c:v>
                </c:pt>
                <c:pt idx="8">
                  <c:v>9510506.5999026373</c:v>
                </c:pt>
                <c:pt idx="9">
                  <c:v>7549764.1122151054</c:v>
                </c:pt>
                <c:pt idx="10">
                  <c:v>7749675.4028760884</c:v>
                </c:pt>
                <c:pt idx="11">
                  <c:v>7868761.9870947879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8E-C848-B656-3D8CC7B1B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3338384"/>
        <c:axId val="1613335136"/>
      </c:lineChart>
      <c:dateAx>
        <c:axId val="161328824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25968"/>
        <c:crosses val="autoZero"/>
        <c:auto val="1"/>
        <c:lblOffset val="100"/>
        <c:baseTimeUnit val="months"/>
      </c:dateAx>
      <c:valAx>
        <c:axId val="16133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88240"/>
        <c:crosses val="autoZero"/>
        <c:crossBetween val="between"/>
      </c:valAx>
      <c:valAx>
        <c:axId val="1613335136"/>
        <c:scaling>
          <c:orientation val="minMax"/>
        </c:scaling>
        <c:delete val="0"/>
        <c:axPos val="r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38384"/>
        <c:crosses val="max"/>
        <c:crossBetween val="between"/>
      </c:valAx>
      <c:catAx>
        <c:axId val="1613338384"/>
        <c:scaling>
          <c:orientation val="minMax"/>
        </c:scaling>
        <c:delete val="1"/>
        <c:axPos val="b"/>
        <c:majorTickMark val="none"/>
        <c:minorTickMark val="none"/>
        <c:tickLblPos val="nextTo"/>
        <c:crossAx val="1613335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Chemical Expenditure vs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Analysis'!$E$107</c:f>
              <c:strCache>
                <c:ptCount val="1"/>
                <c:pt idx="0">
                  <c:v>Chem-Exp (001)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8-284D-8FED-74EFB56BD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613288240"/>
        <c:axId val="1613325968"/>
      </c:barChart>
      <c:lineChart>
        <c:grouping val="standard"/>
        <c:varyColors val="0"/>
        <c:ser>
          <c:idx val="1"/>
          <c:order val="1"/>
          <c:tx>
            <c:strRef>
              <c:f>'Expenses Analysis'!$A$109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Analysis'!$F$110:$Q$110</c:f>
              <c:numCache>
                <c:formatCode>"$"#,##0.00;[Red]\-"$"#,##0.00</c:formatCode>
                <c:ptCount val="12"/>
                <c:pt idx="0">
                  <c:v>22936291.729869403</c:v>
                </c:pt>
                <c:pt idx="1">
                  <c:v>21360622.927833602</c:v>
                </c:pt>
                <c:pt idx="2">
                  <c:v>22964449.639613632</c:v>
                </c:pt>
                <c:pt idx="3">
                  <c:v>24307139.274759874</c:v>
                </c:pt>
                <c:pt idx="4">
                  <c:v>23736914.371599287</c:v>
                </c:pt>
                <c:pt idx="5">
                  <c:v>22169479.403059199</c:v>
                </c:pt>
                <c:pt idx="6">
                  <c:v>29592119.232076406</c:v>
                </c:pt>
                <c:pt idx="7">
                  <c:v>27102863.517715596</c:v>
                </c:pt>
                <c:pt idx="8">
                  <c:v>27413723.347213596</c:v>
                </c:pt>
                <c:pt idx="9">
                  <c:v>26618036.221039608</c:v>
                </c:pt>
                <c:pt idx="10">
                  <c:v>24418497.454216003</c:v>
                </c:pt>
                <c:pt idx="11">
                  <c:v>20491929.125212796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8-284D-8FED-74EFB56BD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3338384"/>
        <c:axId val="1613335136"/>
      </c:lineChart>
      <c:dateAx>
        <c:axId val="161328824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25968"/>
        <c:crosses val="autoZero"/>
        <c:auto val="1"/>
        <c:lblOffset val="100"/>
        <c:baseTimeUnit val="months"/>
      </c:dateAx>
      <c:valAx>
        <c:axId val="16133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88240"/>
        <c:crosses val="autoZero"/>
        <c:crossBetween val="between"/>
      </c:valAx>
      <c:valAx>
        <c:axId val="1613335136"/>
        <c:scaling>
          <c:orientation val="minMax"/>
        </c:scaling>
        <c:delete val="0"/>
        <c:axPos val="r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38384"/>
        <c:crosses val="max"/>
        <c:crossBetween val="between"/>
      </c:valAx>
      <c:catAx>
        <c:axId val="1613338384"/>
        <c:scaling>
          <c:orientation val="minMax"/>
        </c:scaling>
        <c:delete val="1"/>
        <c:axPos val="b"/>
        <c:majorTickMark val="none"/>
        <c:minorTickMark val="none"/>
        <c:tickLblPos val="nextTo"/>
        <c:crossAx val="1613335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Chemical Expenditure vs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Analysis'!$E$108</c:f>
              <c:strCache>
                <c:ptCount val="1"/>
                <c:pt idx="0">
                  <c:v>Chem-Exp (001)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Analysis'!$F$108:$Q$108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86-CB4D-BD6E-485ABD43B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613288240"/>
        <c:axId val="1613325968"/>
      </c:barChart>
      <c:lineChart>
        <c:grouping val="standard"/>
        <c:varyColors val="0"/>
        <c:ser>
          <c:idx val="1"/>
          <c:order val="1"/>
          <c:tx>
            <c:strRef>
              <c:f>'Expenses Analysis'!$A$109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Analysis'!$F$111:$Q$111</c:f>
              <c:numCache>
                <c:formatCode>"$"#,##0.00;[Red]\-"$"#,##0.00</c:formatCode>
                <c:ptCount val="12"/>
                <c:pt idx="0">
                  <c:v>16244300.362929121</c:v>
                </c:pt>
                <c:pt idx="1">
                  <c:v>15860469.02788448</c:v>
                </c:pt>
                <c:pt idx="2">
                  <c:v>17034231.475141123</c:v>
                </c:pt>
                <c:pt idx="3">
                  <c:v>15011069.07767104</c:v>
                </c:pt>
                <c:pt idx="4">
                  <c:v>14598929.817732245</c:v>
                </c:pt>
                <c:pt idx="5">
                  <c:v>13860309.578410001</c:v>
                </c:pt>
                <c:pt idx="6">
                  <c:v>18973183.505615994</c:v>
                </c:pt>
                <c:pt idx="7">
                  <c:v>18767016.262224</c:v>
                </c:pt>
                <c:pt idx="8">
                  <c:v>18355687.514531996</c:v>
                </c:pt>
                <c:pt idx="9">
                  <c:v>17300426.041056</c:v>
                </c:pt>
                <c:pt idx="10">
                  <c:v>17242489.992327999</c:v>
                </c:pt>
                <c:pt idx="11">
                  <c:v>19539948.406525992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86-CB4D-BD6E-485ABD43B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3338384"/>
        <c:axId val="1613335136"/>
      </c:lineChart>
      <c:dateAx>
        <c:axId val="161328824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25968"/>
        <c:crosses val="autoZero"/>
        <c:auto val="1"/>
        <c:lblOffset val="100"/>
        <c:baseTimeUnit val="months"/>
      </c:dateAx>
      <c:valAx>
        <c:axId val="16133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88240"/>
        <c:crosses val="autoZero"/>
        <c:crossBetween val="between"/>
      </c:valAx>
      <c:valAx>
        <c:axId val="1613335136"/>
        <c:scaling>
          <c:orientation val="minMax"/>
        </c:scaling>
        <c:delete val="0"/>
        <c:axPos val="r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38384"/>
        <c:crosses val="max"/>
        <c:crossBetween val="between"/>
      </c:valAx>
      <c:catAx>
        <c:axId val="1613338384"/>
        <c:scaling>
          <c:orientation val="minMax"/>
        </c:scaling>
        <c:delete val="1"/>
        <c:axPos val="b"/>
        <c:majorTickMark val="none"/>
        <c:minorTickMark val="none"/>
        <c:tickLblPos val="nextTo"/>
        <c:crossAx val="1613335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EBIT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Analysis'!$Q$23:$Q$25</c:f>
              <c:numCache>
                <c:formatCode>"$"#,##0.00;[Red]\-"$"#,##0.00</c:formatCode>
                <c:ptCount val="3"/>
                <c:pt idx="0">
                  <c:v>45266011.02918797</c:v>
                </c:pt>
                <c:pt idx="1">
                  <c:v>113792967.20424318</c:v>
                </c:pt>
                <c:pt idx="2">
                  <c:v>112064571.78224438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C-E74E-8B07-93E235D6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2685168"/>
        <c:axId val="1612686816"/>
      </c:barChart>
      <c:catAx>
        <c:axId val="161268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686816"/>
        <c:crosses val="autoZero"/>
        <c:auto val="1"/>
        <c:lblAlgn val="ctr"/>
        <c:lblOffset val="100"/>
        <c:noMultiLvlLbl val="0"/>
      </c:catAx>
      <c:valAx>
        <c:axId val="16126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68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</a:t>
            </a:r>
            <a:r>
              <a:rPr lang="en-US" baseline="0"/>
              <a:t> Per Unit, Month Over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Analysis'!$A$23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Analysis'!$E$23:$P$23</c:f>
              <c:numCache>
                <c:formatCode>"$"#,##0.00;[Red]\-"$"#,##0.00</c:formatCode>
                <c:ptCount val="12"/>
                <c:pt idx="0">
                  <c:v>4167465.2528362046</c:v>
                </c:pt>
                <c:pt idx="1">
                  <c:v>3282656.1437743064</c:v>
                </c:pt>
                <c:pt idx="2">
                  <c:v>3370737.60174113</c:v>
                </c:pt>
                <c:pt idx="3">
                  <c:v>3428088.687995824</c:v>
                </c:pt>
                <c:pt idx="4">
                  <c:v>3671925.654948425</c:v>
                </c:pt>
                <c:pt idx="5">
                  <c:v>3609054.716038757</c:v>
                </c:pt>
                <c:pt idx="6">
                  <c:v>5207040.3703296306</c:v>
                </c:pt>
                <c:pt idx="7">
                  <c:v>4722300.6954038255</c:v>
                </c:pt>
                <c:pt idx="8">
                  <c:v>5100781.1284026373</c:v>
                </c:pt>
                <c:pt idx="9">
                  <c:v>3130459.7938088565</c:v>
                </c:pt>
                <c:pt idx="10">
                  <c:v>3056876.2192823379</c:v>
                </c:pt>
                <c:pt idx="11">
                  <c:v>2518624.7646260378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0A43-9E53-34CDDC9A18F2}"/>
            </c:ext>
          </c:extLst>
        </c:ser>
        <c:ser>
          <c:idx val="1"/>
          <c:order val="1"/>
          <c:tx>
            <c:strRef>
              <c:f>'EBIT Analysis'!$A$24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Analysis'!$E$24:$P$24</c:f>
              <c:numCache>
                <c:formatCode>"$"#,##0.00;[Red]\-"$"#,##0.00</c:formatCode>
                <c:ptCount val="12"/>
                <c:pt idx="0">
                  <c:v>11596740.559483197</c:v>
                </c:pt>
                <c:pt idx="1">
                  <c:v>7699742.5934399962</c:v>
                </c:pt>
                <c:pt idx="2">
                  <c:v>9157501.9593327977</c:v>
                </c:pt>
                <c:pt idx="3">
                  <c:v>5795214.8924287967</c:v>
                </c:pt>
                <c:pt idx="4">
                  <c:v>3711549.2823583987</c:v>
                </c:pt>
                <c:pt idx="5">
                  <c:v>9210536.7595199961</c:v>
                </c:pt>
                <c:pt idx="6">
                  <c:v>15604652.909</c:v>
                </c:pt>
                <c:pt idx="7">
                  <c:v>10634370.360999996</c:v>
                </c:pt>
                <c:pt idx="8">
                  <c:v>12400142.767000001</c:v>
                </c:pt>
                <c:pt idx="9">
                  <c:v>10482533.166999999</c:v>
                </c:pt>
                <c:pt idx="10">
                  <c:v>5497124.151999997</c:v>
                </c:pt>
                <c:pt idx="11">
                  <c:v>12002857.80168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0A43-9E53-34CDDC9A18F2}"/>
            </c:ext>
          </c:extLst>
        </c:ser>
        <c:ser>
          <c:idx val="2"/>
          <c:order val="2"/>
          <c:tx>
            <c:strRef>
              <c:f>'EBIT Analysis'!$A$25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Analysis'!$E$25:$P$25</c:f>
              <c:numCache>
                <c:formatCode>"$"#,##0.00;[Red]\-"$"#,##0.00</c:formatCode>
                <c:ptCount val="12"/>
                <c:pt idx="0">
                  <c:v>8075301.7826367002</c:v>
                </c:pt>
                <c:pt idx="1">
                  <c:v>9352452.754926797</c:v>
                </c:pt>
                <c:pt idx="2">
                  <c:v>8236935.4549942007</c:v>
                </c:pt>
                <c:pt idx="3">
                  <c:v>7611267.4126714021</c:v>
                </c:pt>
                <c:pt idx="4">
                  <c:v>8306331.9444571501</c:v>
                </c:pt>
                <c:pt idx="5">
                  <c:v>7997758.1088624988</c:v>
                </c:pt>
                <c:pt idx="6">
                  <c:v>11774505.690787498</c:v>
                </c:pt>
                <c:pt idx="7">
                  <c:v>11285307.311056249</c:v>
                </c:pt>
                <c:pt idx="8">
                  <c:v>9664798.8979968727</c:v>
                </c:pt>
                <c:pt idx="9">
                  <c:v>10568148.409975</c:v>
                </c:pt>
                <c:pt idx="10">
                  <c:v>9131728.8703625016</c:v>
                </c:pt>
                <c:pt idx="11">
                  <c:v>10060035.143517502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A9-0A43-9E53-34CDDC9A1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7484431"/>
        <c:axId val="777486079"/>
      </c:lineChart>
      <c:dateAx>
        <c:axId val="7774844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486079"/>
        <c:crosses val="autoZero"/>
        <c:auto val="1"/>
        <c:lblOffset val="100"/>
        <c:baseTimeUnit val="months"/>
      </c:dateAx>
      <c:valAx>
        <c:axId val="77748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48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Revenues (July 2013 to June 2014)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48268069162648"/>
          <c:y val="0.32803368043350678"/>
          <c:w val="0.75611313028409222"/>
          <c:h val="0.49556075472418337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Analysis'!$C$35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58-DE48-8AB0-D2D07681E186}"/>
            </c:ext>
          </c:extLst>
        </c:ser>
        <c:ser>
          <c:idx val="1"/>
          <c:order val="1"/>
          <c:tx>
            <c:strRef>
              <c:f>'Revenue Analysis'!$C$36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58-DE48-8AB0-D2D07681E186}"/>
            </c:ext>
          </c:extLst>
        </c:ser>
        <c:ser>
          <c:idx val="2"/>
          <c:order val="2"/>
          <c:tx>
            <c:strRef>
              <c:f>'Revenue Analysis'!$C$37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58-DE48-8AB0-D2D07681E1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539759"/>
        <c:axId val="181759119"/>
      </c:lineChart>
      <c:dateAx>
        <c:axId val="2095397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59119"/>
        <c:crosses val="autoZero"/>
        <c:auto val="1"/>
        <c:lblOffset val="100"/>
        <c:baseTimeUnit val="months"/>
      </c:dateAx>
      <c:valAx>
        <c:axId val="181759119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541552399568467E-2"/>
          <c:y val="0.20522542955435769"/>
          <c:w val="0.94597082787947873"/>
          <c:h val="7.8369673613441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Surjek</a:t>
            </a:r>
            <a:r>
              <a:rPr lang="en-US" dirty="0"/>
              <a:t> Revenues (July 2013 to June 2014)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255294596897378"/>
          <c:y val="0.39593990503851478"/>
          <c:w val="0.72270433172361204"/>
          <c:h val="0.41769694678824704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Analysis'!$C$38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F7-3B4B-8569-C7D059655ED6}"/>
            </c:ext>
          </c:extLst>
        </c:ser>
        <c:ser>
          <c:idx val="1"/>
          <c:order val="1"/>
          <c:tx>
            <c:strRef>
              <c:f>'Revenue Analysis'!$C$39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F7-3B4B-8569-C7D059655ED6}"/>
            </c:ext>
          </c:extLst>
        </c:ser>
        <c:ser>
          <c:idx val="2"/>
          <c:order val="2"/>
          <c:tx>
            <c:strRef>
              <c:f>'Revenue Analysis'!$C$40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F7-3B4B-8569-C7D059655E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539759"/>
        <c:axId val="181759119"/>
      </c:lineChart>
      <c:dateAx>
        <c:axId val="2095397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59119"/>
        <c:crosses val="autoZero"/>
        <c:auto val="1"/>
        <c:lblOffset val="100"/>
        <c:baseTimeUnit val="months"/>
      </c:dateAx>
      <c:valAx>
        <c:axId val="181759119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6664320641753046E-2"/>
          <c:y val="0.24966574483209061"/>
          <c:w val="0.9824632565246435"/>
          <c:h val="0.131814754135067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Jutik</a:t>
            </a:r>
            <a:r>
              <a:rPr lang="en-US" dirty="0"/>
              <a:t> Revenues (July 2013 to June 2014)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48268069162648"/>
          <c:y val="0.36475926311390366"/>
          <c:w val="0.75611313028409222"/>
          <c:h val="0.42049636892716119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Analysis'!$C$41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42-DB46-BF1A-BE29936633BE}"/>
            </c:ext>
          </c:extLst>
        </c:ser>
        <c:ser>
          <c:idx val="1"/>
          <c:order val="1"/>
          <c:tx>
            <c:strRef>
              <c:f>'Revenue Analysis'!$C$42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Analysis'!$E$42:$P$42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42-DB46-BF1A-BE29936633BE}"/>
            </c:ext>
          </c:extLst>
        </c:ser>
        <c:ser>
          <c:idx val="2"/>
          <c:order val="2"/>
          <c:tx>
            <c:strRef>
              <c:f>'Revenue Analysis'!$C$43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'Revenue Analysis'!$E$33:$P$33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Analysis'!$E$43:$P$43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42-DB46-BF1A-BE29936633B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539759"/>
        <c:axId val="181759119"/>
      </c:lineChart>
      <c:dateAx>
        <c:axId val="2095397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59119"/>
        <c:crosses val="autoZero"/>
        <c:auto val="1"/>
        <c:lblOffset val="100"/>
        <c:baseTimeUnit val="months"/>
      </c:dateAx>
      <c:valAx>
        <c:axId val="181759119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0812375570349676E-2"/>
          <c:y val="0.23463758364354256"/>
          <c:w val="0.96070000470869743"/>
          <c:h val="9.9383131394787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 Cost</a:t>
            </a:r>
            <a:r>
              <a:rPr lang="en-US" baseline="0"/>
              <a:t> By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('Expenses Analysis'!$A$24,'Expenses Analysis'!$A$34,'Expenses Analysis'!$A$44)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('Expenses Analysis'!$R$24,'Expenses Analysis'!$R$34,'Expenses Analysis'!$R$44)</c:f>
              <c:numCache>
                <c:formatCode>"$"#,##0.00;[Red]\-"$"#,##0.00</c:formatCode>
                <c:ptCount val="3"/>
                <c:pt idx="0">
                  <c:v>51223824.092327476</c:v>
                </c:pt>
                <c:pt idx="1">
                  <c:v>179319099.03996587</c:v>
                </c:pt>
                <c:pt idx="2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B-B74B-936F-AF740A6DB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281455"/>
        <c:axId val="224529615"/>
      </c:barChart>
      <c:catAx>
        <c:axId val="20328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29615"/>
        <c:crosses val="autoZero"/>
        <c:auto val="1"/>
        <c:lblAlgn val="ctr"/>
        <c:lblOffset val="100"/>
        <c:noMultiLvlLbl val="0"/>
      </c:catAx>
      <c:valAx>
        <c:axId val="22452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 Totals For Cost Center Elements</a:t>
            </a:r>
          </a:p>
        </c:rich>
      </c:tx>
      <c:layout>
        <c:manualLayout>
          <c:xMode val="edge"/>
          <c:yMode val="edge"/>
          <c:x val="0.15499824712354027"/>
          <c:y val="2.48796828983198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296247581463151"/>
          <c:y val="0.15223655942064951"/>
          <c:w val="0.72436549731057998"/>
          <c:h val="0.458548228057229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'Expenses Analysis'!$D$50:$D$57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Analysis'!$R$50:$R$57</c:f>
              <c:numCache>
                <c:formatCode>"$"#,##0.00;[Red]\-"$"#,##0.00</c:formatCode>
                <c:ptCount val="8"/>
                <c:pt idx="0">
                  <c:v>78413350.257664919</c:v>
                </c:pt>
                <c:pt idx="1">
                  <c:v>38717591.397570275</c:v>
                </c:pt>
                <c:pt idx="2">
                  <c:v>36414827.690372624</c:v>
                </c:pt>
                <c:pt idx="3">
                  <c:v>31752797.278513506</c:v>
                </c:pt>
                <c:pt idx="4">
                  <c:v>16735122.996921198</c:v>
                </c:pt>
                <c:pt idx="5">
                  <c:v>21090666.556378298</c:v>
                </c:pt>
                <c:pt idx="6">
                  <c:v>10813424.6638656</c:v>
                </c:pt>
                <c:pt idx="7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05-F843-9175-498EB59DF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3567824"/>
        <c:axId val="1932969360"/>
      </c:barChart>
      <c:catAx>
        <c:axId val="199356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969360"/>
        <c:crosses val="autoZero"/>
        <c:auto val="1"/>
        <c:lblAlgn val="ctr"/>
        <c:lblOffset val="100"/>
        <c:noMultiLvlLbl val="0"/>
      </c:catAx>
      <c:valAx>
        <c:axId val="193296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56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 Month Over Month, Combined All Plants</a:t>
            </a:r>
          </a:p>
        </c:rich>
      </c:tx>
      <c:layout>
        <c:manualLayout>
          <c:xMode val="edge"/>
          <c:yMode val="edge"/>
          <c:x val="0.18482296617577765"/>
          <c:y val="1.7250948598421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921840450751761"/>
          <c:y val="0.13782611424148666"/>
          <c:w val="0.88268598246622432"/>
          <c:h val="0.49927804100944395"/>
        </c:manualLayout>
      </c:layout>
      <c:lineChart>
        <c:grouping val="standard"/>
        <c:varyColors val="0"/>
        <c:ser>
          <c:idx val="0"/>
          <c:order val="0"/>
          <c:tx>
            <c:strRef>
              <c:f>'Expenses Analysis'!$E$50</c:f>
              <c:strCache>
                <c:ptCount val="1"/>
                <c:pt idx="0">
                  <c:v>Chemical Costs Chem-Exp (001)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Analysis'!$F$50:$Q$50</c:f>
              <c:numCache>
                <c:formatCode>"$"#,##0.00;[Red]\-"$"#,##0.00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7645099.2339562494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5-3B40-A211-1A8396F276DA}"/>
            </c:ext>
          </c:extLst>
        </c:ser>
        <c:ser>
          <c:idx val="1"/>
          <c:order val="1"/>
          <c:tx>
            <c:strRef>
              <c:f>'Expenses Analysis'!$E$51</c:f>
              <c:strCache>
                <c:ptCount val="1"/>
                <c:pt idx="0">
                  <c:v>Facility Costs Utility-Exp (002) - Heating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Analysis'!$F$51:$Q$51</c:f>
              <c:numCache>
                <c:formatCode>"$"#,##0.00;[Red]\-"$"#,##0.00</c:formatCode>
                <c:ptCount val="12"/>
                <c:pt idx="0">
                  <c:v>2439061.3979192991</c:v>
                </c:pt>
                <c:pt idx="1">
                  <c:v>2621863.5100085996</c:v>
                </c:pt>
                <c:pt idx="2">
                  <c:v>2806168.0509719998</c:v>
                </c:pt>
                <c:pt idx="3">
                  <c:v>3163209.5663784007</c:v>
                </c:pt>
                <c:pt idx="4">
                  <c:v>3218501.5770913498</c:v>
                </c:pt>
                <c:pt idx="5">
                  <c:v>2788369.1117025004</c:v>
                </c:pt>
                <c:pt idx="6">
                  <c:v>3593667.2656375002</c:v>
                </c:pt>
                <c:pt idx="7">
                  <c:v>3722191.4510812499</c:v>
                </c:pt>
                <c:pt idx="8">
                  <c:v>3871145.1659843749</c:v>
                </c:pt>
                <c:pt idx="9">
                  <c:v>3465642.2342250003</c:v>
                </c:pt>
                <c:pt idx="10">
                  <c:v>4094860.7397625004</c:v>
                </c:pt>
                <c:pt idx="11">
                  <c:v>2932911.3268075003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5-3B40-A211-1A8396F276DA}"/>
            </c:ext>
          </c:extLst>
        </c:ser>
        <c:ser>
          <c:idx val="2"/>
          <c:order val="2"/>
          <c:tx>
            <c:v>''Expenses Analysis'!$E$51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Analysis'!$F$52:$Q$52</c:f>
              <c:numCache>
                <c:formatCode>"$"#,##0.00;[Red]\-"$"#,##0.00</c:formatCode>
                <c:ptCount val="12"/>
                <c:pt idx="0">
                  <c:v>2300028.0101369992</c:v>
                </c:pt>
                <c:pt idx="1">
                  <c:v>2505939.5584575003</c:v>
                </c:pt>
                <c:pt idx="2">
                  <c:v>2627415.3951704986</c:v>
                </c:pt>
                <c:pt idx="3">
                  <c:v>2900613.3153855</c:v>
                </c:pt>
                <c:pt idx="4">
                  <c:v>2940556.1633002497</c:v>
                </c:pt>
                <c:pt idx="5">
                  <c:v>2582565.0096375002</c:v>
                </c:pt>
                <c:pt idx="6">
                  <c:v>3446732.8680624999</c:v>
                </c:pt>
                <c:pt idx="7">
                  <c:v>3483983.4045937499</c:v>
                </c:pt>
                <c:pt idx="8">
                  <c:v>3640816.4610781251</c:v>
                </c:pt>
                <c:pt idx="9">
                  <c:v>3250872.5897500003</c:v>
                </c:pt>
                <c:pt idx="10">
                  <c:v>3812121.7015625001</c:v>
                </c:pt>
                <c:pt idx="11">
                  <c:v>2923183.2132374998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5-3B40-A211-1A8396F276DA}"/>
            </c:ext>
          </c:extLst>
        </c:ser>
        <c:ser>
          <c:idx val="3"/>
          <c:order val="3"/>
          <c:tx>
            <c:strRef>
              <c:f>'Expenses Analysis'!$E$53</c:f>
              <c:strCache>
                <c:ptCount val="1"/>
                <c:pt idx="0">
                  <c:v>Operational Maintenance Costs Plant Maintenance (001)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Analysis'!$F$53:$Q$53</c:f>
              <c:numCache>
                <c:formatCode>"$"#,##0.00;[Red]\-"$"#,##0.00</c:formatCode>
                <c:ptCount val="12"/>
                <c:pt idx="0">
                  <c:v>2073604.724326327</c:v>
                </c:pt>
                <c:pt idx="1">
                  <c:v>2269539.7804914797</c:v>
                </c:pt>
                <c:pt idx="2">
                  <c:v>2374998.790312151</c:v>
                </c:pt>
                <c:pt idx="3">
                  <c:v>2645968.110327912</c:v>
                </c:pt>
                <c:pt idx="4">
                  <c:v>2691801.6955241356</c:v>
                </c:pt>
                <c:pt idx="5">
                  <c:v>2348808.3419548003</c:v>
                </c:pt>
                <c:pt idx="6">
                  <c:v>2879996.1652659997</c:v>
                </c:pt>
                <c:pt idx="7">
                  <c:v>2972957.9397390001</c:v>
                </c:pt>
                <c:pt idx="8">
                  <c:v>3094867.6019314998</c:v>
                </c:pt>
                <c:pt idx="9">
                  <c:v>2768358.2978389999</c:v>
                </c:pt>
                <c:pt idx="10">
                  <c:v>3268026.2100749998</c:v>
                </c:pt>
                <c:pt idx="11">
                  <c:v>2363869.6207261998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55-3B40-A211-1A8396F276DA}"/>
            </c:ext>
          </c:extLst>
        </c:ser>
        <c:ser>
          <c:idx val="4"/>
          <c:order val="4"/>
          <c:tx>
            <c:strRef>
              <c:f>'Expenses Analysis'!$E$54</c:f>
              <c:strCache>
                <c:ptCount val="1"/>
                <c:pt idx="0">
                  <c:v>Operational Maintenance Costs Plant Outages (002)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Analysis'!$F$54:$Q$54</c:f>
              <c:numCache>
                <c:formatCode>"$"#,##0.00;[Red]\-"$"#,##0.00</c:formatCode>
                <c:ptCount val="12"/>
                <c:pt idx="0">
                  <c:v>1347738.8706587995</c:v>
                </c:pt>
                <c:pt idx="1">
                  <c:v>1561170.3574350001</c:v>
                </c:pt>
                <c:pt idx="2">
                  <c:v>1574874.1415601994</c:v>
                </c:pt>
                <c:pt idx="3">
                  <c:v>1880373.5227742002</c:v>
                </c:pt>
                <c:pt idx="4">
                  <c:v>1968683.2157081</c:v>
                </c:pt>
                <c:pt idx="5">
                  <c:v>1158623.1401823002</c:v>
                </c:pt>
                <c:pt idx="6">
                  <c:v>1176136.1610068001</c:v>
                </c:pt>
                <c:pt idx="7">
                  <c:v>1239117.5758722001</c:v>
                </c:pt>
                <c:pt idx="8">
                  <c:v>1215602.9551357001</c:v>
                </c:pt>
                <c:pt idx="9">
                  <c:v>1190750.2535102002</c:v>
                </c:pt>
                <c:pt idx="10">
                  <c:v>1381387.0449670001</c:v>
                </c:pt>
                <c:pt idx="11">
                  <c:v>1040665.7581107001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655-3B40-A211-1A8396F276DA}"/>
            </c:ext>
          </c:extLst>
        </c:ser>
        <c:ser>
          <c:idx val="5"/>
          <c:order val="5"/>
          <c:tx>
            <c:strRef>
              <c:f>'Expenses Analysis'!$E$55</c:f>
              <c:strCache>
                <c:ptCount val="1"/>
                <c:pt idx="0">
                  <c:v>Operational Maintenance Costs Plant Op. Costs (003)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Analysis'!$F$55:$Q$55</c:f>
              <c:numCache>
                <c:formatCode>"$"#,##0.00;[Red]\-"$"#,##0.00</c:formatCode>
                <c:ptCount val="12"/>
                <c:pt idx="0">
                  <c:v>1800236.6472906992</c:v>
                </c:pt>
                <c:pt idx="1">
                  <c:v>1959718.9384044998</c:v>
                </c:pt>
                <c:pt idx="2">
                  <c:v>2069515.5841112991</c:v>
                </c:pt>
                <c:pt idx="3">
                  <c:v>2330999.3359503001</c:v>
                </c:pt>
                <c:pt idx="4">
                  <c:v>2376535.9434183999</c:v>
                </c:pt>
                <c:pt idx="5">
                  <c:v>1447049.2500542002</c:v>
                </c:pt>
                <c:pt idx="6">
                  <c:v>1483562.2037511999</c:v>
                </c:pt>
                <c:pt idx="7">
                  <c:v>1516247.7055998</c:v>
                </c:pt>
                <c:pt idx="8">
                  <c:v>1567231.2198758</c:v>
                </c:pt>
                <c:pt idx="9">
                  <c:v>1421177.7427773001</c:v>
                </c:pt>
                <c:pt idx="10">
                  <c:v>1665801.7318074999</c:v>
                </c:pt>
                <c:pt idx="11">
                  <c:v>1452590.2533372999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655-3B40-A211-1A8396F276DA}"/>
            </c:ext>
          </c:extLst>
        </c:ser>
        <c:ser>
          <c:idx val="6"/>
          <c:order val="6"/>
          <c:tx>
            <c:strRef>
              <c:f>'Expenses Analysis'!$E$56</c:f>
              <c:strCache>
                <c:ptCount val="1"/>
                <c:pt idx="0">
                  <c:v>Operational Maintenance Costs Plant Admin Costs (004)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Analysis'!$F$56:$Q$56</c:f>
              <c:numCache>
                <c:formatCode>"$"#,##0.00;[Red]\-"$"#,##0.00</c:formatCode>
                <c:ptCount val="12"/>
                <c:pt idx="0">
                  <c:v>886197.60176639946</c:v>
                </c:pt>
                <c:pt idx="1">
                  <c:v>1012646.749821</c:v>
                </c:pt>
                <c:pt idx="2">
                  <c:v>1025398.9493285995</c:v>
                </c:pt>
                <c:pt idx="3">
                  <c:v>1186610.9527146001</c:v>
                </c:pt>
                <c:pt idx="4">
                  <c:v>1229462.2582892999</c:v>
                </c:pt>
                <c:pt idx="5">
                  <c:v>749668.56593790022</c:v>
                </c:pt>
                <c:pt idx="6">
                  <c:v>774322.04976840003</c:v>
                </c:pt>
                <c:pt idx="7">
                  <c:v>795356.48947859998</c:v>
                </c:pt>
                <c:pt idx="8">
                  <c:v>795992.24834010005</c:v>
                </c:pt>
                <c:pt idx="9">
                  <c:v>759387.99960660015</c:v>
                </c:pt>
                <c:pt idx="10">
                  <c:v>879614.44655700005</c:v>
                </c:pt>
                <c:pt idx="11">
                  <c:v>718766.35225710005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655-3B40-A211-1A8396F276DA}"/>
            </c:ext>
          </c:extLst>
        </c:ser>
        <c:ser>
          <c:idx val="7"/>
          <c:order val="7"/>
          <c:tx>
            <c:strRef>
              <c:f>'Expenses Analysis'!$E$57</c:f>
              <c:strCache>
                <c:ptCount val="1"/>
                <c:pt idx="0">
                  <c:v>Labour Costs Labour-Costs (001)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Analysis'!$F$48:$Q$48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Analysis'!$F$57:$Q$57</c:f>
              <c:numCache>
                <c:formatCode>"$"#,##0.00;[Red]\-"$"#,##0.00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6008311.4579999996</c:v>
                </c:pt>
                <c:pt idx="7">
                  <c:v>6995040.989875</c:v>
                </c:pt>
                <c:pt idx="8">
                  <c:v>6352457.05155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655-3B40-A211-1A8396F27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053840"/>
        <c:axId val="990055488"/>
      </c:lineChart>
      <c:dateAx>
        <c:axId val="9900538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055488"/>
        <c:crosses val="autoZero"/>
        <c:auto val="1"/>
        <c:lblOffset val="100"/>
        <c:baseTimeUnit val="months"/>
      </c:dateAx>
      <c:valAx>
        <c:axId val="99005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05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250422719130351E-2"/>
          <c:y val="0.75712484552250947"/>
          <c:w val="0.95233402344905305"/>
          <c:h val="0.242875154477490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r>
              <a:rPr lang="en-US" dirty="0"/>
              <a:t> Cost Per Cost Center Element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'Expenses Analysis'!$C$16:$C$23</c:f>
              <c:strCache>
                <c:ptCount val="8"/>
                <c:pt idx="0">
                  <c:v>Chemical Costs</c:v>
                </c:pt>
                <c:pt idx="1">
                  <c:v>Facility Costs</c:v>
                </c:pt>
                <c:pt idx="2">
                  <c:v>Facility Costs</c:v>
                </c:pt>
                <c:pt idx="3">
                  <c:v>Operational Maintenance Costs</c:v>
                </c:pt>
                <c:pt idx="4">
                  <c:v>Operational Maintenance Costs</c:v>
                </c:pt>
                <c:pt idx="5">
                  <c:v>Operational Maintenance Costs</c:v>
                </c:pt>
                <c:pt idx="6">
                  <c:v>Operational Maintenance Costs</c:v>
                </c:pt>
                <c:pt idx="7">
                  <c:v>Labour Costs</c:v>
                </c:pt>
              </c:strCache>
            </c:strRef>
          </c:cat>
          <c:val>
            <c:numRef>
              <c:f>'Expenses Analysis'!$R$16:$R$23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0-3047-BE2A-30A036483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114624"/>
        <c:axId val="991034864"/>
      </c:barChart>
      <c:catAx>
        <c:axId val="97911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034864"/>
        <c:crosses val="autoZero"/>
        <c:auto val="1"/>
        <c:lblAlgn val="ctr"/>
        <c:lblOffset val="100"/>
        <c:noMultiLvlLbl val="0"/>
      </c:catAx>
      <c:valAx>
        <c:axId val="9910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11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Surjek</a:t>
            </a:r>
            <a:r>
              <a:rPr lang="en-US" dirty="0"/>
              <a:t> </a:t>
            </a:r>
            <a:r>
              <a:rPr lang="en-US" sz="1400" b="0" i="0" u="none" strike="noStrike" baseline="0" dirty="0">
                <a:effectLst/>
              </a:rPr>
              <a:t>Expenses Per Cost Center Element</a:t>
            </a:r>
            <a:r>
              <a:rPr lang="en-US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615735267981022"/>
          <c:y val="0.19234738030472043"/>
          <c:w val="0.73001601498541602"/>
          <c:h val="0.491411532513459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'Expenses Analysis'!$C$26:$C$33</c:f>
              <c:strCache>
                <c:ptCount val="8"/>
                <c:pt idx="0">
                  <c:v>Chemical Costs</c:v>
                </c:pt>
                <c:pt idx="1">
                  <c:v>Facility Costs</c:v>
                </c:pt>
                <c:pt idx="2">
                  <c:v>Facility Costs</c:v>
                </c:pt>
                <c:pt idx="3">
                  <c:v>Operational Maintenance Costs</c:v>
                </c:pt>
                <c:pt idx="4">
                  <c:v>Operational Maintenance Costs</c:v>
                </c:pt>
                <c:pt idx="5">
                  <c:v>Operational Maintenance Costs</c:v>
                </c:pt>
                <c:pt idx="6">
                  <c:v>Operational Maintenance Costs</c:v>
                </c:pt>
                <c:pt idx="7">
                  <c:v>Labour Costs</c:v>
                </c:pt>
              </c:strCache>
            </c:strRef>
          </c:cat>
          <c:val>
            <c:numRef>
              <c:f>'Expenses Analysis'!$R$26:$R$33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8-6440-848A-96D069D98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3324320"/>
        <c:axId val="993048976"/>
      </c:barChart>
      <c:catAx>
        <c:axId val="99332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048976"/>
        <c:crosses val="autoZero"/>
        <c:auto val="1"/>
        <c:lblAlgn val="ctr"/>
        <c:lblOffset val="100"/>
        <c:noMultiLvlLbl val="0"/>
      </c:catAx>
      <c:valAx>
        <c:axId val="9930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32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24/3/22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764881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Water Hedge Sales are the most popular, followed by Public Sales ($146M) and lastly Residential Sales ($102M).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50026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805C81-7BF1-484D-8586-0AB9B293FF59}"/>
              </a:ext>
            </a:extLst>
          </p:cNvPr>
          <p:cNvSpPr/>
          <p:nvPr/>
        </p:nvSpPr>
        <p:spPr>
          <a:xfrm>
            <a:off x="303213" y="1238975"/>
            <a:ext cx="3665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first slide we want to show is our segmented analysis of the revenues for each customer group.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In a Stacked Column Chart, please include a chart which shows the % that is contributed by each Sales Segment per Unit (Kootha, Surjek and Jutik) </a:t>
            </a:r>
          </a:p>
          <a:p>
            <a:endParaRPr lang="en-AU" sz="1200" b="1" dirty="0"/>
          </a:p>
          <a:p>
            <a:r>
              <a:rPr lang="en-AU" sz="1200" b="1" dirty="0"/>
              <a:t>Remember, when you show these charts, it should clearly show which segments generate the </a:t>
            </a:r>
            <a:r>
              <a:rPr lang="en-AU" sz="1200" b="1" u="sng" dirty="0"/>
              <a:t>most</a:t>
            </a:r>
            <a:r>
              <a:rPr lang="en-AU" sz="1200" b="1" dirty="0"/>
              <a:t> revenues</a:t>
            </a:r>
          </a:p>
          <a:p>
            <a:endParaRPr lang="en-AU" sz="1200" b="1" dirty="0"/>
          </a:p>
          <a:p>
            <a:r>
              <a:rPr lang="en-AU" sz="1200" b="1" dirty="0"/>
              <a:t>Hint: The Chart you’ve created for the Revenues Tab, Q3, may be helpful.</a:t>
            </a:r>
          </a:p>
          <a:p>
            <a:endParaRPr lang="en-AU" sz="12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348E94-AB65-AD49-98D8-A737F45E0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831687"/>
              </p:ext>
            </p:extLst>
          </p:nvPr>
        </p:nvGraphicFramePr>
        <p:xfrm>
          <a:off x="4108862" y="1238974"/>
          <a:ext cx="4501738" cy="4532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($436M)¹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($202M), with </a:t>
            </a:r>
            <a:r>
              <a:rPr lang="en-GB" sz="1400" b="1" dirty="0" err="1"/>
              <a:t>Jutik</a:t>
            </a:r>
            <a:r>
              <a:rPr lang="en-GB" sz="1400" b="1" dirty="0"/>
              <a:t> ($164M) and </a:t>
            </a:r>
            <a:r>
              <a:rPr lang="en-GB" sz="1400" b="1" dirty="0" err="1"/>
              <a:t>Kootha</a:t>
            </a:r>
            <a:r>
              <a:rPr lang="en-GB" sz="1400" b="1" dirty="0"/>
              <a:t> ($71M)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A5DBE7-3DE7-49FC-8E4D-CF5CF3BE2FD4}"/>
              </a:ext>
            </a:extLst>
          </p:cNvPr>
          <p:cNvSpPr/>
          <p:nvPr/>
        </p:nvSpPr>
        <p:spPr>
          <a:xfrm>
            <a:off x="303213" y="1238975"/>
            <a:ext cx="36655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In the previous slide we’ve provided a ‘macro’ view. We now want to compliment this with a ‘micro view’ of the revenues analysis.</a:t>
            </a:r>
            <a:br>
              <a:rPr lang="en-AU" sz="1200" b="1" dirty="0"/>
            </a:br>
            <a:br>
              <a:rPr lang="en-AU" sz="1200" b="1" dirty="0"/>
            </a:br>
            <a:r>
              <a:rPr lang="en-AU" sz="1200" b="1" dirty="0"/>
              <a:t>A micro view by default means we want to show the Units which went into the macro calculation; in this case, it would be the individual revenue trends for Kootha, Surjek and Jutik.</a:t>
            </a:r>
          </a:p>
          <a:p>
            <a:pPr lvl="0">
              <a:defRPr/>
            </a:pPr>
            <a:endParaRPr lang="en-AU" sz="12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2C3755-D691-8448-9BC9-E05A398F5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6521"/>
              </p:ext>
            </p:extLst>
          </p:nvPr>
        </p:nvGraphicFramePr>
        <p:xfrm>
          <a:off x="4192437" y="815854"/>
          <a:ext cx="4311171" cy="28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2C3755-D691-8448-9BC9-E05A398F5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600503"/>
              </p:ext>
            </p:extLst>
          </p:nvPr>
        </p:nvGraphicFramePr>
        <p:xfrm>
          <a:off x="171451" y="3605842"/>
          <a:ext cx="4020986" cy="26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C2C3755-D691-8448-9BC9-E05A398F5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848109"/>
              </p:ext>
            </p:extLst>
          </p:nvPr>
        </p:nvGraphicFramePr>
        <p:xfrm>
          <a:off x="4299429" y="3605842"/>
          <a:ext cx="4311171" cy="2834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Chemical Costs contributing $78M (24.4%)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113BB59-C26A-4B5B-AAC6-AC1F1CBB1AF0}"/>
              </a:ext>
            </a:extLst>
          </p:cNvPr>
          <p:cNvSpPr/>
          <p:nvPr/>
        </p:nvSpPr>
        <p:spPr>
          <a:xfrm>
            <a:off x="294586" y="841737"/>
            <a:ext cx="36655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We are now going to move to the expenses side of the story. </a:t>
            </a:r>
            <a:br>
              <a:rPr lang="en-AU" sz="1200" b="1" dirty="0"/>
            </a:br>
            <a:br>
              <a:rPr lang="en-AU" sz="1200" b="1" dirty="0"/>
            </a:br>
            <a:r>
              <a:rPr lang="en-AU" sz="1200" b="1" dirty="0"/>
              <a:t>Similar to before, we start with a macro-view of the expenses; 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Of the three units – which of these have clearly contributed the most to costs? Secondly, what does the aggregate costs look like when grouped by cost centre?</a:t>
            </a:r>
            <a:br>
              <a:rPr lang="en-AU" sz="1200" b="1" dirty="0"/>
            </a:br>
            <a:endParaRPr lang="en-AU" sz="12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A84BE3D-E077-8749-B278-A1B588C2F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740587"/>
              </p:ext>
            </p:extLst>
          </p:nvPr>
        </p:nvGraphicFramePr>
        <p:xfrm>
          <a:off x="4334772" y="841737"/>
          <a:ext cx="4275828" cy="251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CE72D7-39BE-0B40-891D-95787E6DA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353756"/>
              </p:ext>
            </p:extLst>
          </p:nvPr>
        </p:nvGraphicFramePr>
        <p:xfrm>
          <a:off x="4334771" y="3473589"/>
          <a:ext cx="4275829" cy="306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99DC896-6ED1-294A-8D7F-704D00DAE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539519"/>
              </p:ext>
            </p:extLst>
          </p:nvPr>
        </p:nvGraphicFramePr>
        <p:xfrm>
          <a:off x="294586" y="2855359"/>
          <a:ext cx="3811588" cy="368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$179M (55%)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($91M),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DDCDC-3E10-4265-8E28-C256F42C790A}"/>
              </a:ext>
            </a:extLst>
          </p:cNvPr>
          <p:cNvSpPr/>
          <p:nvPr/>
        </p:nvSpPr>
        <p:spPr>
          <a:xfrm>
            <a:off x="303213" y="1238975"/>
            <a:ext cx="3665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We’ve now told the expenses story from a macro view, it’s time we focus on the story now from a micro view. </a:t>
            </a:r>
            <a:br>
              <a:rPr lang="en-AU" sz="1200" b="1" dirty="0"/>
            </a:br>
            <a:endParaRPr lang="en-AU" sz="1200" b="1" dirty="0"/>
          </a:p>
          <a:p>
            <a:pPr lvl="0">
              <a:defRPr/>
            </a:pPr>
            <a:r>
              <a:rPr lang="en-AU" sz="1200" b="1" dirty="0"/>
              <a:t>This means creating three charts (one for each unit) which showcases the aggregate costs per cost centre group.</a:t>
            </a:r>
          </a:p>
          <a:p>
            <a:pPr lvl="0">
              <a:defRPr/>
            </a:pPr>
            <a:br>
              <a:rPr lang="en-AU" sz="1200" b="1" dirty="0"/>
            </a:br>
            <a:endParaRPr lang="en-AU" sz="12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C0D423-7379-7347-A1B2-FABA7D101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098128"/>
              </p:ext>
            </p:extLst>
          </p:nvPr>
        </p:nvGraphicFramePr>
        <p:xfrm>
          <a:off x="4390845" y="841738"/>
          <a:ext cx="4339672" cy="274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F111BA-8979-9B4A-83A1-25F6F25DA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8465"/>
              </p:ext>
            </p:extLst>
          </p:nvPr>
        </p:nvGraphicFramePr>
        <p:xfrm>
          <a:off x="4480718" y="3586444"/>
          <a:ext cx="4129882" cy="2949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04075A-7146-E542-B741-0DC736E88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222812"/>
              </p:ext>
            </p:extLst>
          </p:nvPr>
        </p:nvGraphicFramePr>
        <p:xfrm>
          <a:off x="171451" y="3586432"/>
          <a:ext cx="3882964" cy="2822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3E659-7992-4D86-97D9-71CDE4327174}"/>
              </a:ext>
            </a:extLst>
          </p:cNvPr>
          <p:cNvSpPr/>
          <p:nvPr/>
        </p:nvSpPr>
        <p:spPr>
          <a:xfrm>
            <a:off x="303212" y="1112809"/>
            <a:ext cx="36655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We’ve now identified that a particular cost group (chemicals) is responsible for a significant portion of the costs. </a:t>
            </a:r>
            <a:br>
              <a:rPr lang="en-AU" sz="1200" b="1" dirty="0"/>
            </a:br>
            <a:br>
              <a:rPr lang="en-AU" sz="1200" b="1" dirty="0"/>
            </a:br>
            <a:r>
              <a:rPr lang="en-AU" sz="1200" b="1" dirty="0"/>
              <a:t>It’s time for us to drill-down a bit further and illustrate this story with a graphic.</a:t>
            </a:r>
            <a:br>
              <a:rPr lang="en-AU" sz="1200" b="1" dirty="0"/>
            </a:br>
            <a:br>
              <a:rPr lang="en-AU" sz="1200" b="1" dirty="0"/>
            </a:br>
            <a:r>
              <a:rPr lang="en-AU" sz="1200" b="1" dirty="0"/>
              <a:t>We want to show-case the Chemical Expenditure for each month, trended against the Water Production.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This will let us know whether or not there is a relationship between Chemical Expenditure and Water Production Volumes.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0E9C2D1-6300-5A40-BADD-18F76CFA5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751307"/>
              </p:ext>
            </p:extLst>
          </p:nvPr>
        </p:nvGraphicFramePr>
        <p:xfrm>
          <a:off x="4480719" y="1112809"/>
          <a:ext cx="4129881" cy="25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0E9C2D1-6300-5A40-BADD-18F76CFA5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06273"/>
              </p:ext>
            </p:extLst>
          </p:nvPr>
        </p:nvGraphicFramePr>
        <p:xfrm>
          <a:off x="303212" y="3848706"/>
          <a:ext cx="4070380" cy="246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0E9C2D1-6300-5A40-BADD-18F76CFA5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428999"/>
              </p:ext>
            </p:extLst>
          </p:nvPr>
        </p:nvGraphicFramePr>
        <p:xfrm>
          <a:off x="4480719" y="3848706"/>
          <a:ext cx="4129880" cy="246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Surjek</a:t>
            </a:r>
            <a:r>
              <a:rPr lang="en-AU" sz="1350" b="1" dirty="0"/>
              <a:t> has the highest overall EBIT contributions ($114M), followed by </a:t>
            </a:r>
            <a:r>
              <a:rPr lang="en-AU" sz="1350" b="1" dirty="0" err="1"/>
              <a:t>Jutik</a:t>
            </a:r>
            <a:r>
              <a:rPr lang="en-AU" sz="1350" b="1" dirty="0"/>
              <a:t> ($112M)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($45M).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0ED9C-5523-4B1C-A07E-11C1F219EC79}"/>
              </a:ext>
            </a:extLst>
          </p:cNvPr>
          <p:cNvSpPr/>
          <p:nvPr/>
        </p:nvSpPr>
        <p:spPr>
          <a:xfrm>
            <a:off x="134995" y="1040872"/>
            <a:ext cx="36655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We’re now at the final slide for our story.</a:t>
            </a:r>
            <a:br>
              <a:rPr lang="en-AU" sz="1200" b="1" dirty="0"/>
            </a:br>
            <a:r>
              <a:rPr lang="en-AU" sz="1200" b="1" dirty="0"/>
              <a:t>We’ve shown the revenues, we’ve unpacked the expenditures and now, finally, we’re going to close out the analysis by showing the overall EBIT for each unit.</a:t>
            </a:r>
            <a:br>
              <a:rPr lang="en-AU" sz="1200" b="1" dirty="0"/>
            </a:br>
            <a:br>
              <a:rPr lang="en-AU" sz="1200" b="1" dirty="0"/>
            </a:br>
            <a:r>
              <a:rPr lang="en-AU" sz="1200" b="1" dirty="0"/>
              <a:t>In this Slide, we want to convey to the audience which Unit(s) bring in the most EBIT from both a EBIT ($) perspective as well as highlighting the EBIT Margin – Do any units have lower revenues than another unit, but higher EBIT Margins, indicating they are most cost effective?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796E46-52F8-C849-B405-C5D5C9CFB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511684"/>
              </p:ext>
            </p:extLst>
          </p:nvPr>
        </p:nvGraphicFramePr>
        <p:xfrm>
          <a:off x="4114799" y="1040872"/>
          <a:ext cx="4495801" cy="231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2C8A3BF-AAE3-734E-B31E-441C744FD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3029"/>
              </p:ext>
            </p:extLst>
          </p:nvPr>
        </p:nvGraphicFramePr>
        <p:xfrm>
          <a:off x="4141411" y="3488512"/>
          <a:ext cx="4469189" cy="2627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15383</TotalTime>
  <Words>851</Words>
  <Application>Microsoft Macintosh PowerPoint</Application>
  <PresentationFormat>Custom</PresentationFormat>
  <Paragraphs>41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Water Hedge Sales are the most popular, followed by Public Sales ($146M) and lastly Residential Sales ($102M). </vt:lpstr>
      <vt:lpstr>Of the ($436M)¹ in Revenue Sales over the July-2013 to June-2014 Period, Surjek provides close to 50% of Sales Volumes ($202M), with Jutik ($164M) and Kootha ($71M) providing the remaining.</vt:lpstr>
      <vt:lpstr>Targeted Expense Analysis reveals an interesting trend; Overall Costs sharply increase from December, with Chemical Costs contributing $78M (24.4%) towards the overall cost-base. </vt:lpstr>
      <vt:lpstr>Further analysis singles-out Surjek with $179M (55%) worth of expenses, contrasted to a much lower spend from Kootha ($51 M) and Jutik ($91M),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Surjek has the highest overall EBIT contributions ($114M), followed by Jutik ($112M) , and lastly Kootha ($45M).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Ellie Rochford</cp:lastModifiedBy>
  <cp:revision>73</cp:revision>
  <dcterms:created xsi:type="dcterms:W3CDTF">2020-04-12T13:23:13Z</dcterms:created>
  <dcterms:modified xsi:type="dcterms:W3CDTF">2022-03-24T18:38:07Z</dcterms:modified>
</cp:coreProperties>
</file>