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4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60" r:id="rId49"/>
    <p:sldId id="261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heRG7ooL8etrluLJrtGtT1oo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9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16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53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19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80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70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65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321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365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1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770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0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618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916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56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34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50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49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915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18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472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55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090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503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16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342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433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199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095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2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5901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8718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256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346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382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721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2287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804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33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0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8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249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7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-11600" y="-15466"/>
            <a:ext cx="9144000" cy="68736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1134100" y="872566"/>
            <a:ext cx="7752300" cy="3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134100" y="4765766"/>
            <a:ext cx="77523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299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4" y="316499"/>
            <a:ext cx="1436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/>
          <p:nvPr/>
        </p:nvSpPr>
        <p:spPr>
          <a:xfrm>
            <a:off x="1210251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1210251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8749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"/>
          <p:cNvSpPr/>
          <p:nvPr/>
        </p:nvSpPr>
        <p:spPr>
          <a:xfrm>
            <a:off x="220299" y="644855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x">
  <p:cSld name="inde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161450" y="1872533"/>
            <a:ext cx="3171900" cy="4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rabicPeriod"/>
              <a:defRPr sz="14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lpha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roman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lpha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roman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lpha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roman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2035725" y="1872533"/>
            <a:ext cx="3171900" cy="4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rabicPeriod"/>
              <a:defRPr sz="14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lpha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roman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lpha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roman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alpha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AutoNum type="roman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/>
          <p:nvPr/>
        </p:nvSpPr>
        <p:spPr>
          <a:xfrm>
            <a:off x="869325" y="1763500"/>
            <a:ext cx="8017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9"/>
          <p:cNvSpPr/>
          <p:nvPr/>
        </p:nvSpPr>
        <p:spPr>
          <a:xfrm>
            <a:off x="220350" y="176350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">
  <p:cSld name="Contraporta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"/>
          <p:cNvSpPr txBox="1"/>
          <p:nvPr/>
        </p:nvSpPr>
        <p:spPr>
          <a:xfrm>
            <a:off x="468327" y="5486244"/>
            <a:ext cx="30573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ca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UOC.universitat</a:t>
            </a:r>
            <a:endParaRPr/>
          </a:p>
        </p:txBody>
      </p:sp>
      <p:sp>
        <p:nvSpPr>
          <p:cNvPr id="32" name="Google Shape;32;p10"/>
          <p:cNvSpPr txBox="1"/>
          <p:nvPr/>
        </p:nvSpPr>
        <p:spPr>
          <a:xfrm>
            <a:off x="468327" y="5781472"/>
            <a:ext cx="3057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ca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@UOCuniversitat</a:t>
            </a:r>
            <a:endParaRPr/>
          </a:p>
        </p:txBody>
      </p:sp>
      <p:sp>
        <p:nvSpPr>
          <p:cNvPr id="33" name="Google Shape;33;p10"/>
          <p:cNvSpPr txBox="1"/>
          <p:nvPr/>
        </p:nvSpPr>
        <p:spPr>
          <a:xfrm>
            <a:off x="468327" y="6096235"/>
            <a:ext cx="3057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ca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UOCuniversitat</a:t>
            </a:r>
            <a:endParaRPr/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3375" y="5590116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109" y="5905289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365" y="6183843"/>
            <a:ext cx="191346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8803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/>
          <p:nvPr/>
        </p:nvSpPr>
        <p:spPr>
          <a:xfrm>
            <a:off x="225972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6">
            <a:alphaModFix/>
          </a:blip>
          <a:srcRect r="-11731" b="-11731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/>
          <p:nvPr/>
        </p:nvSpPr>
        <p:spPr>
          <a:xfrm>
            <a:off x="226250" y="64820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225972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302" y="233214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/>
          <p:cNvPicPr preferRelativeResize="0"/>
          <p:nvPr/>
        </p:nvPicPr>
        <p:blipFill rotWithShape="1">
          <a:blip r:embed="rId6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7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7"/>
          <p:cNvSpPr/>
          <p:nvPr/>
        </p:nvSpPr>
        <p:spPr>
          <a:xfrm>
            <a:off x="8288950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8288950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88950" y="287650"/>
            <a:ext cx="301625" cy="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/>
          <p:nvPr/>
        </p:nvSpPr>
        <p:spPr>
          <a:xfrm>
            <a:off x="220300" y="6524100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34000" y="1540781"/>
            <a:ext cx="8490805" cy="208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200"/>
            </a:pPr>
            <a:r>
              <a:rPr lang="es-ES" dirty="0" smtClean="0"/>
              <a:t>Análisis y Ciencia de Datos en el ámbito del </a:t>
            </a:r>
            <a:r>
              <a:rPr lang="es-ES" dirty="0" err="1" smtClean="0"/>
              <a:t>Retail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subTitle" idx="1"/>
          </p:nvPr>
        </p:nvSpPr>
        <p:spPr>
          <a:xfrm>
            <a:off x="1134100" y="4765766"/>
            <a:ext cx="77523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b="1" dirty="0"/>
              <a:t>Enrique Rocho </a:t>
            </a:r>
            <a:r>
              <a:rPr lang="es-ES" b="1" dirty="0" err="1" smtClean="0"/>
              <a:t>Simon</a:t>
            </a:r>
            <a:r>
              <a:rPr lang="es-ES" b="1" dirty="0"/>
              <a:t> </a:t>
            </a:r>
            <a:endParaRPr lang="en-GB" dirty="0"/>
          </a:p>
          <a:p>
            <a:r>
              <a:rPr lang="es-ES" dirty="0"/>
              <a:t>Inteligencia de Negocio y Big Data </a:t>
            </a:r>
            <a:r>
              <a:rPr lang="es-ES" dirty="0" err="1"/>
              <a:t>Analytics</a:t>
            </a:r>
            <a:endParaRPr lang="en-GB" dirty="0"/>
          </a:p>
          <a:p>
            <a:r>
              <a:rPr lang="es-ES" b="1" dirty="0" smtClean="0"/>
              <a:t> Tutor/a </a:t>
            </a:r>
            <a:r>
              <a:rPr lang="es-ES" b="1" dirty="0"/>
              <a:t>de TF </a:t>
            </a:r>
            <a:endParaRPr lang="en-GB" dirty="0"/>
          </a:p>
          <a:p>
            <a:r>
              <a:rPr lang="es-ES" dirty="0"/>
              <a:t>José Luis </a:t>
            </a:r>
            <a:r>
              <a:rPr lang="es-ES" dirty="0" err="1"/>
              <a:t>Gomez</a:t>
            </a:r>
            <a:r>
              <a:rPr lang="es-ES" dirty="0"/>
              <a:t> </a:t>
            </a:r>
            <a:r>
              <a:rPr lang="es-ES" dirty="0" smtClean="0"/>
              <a:t>García</a:t>
            </a:r>
            <a:endParaRPr dirty="0"/>
          </a:p>
        </p:txBody>
      </p:sp>
      <p:sp>
        <p:nvSpPr>
          <p:cNvPr id="48" name="Google Shape;48;p1"/>
          <p:cNvSpPr/>
          <p:nvPr/>
        </p:nvSpPr>
        <p:spPr>
          <a:xfrm>
            <a:off x="220299" y="4765766"/>
            <a:ext cx="913800" cy="5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210251" y="4765766"/>
            <a:ext cx="7676100" cy="5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SQL SERVER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823744" y="1776047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dirty="0" smtClean="0"/>
              <a:t>Creación de vistas: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Vista </a:t>
            </a:r>
            <a:r>
              <a:rPr lang="es-ES" b="1" dirty="0" err="1" smtClean="0"/>
              <a:t>fact_tables</a:t>
            </a:r>
            <a:r>
              <a:rPr lang="es-ES" dirty="0" smtClean="0"/>
              <a:t>: información por mes para entregas, ventas, rotura.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38829" y="3584819"/>
            <a:ext cx="3365256" cy="13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9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SQL SERVER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703328" y="1701311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dirty="0" smtClean="0"/>
              <a:t>Creación de vistas: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b="1" dirty="0" err="1" smtClean="0"/>
              <a:t>All_tables</a:t>
            </a:r>
            <a:r>
              <a:rPr lang="es-ES" dirty="0" smtClean="0"/>
              <a:t>: información por mes con datos completos.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5217" y="3041404"/>
            <a:ext cx="4902835" cy="161925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2165835" y="4743645"/>
            <a:ext cx="5181600" cy="14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2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SQL SERVER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703328" y="1701311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dirty="0" smtClean="0"/>
              <a:t>Creación de vistas:</a:t>
            </a:r>
          </a:p>
          <a:p>
            <a:pPr marL="0" indent="0">
              <a:buNone/>
            </a:pPr>
            <a:r>
              <a:rPr lang="es-ES" b="1" dirty="0" err="1" smtClean="0"/>
              <a:t>Delivery_Route</a:t>
            </a:r>
            <a:r>
              <a:rPr lang="es-ES" dirty="0" smtClean="0"/>
              <a:t>: información por día de entrega, ruta, festivos.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18261" y="3053469"/>
            <a:ext cx="4476750" cy="159512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2603986" y="4805534"/>
            <a:ext cx="4305300" cy="15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SQL SERVER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703328" y="1701311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dirty="0" smtClean="0"/>
              <a:t>Creación de vistas:</a:t>
            </a:r>
          </a:p>
          <a:p>
            <a:pPr marL="0" indent="0">
              <a:buNone/>
            </a:pPr>
            <a:r>
              <a:rPr lang="es-ES" b="1" dirty="0" err="1" smtClean="0"/>
              <a:t>Sales_Rotura</a:t>
            </a:r>
            <a:r>
              <a:rPr lang="es-ES" dirty="0" smtClean="0"/>
              <a:t>: información por día de ventas, rotura, festivos.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41331" y="3055691"/>
            <a:ext cx="4419600" cy="1590675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3484318" y="4787412"/>
            <a:ext cx="2333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94536" y="1701309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dirty="0" smtClean="0"/>
              <a:t>Importación vistas SQL Server.</a:t>
            </a:r>
          </a:p>
          <a:p>
            <a:endParaRPr lang="es-ES" dirty="0"/>
          </a:p>
          <a:p>
            <a:r>
              <a:rPr lang="es-ES" b="1" dirty="0" smtClean="0"/>
              <a:t>Análisis EDA (</a:t>
            </a:r>
            <a:r>
              <a:rPr lang="es-ES" b="1" dirty="0" err="1" smtClean="0"/>
              <a:t>Exploratory</a:t>
            </a:r>
            <a:r>
              <a:rPr lang="es-ES" b="1" dirty="0" smtClean="0"/>
              <a:t> Data </a:t>
            </a:r>
            <a:r>
              <a:rPr lang="es-ES" b="1" dirty="0" err="1" smtClean="0"/>
              <a:t>Analysis</a:t>
            </a:r>
            <a:r>
              <a:rPr lang="es-ES" b="1" dirty="0" smtClean="0"/>
              <a:t>)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err="1" smtClean="0"/>
              <a:t>Revisi</a:t>
            </a:r>
            <a:r>
              <a:rPr lang="es-ES" dirty="0" err="1" smtClean="0"/>
              <a:t>ón</a:t>
            </a:r>
            <a:r>
              <a:rPr lang="es-ES" dirty="0" smtClean="0"/>
              <a:t> tipos de datos y </a:t>
            </a:r>
            <a:r>
              <a:rPr lang="es-ES" dirty="0" err="1" smtClean="0"/>
              <a:t>Nulls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02" y="3972094"/>
            <a:ext cx="3524942" cy="1001978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/>
          <a:stretch>
            <a:fillRect/>
          </a:stretch>
        </p:blipFill>
        <p:spPr>
          <a:xfrm>
            <a:off x="5903650" y="3415597"/>
            <a:ext cx="2457834" cy="26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94536" y="1701309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Análisis EDA (</a:t>
            </a:r>
            <a:r>
              <a:rPr lang="es-ES" b="1" dirty="0" err="1" smtClean="0"/>
              <a:t>Exploratory</a:t>
            </a:r>
            <a:r>
              <a:rPr lang="es-ES" b="1" dirty="0" smtClean="0"/>
              <a:t> Data </a:t>
            </a:r>
            <a:r>
              <a:rPr lang="es-ES" b="1" dirty="0" err="1" smtClean="0"/>
              <a:t>Analysis</a:t>
            </a:r>
            <a:r>
              <a:rPr lang="es-ES" b="1" dirty="0" smtClean="0"/>
              <a:t>)</a:t>
            </a:r>
            <a:r>
              <a:rPr lang="en-GB" b="1" dirty="0" smtClean="0"/>
              <a:t>.</a:t>
            </a:r>
          </a:p>
          <a:p>
            <a:pPr marL="0" indent="0">
              <a:buNone/>
            </a:pPr>
            <a:r>
              <a:rPr lang="es-ES" dirty="0"/>
              <a:t>Valores únicos: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Sumario estadístico: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75" y="2702616"/>
            <a:ext cx="4887007" cy="4191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40" y="2321782"/>
            <a:ext cx="1563108" cy="1180826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5"/>
          <a:stretch>
            <a:fillRect/>
          </a:stretch>
        </p:blipFill>
        <p:spPr>
          <a:xfrm>
            <a:off x="3195024" y="4123081"/>
            <a:ext cx="3557468" cy="21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94536" y="1701309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Análisis EDA (</a:t>
            </a:r>
            <a:r>
              <a:rPr lang="es-ES" b="1" dirty="0" err="1" smtClean="0"/>
              <a:t>Exploratory</a:t>
            </a:r>
            <a:r>
              <a:rPr lang="es-ES" b="1" dirty="0" smtClean="0"/>
              <a:t> Data </a:t>
            </a:r>
            <a:r>
              <a:rPr lang="es-ES" b="1" dirty="0" err="1" smtClean="0"/>
              <a:t>Analysis</a:t>
            </a:r>
            <a:r>
              <a:rPr lang="es-ES" b="1" dirty="0" smtClean="0"/>
              <a:t>)</a:t>
            </a:r>
            <a:r>
              <a:rPr lang="en-GB" b="1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Visualizaciones: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565328" y="2587205"/>
            <a:ext cx="4098054" cy="3593787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/>
          <a:stretch>
            <a:fillRect/>
          </a:stretch>
        </p:blipFill>
        <p:spPr>
          <a:xfrm>
            <a:off x="4792590" y="2587205"/>
            <a:ext cx="4137771" cy="35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94536" y="1701309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Análisis EDA (</a:t>
            </a:r>
            <a:r>
              <a:rPr lang="es-ES" b="1" dirty="0" err="1" smtClean="0"/>
              <a:t>Exploratory</a:t>
            </a:r>
            <a:r>
              <a:rPr lang="es-ES" b="1" dirty="0" smtClean="0"/>
              <a:t> Data </a:t>
            </a:r>
            <a:r>
              <a:rPr lang="es-ES" b="1" dirty="0" err="1" smtClean="0"/>
              <a:t>Analysis</a:t>
            </a:r>
            <a:r>
              <a:rPr lang="es-ES" b="1" dirty="0" smtClean="0"/>
              <a:t>)</a:t>
            </a:r>
            <a:r>
              <a:rPr lang="en-GB" b="1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Visualizaciones: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5325" y="2776072"/>
            <a:ext cx="4162425" cy="254952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4786986" y="2776071"/>
            <a:ext cx="4143375" cy="2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94536" y="1701309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Análisis EDA (</a:t>
            </a:r>
            <a:r>
              <a:rPr lang="es-ES" b="1" dirty="0" err="1" smtClean="0"/>
              <a:t>Exploratory</a:t>
            </a:r>
            <a:r>
              <a:rPr lang="es-ES" b="1" dirty="0" smtClean="0"/>
              <a:t> Data </a:t>
            </a:r>
            <a:r>
              <a:rPr lang="es-ES" b="1" dirty="0" err="1" smtClean="0"/>
              <a:t>Analysis</a:t>
            </a:r>
            <a:r>
              <a:rPr lang="es-ES" b="1" dirty="0" smtClean="0"/>
              <a:t>)</a:t>
            </a:r>
            <a:r>
              <a:rPr lang="en-GB" b="1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Visualizaciones: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242320" y="2737335"/>
            <a:ext cx="4213182" cy="2583037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51130" y="2737334"/>
            <a:ext cx="4345651" cy="25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94536" y="1701309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Análisis EDA (</a:t>
            </a:r>
            <a:r>
              <a:rPr lang="es-ES" b="1" dirty="0" err="1" smtClean="0"/>
              <a:t>Exploratory</a:t>
            </a:r>
            <a:r>
              <a:rPr lang="es-ES" b="1" dirty="0" smtClean="0"/>
              <a:t> Data </a:t>
            </a:r>
            <a:r>
              <a:rPr lang="es-ES" b="1" dirty="0" err="1" smtClean="0"/>
              <a:t>Analysis</a:t>
            </a:r>
            <a:r>
              <a:rPr lang="es-ES" b="1" dirty="0" smtClean="0"/>
              <a:t>)</a:t>
            </a:r>
            <a:r>
              <a:rPr lang="en-GB" b="1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Visualizaciones: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694536" y="2814732"/>
            <a:ext cx="3033402" cy="275959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4018085" y="2649282"/>
            <a:ext cx="4912276" cy="31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5161450" y="1872533"/>
            <a:ext cx="3707100" cy="4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smtClean="0"/>
              <a:t>4. Diseño Python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s-ES" dirty="0" smtClean="0"/>
              <a:t>Importación vistas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s-ES" dirty="0" smtClean="0"/>
              <a:t>Análisis EDA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s-ES" dirty="0" err="1" smtClean="0"/>
              <a:t>Outliers</a:t>
            </a:r>
            <a:endParaRPr lang="es-ES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s-ES" dirty="0" smtClean="0"/>
              <a:t>Predicción </a:t>
            </a:r>
            <a:r>
              <a:rPr lang="es-ES" dirty="0" err="1" smtClean="0"/>
              <a:t>Total_Sales</a:t>
            </a:r>
            <a:endParaRPr lang="es-ES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s-ES" dirty="0" err="1" smtClean="0"/>
              <a:t>Predicció</a:t>
            </a:r>
            <a:r>
              <a:rPr lang="es-ES" dirty="0" smtClean="0"/>
              <a:t> </a:t>
            </a:r>
            <a:r>
              <a:rPr lang="es-ES" dirty="0" err="1" smtClean="0"/>
              <a:t>Total_OoS</a:t>
            </a:r>
            <a:endParaRPr lang="es-ES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endParaRPr lang="es-ES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smtClean="0"/>
              <a:t>5. Diseño </a:t>
            </a:r>
            <a:r>
              <a:rPr lang="es-ES" dirty="0" err="1" smtClean="0"/>
              <a:t>PowerBi</a:t>
            </a:r>
            <a:endParaRPr lang="es-ES" dirty="0" smtClean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smtClean="0"/>
              <a:t>6. Esquema flujo de datos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smtClean="0"/>
              <a:t>7. Resumen productos obtenidos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smtClean="0"/>
              <a:t>8. Conclusiones y trabajos futuros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endParaRPr lang="es-ES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endParaRPr lang="es-ES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endParaRPr lang="es-ES" dirty="0" smtClean="0"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2"/>
          </p:nvPr>
        </p:nvSpPr>
        <p:spPr>
          <a:xfrm>
            <a:off x="2035725" y="1872533"/>
            <a:ext cx="3171900" cy="4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ca" dirty="0" smtClean="0"/>
              <a:t>Introducción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dirty="0" smtClean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a" dirty="0" smtClean="0"/>
              <a:t>2. Objetivos y Metodología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ca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a" dirty="0" smtClean="0"/>
              <a:t>3. Fuentes de Datos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ca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a" dirty="0" smtClean="0"/>
              <a:t>4. Diseño SQL Server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ca" dirty="0" smtClean="0"/>
              <a:t>Importación datos y creación nuevas columnas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ca" dirty="0" smtClean="0"/>
              <a:t>Revisión de datos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ca" dirty="0" smtClean="0"/>
              <a:t>Creación de vistas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endParaRPr lang="ca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endParaRPr dirty="0"/>
          </a:p>
        </p:txBody>
      </p:sp>
      <p:sp>
        <p:nvSpPr>
          <p:cNvPr id="69" name="Google Shape;69;p4"/>
          <p:cNvSpPr txBox="1"/>
          <p:nvPr/>
        </p:nvSpPr>
        <p:spPr>
          <a:xfrm>
            <a:off x="867525" y="1758700"/>
            <a:ext cx="1890900" cy="2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2400"/>
              <a:buFont typeface="Arial"/>
              <a:buNone/>
            </a:pPr>
            <a:r>
              <a:rPr lang="ca" sz="24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 sz="2400" b="1" i="0" u="none" strike="noStrike" cap="none">
              <a:solidFill>
                <a:srgbClr val="000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94536" y="1701309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Análisis EDA (</a:t>
            </a:r>
            <a:r>
              <a:rPr lang="es-ES" b="1" dirty="0" err="1" smtClean="0"/>
              <a:t>Exploratory</a:t>
            </a:r>
            <a:r>
              <a:rPr lang="es-ES" b="1" dirty="0" smtClean="0"/>
              <a:t> Data </a:t>
            </a:r>
            <a:r>
              <a:rPr lang="es-ES" b="1" dirty="0" err="1" smtClean="0"/>
              <a:t>Analysis</a:t>
            </a:r>
            <a:r>
              <a:rPr lang="es-ES" b="1" dirty="0" smtClean="0"/>
              <a:t>)</a:t>
            </a:r>
            <a:r>
              <a:rPr lang="en-GB" b="1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Visualizaciones: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5997" y="2587205"/>
            <a:ext cx="5397013" cy="322451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5923010" y="2587205"/>
            <a:ext cx="2813539" cy="32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94536" y="1701309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Análisis EDA (</a:t>
            </a:r>
            <a:r>
              <a:rPr lang="es-ES" b="1" dirty="0" err="1" smtClean="0"/>
              <a:t>Exploratory</a:t>
            </a:r>
            <a:r>
              <a:rPr lang="es-ES" b="1" dirty="0" smtClean="0"/>
              <a:t> Data </a:t>
            </a:r>
            <a:r>
              <a:rPr lang="es-ES" b="1" dirty="0" err="1" smtClean="0"/>
              <a:t>Analysis</a:t>
            </a:r>
            <a:r>
              <a:rPr lang="es-ES" b="1" dirty="0" smtClean="0"/>
              <a:t>)</a:t>
            </a:r>
            <a:r>
              <a:rPr lang="en-GB" b="1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Visualizaciones: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65264" y="2772703"/>
            <a:ext cx="2961982" cy="286004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4799695" y="2772703"/>
            <a:ext cx="2796557" cy="28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94536" y="1701309"/>
            <a:ext cx="8106617" cy="429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Análisis EDA (</a:t>
            </a:r>
            <a:r>
              <a:rPr lang="es-ES" b="1" dirty="0" err="1" smtClean="0"/>
              <a:t>Exploratory</a:t>
            </a:r>
            <a:r>
              <a:rPr lang="es-ES" b="1" dirty="0" smtClean="0"/>
              <a:t> Data </a:t>
            </a:r>
            <a:r>
              <a:rPr lang="es-ES" b="1" dirty="0" err="1" smtClean="0"/>
              <a:t>Analysis</a:t>
            </a:r>
            <a:r>
              <a:rPr lang="es-ES" b="1" dirty="0" smtClean="0"/>
              <a:t>)</a:t>
            </a:r>
            <a:r>
              <a:rPr lang="en-GB" b="1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Visualizaciones: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2993415" y="2598049"/>
            <a:ext cx="3293086" cy="34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59367" y="168372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Revisión </a:t>
            </a:r>
            <a:r>
              <a:rPr lang="es-ES" b="1" dirty="0" err="1" smtClean="0"/>
              <a:t>outliers</a:t>
            </a:r>
            <a:r>
              <a:rPr lang="es-ES" b="1" dirty="0" smtClean="0"/>
              <a:t>: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4754" y="2178709"/>
            <a:ext cx="2590800" cy="2096135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3405554" y="2178709"/>
            <a:ext cx="2622398" cy="209613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5"/>
          <a:stretch>
            <a:fillRect/>
          </a:stretch>
        </p:blipFill>
        <p:spPr>
          <a:xfrm>
            <a:off x="5979209" y="2178709"/>
            <a:ext cx="2590800" cy="2085975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6"/>
          <a:stretch>
            <a:fillRect/>
          </a:stretch>
        </p:blipFill>
        <p:spPr>
          <a:xfrm>
            <a:off x="814754" y="4264684"/>
            <a:ext cx="2590798" cy="2085975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7"/>
          <a:stretch>
            <a:fillRect/>
          </a:stretch>
        </p:blipFill>
        <p:spPr>
          <a:xfrm>
            <a:off x="5996354" y="4258176"/>
            <a:ext cx="2573655" cy="2092484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8"/>
          <a:stretch>
            <a:fillRect/>
          </a:stretch>
        </p:blipFill>
        <p:spPr>
          <a:xfrm>
            <a:off x="3405515" y="4264684"/>
            <a:ext cx="261432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59366" y="1692909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Tratamiento </a:t>
            </a:r>
            <a:r>
              <a:rPr lang="es-ES" b="1" dirty="0" err="1" smtClean="0"/>
              <a:t>outliers</a:t>
            </a:r>
            <a:r>
              <a:rPr lang="es-ES" b="1" dirty="0" smtClean="0"/>
              <a:t> y valores inferiores 0: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327530" y="4244450"/>
            <a:ext cx="2618740" cy="2150745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354518" y="4219685"/>
            <a:ext cx="2637790" cy="217551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43" y="2256352"/>
            <a:ext cx="4379255" cy="5917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675" y="2262877"/>
            <a:ext cx="4378677" cy="3487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675" y="2940568"/>
            <a:ext cx="4763692" cy="11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59366" y="1692909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Total_Sales</a:t>
            </a:r>
            <a:r>
              <a:rPr lang="es-ES" dirty="0" smtClean="0"/>
              <a:t>: </a:t>
            </a:r>
            <a:r>
              <a:rPr lang="es-ES" dirty="0" err="1" smtClean="0"/>
              <a:t>uds</a:t>
            </a:r>
            <a:r>
              <a:rPr lang="es-ES" dirty="0" smtClean="0"/>
              <a:t> de venta según características de afiliados. </a:t>
            </a:r>
          </a:p>
          <a:p>
            <a:r>
              <a:rPr lang="es-ES" b="1" dirty="0" err="1" smtClean="0"/>
              <a:t>Dummy</a:t>
            </a:r>
            <a:r>
              <a:rPr lang="es-ES" b="1" dirty="0" smtClean="0"/>
              <a:t> variables</a:t>
            </a:r>
            <a:r>
              <a:rPr lang="es-ES" dirty="0" smtClean="0"/>
              <a:t>: conversión columnas categóricas a numéricas </a:t>
            </a:r>
            <a:r>
              <a:rPr lang="es-ES" dirty="0" err="1" smtClean="0"/>
              <a:t>bivariables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PCA</a:t>
            </a:r>
            <a:r>
              <a:rPr lang="es-ES" dirty="0" smtClean="0"/>
              <a:t>: reducción </a:t>
            </a:r>
            <a:r>
              <a:rPr lang="es-ES" dirty="0" err="1" smtClean="0"/>
              <a:t>dimensionalidad</a:t>
            </a:r>
            <a:r>
              <a:rPr lang="es-ES" dirty="0" smtClean="0"/>
              <a:t> variables.</a:t>
            </a:r>
          </a:p>
          <a:p>
            <a:r>
              <a:rPr lang="es-ES" b="1" dirty="0" smtClean="0"/>
              <a:t>Regresión Lineal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21" y="4165238"/>
            <a:ext cx="4075624" cy="720858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977921" y="5046834"/>
            <a:ext cx="2756535" cy="333375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5"/>
          <a:stretch>
            <a:fillRect/>
          </a:stretch>
        </p:blipFill>
        <p:spPr>
          <a:xfrm>
            <a:off x="5212822" y="3763109"/>
            <a:ext cx="3553161" cy="2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59366" y="1692909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Total_Sales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 smtClean="0"/>
              <a:t> </a:t>
            </a:r>
            <a:r>
              <a:rPr lang="es-ES" b="1" dirty="0" smtClean="0"/>
              <a:t>Cross-</a:t>
            </a:r>
            <a:r>
              <a:rPr lang="es-ES" b="1" dirty="0" err="1" smtClean="0"/>
              <a:t>Validation</a:t>
            </a:r>
            <a:r>
              <a:rPr lang="es-ES" dirty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Engineering</a:t>
            </a:r>
            <a:r>
              <a:rPr lang="es-ES" dirty="0" smtClean="0"/>
              <a:t>: </a:t>
            </a:r>
            <a:r>
              <a:rPr lang="es-ES" dirty="0" err="1" smtClean="0"/>
              <a:t>Polynomial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40924" y="2701898"/>
            <a:ext cx="5143500" cy="3454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46" y="3788550"/>
            <a:ext cx="3817723" cy="1084127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5"/>
          <a:stretch>
            <a:fillRect/>
          </a:stretch>
        </p:blipFill>
        <p:spPr>
          <a:xfrm>
            <a:off x="2658208" y="5113449"/>
            <a:ext cx="4267200" cy="3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59365" y="1684117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Total_Sales</a:t>
            </a:r>
            <a:r>
              <a:rPr lang="es-ES" b="1" dirty="0" smtClean="0"/>
              <a:t>:</a:t>
            </a:r>
            <a:endParaRPr lang="es-ES" b="1" dirty="0"/>
          </a:p>
          <a:p>
            <a:r>
              <a:rPr lang="es-ES" b="1" dirty="0" smtClean="0"/>
              <a:t> </a:t>
            </a:r>
            <a:r>
              <a:rPr lang="es-ES" b="1" dirty="0" err="1" smtClean="0"/>
              <a:t>Random</a:t>
            </a:r>
            <a:r>
              <a:rPr lang="es-ES" b="1" dirty="0" smtClean="0"/>
              <a:t> </a:t>
            </a:r>
            <a:r>
              <a:rPr lang="es-ES" b="1" dirty="0" err="1" smtClean="0"/>
              <a:t>Forest</a:t>
            </a:r>
            <a:r>
              <a:rPr lang="es-ES" b="1" dirty="0"/>
              <a:t>.</a:t>
            </a:r>
            <a:endParaRPr lang="es-ES" b="1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2447372" y="2652981"/>
            <a:ext cx="4267200" cy="303530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/>
          <a:stretch>
            <a:fillRect/>
          </a:stretch>
        </p:blipFill>
        <p:spPr>
          <a:xfrm>
            <a:off x="2986109" y="3232271"/>
            <a:ext cx="345313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26213" y="1631363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Total_Sales</a:t>
            </a:r>
            <a:r>
              <a:rPr lang="es-ES" b="1" dirty="0" smtClean="0"/>
              <a:t>:</a:t>
            </a:r>
            <a:endParaRPr lang="es-ES" b="1" dirty="0"/>
          </a:p>
          <a:p>
            <a:r>
              <a:rPr lang="es-ES" dirty="0" smtClean="0"/>
              <a:t> </a:t>
            </a:r>
            <a:r>
              <a:rPr lang="es-ES" b="1" dirty="0" smtClean="0"/>
              <a:t>Revisión </a:t>
            </a:r>
            <a:r>
              <a:rPr lang="es-ES" b="1" dirty="0" err="1" smtClean="0"/>
              <a:t>Features</a:t>
            </a:r>
            <a:r>
              <a:rPr lang="es-ES" dirty="0" smtClean="0"/>
              <a:t>: </a:t>
            </a:r>
            <a:r>
              <a:rPr lang="es-ES" dirty="0" err="1" smtClean="0"/>
              <a:t>SelectKBest</a:t>
            </a:r>
            <a:r>
              <a:rPr lang="es-ES" dirty="0" smtClean="0"/>
              <a:t> y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8682" y="3793905"/>
            <a:ext cx="3952509" cy="145329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74629" y="2801472"/>
            <a:ext cx="4455732" cy="34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26213" y="1631363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Total_Sales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 smtClean="0"/>
              <a:t> </a:t>
            </a:r>
            <a:r>
              <a:rPr lang="es-ES" b="1" dirty="0" smtClean="0"/>
              <a:t>Revisión </a:t>
            </a:r>
            <a:r>
              <a:rPr lang="es-ES" b="1" dirty="0" err="1" smtClean="0"/>
              <a:t>Features</a:t>
            </a:r>
            <a:r>
              <a:rPr lang="es-ES" dirty="0" smtClean="0"/>
              <a:t>: uso de </a:t>
            </a:r>
            <a:r>
              <a:rPr lang="es-ES" dirty="0" err="1" smtClean="0"/>
              <a:t>SelectKBest</a:t>
            </a:r>
            <a:r>
              <a:rPr lang="es-ES" dirty="0" smtClean="0"/>
              <a:t> y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Aplicación de </a:t>
            </a:r>
            <a:r>
              <a:rPr lang="es-ES" b="1" dirty="0" smtClean="0"/>
              <a:t>nuevo PCA</a:t>
            </a:r>
            <a:r>
              <a:rPr lang="es-ES" dirty="0" smtClean="0"/>
              <a:t>, normalización a las nuevas </a:t>
            </a:r>
            <a:r>
              <a:rPr lang="es-ES" dirty="0" err="1" smtClean="0"/>
              <a:t>features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Aplicamos de nuevo </a:t>
            </a:r>
            <a:r>
              <a:rPr lang="es-ES" b="1" dirty="0" smtClean="0"/>
              <a:t>Regresión Lineal</a:t>
            </a:r>
            <a:r>
              <a:rPr lang="es-ES" dirty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12567" y="4901810"/>
            <a:ext cx="2514600" cy="32512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1834346" y="4025069"/>
            <a:ext cx="2845175" cy="22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378069" y="4765766"/>
            <a:ext cx="8508331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dirty="0"/>
              <a:t>Estudio analítico, de ciencia y minería de datos </a:t>
            </a:r>
            <a:r>
              <a:rPr lang="es-ES" dirty="0" smtClean="0"/>
              <a:t>sobre datos de la comercialización </a:t>
            </a:r>
            <a:r>
              <a:rPr lang="es-ES" dirty="0"/>
              <a:t>de productos en </a:t>
            </a:r>
            <a:r>
              <a:rPr lang="es-ES" dirty="0" smtClean="0"/>
              <a:t>diferentes establecimientos </a:t>
            </a:r>
            <a:r>
              <a:rPr lang="es-ES" dirty="0"/>
              <a:t>(afiliados) </a:t>
            </a:r>
            <a:r>
              <a:rPr lang="es-ES" dirty="0" smtClean="0"/>
              <a:t>para monitorizar</a:t>
            </a:r>
            <a:r>
              <a:rPr lang="es-ES" dirty="0"/>
              <a:t>, analizar y predecir datos de ventas o rotura de stock. </a:t>
            </a: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</a:pPr>
            <a:endParaRPr dirty="0"/>
          </a:p>
        </p:txBody>
      </p:sp>
      <p:sp>
        <p:nvSpPr>
          <p:cNvPr id="56" name="Google Shape;56;p2"/>
          <p:cNvSpPr/>
          <p:nvPr/>
        </p:nvSpPr>
        <p:spPr>
          <a:xfrm>
            <a:off x="220299" y="4765766"/>
            <a:ext cx="913800" cy="5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1210251" y="4765766"/>
            <a:ext cx="7676100" cy="5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17" y="1141009"/>
            <a:ext cx="697864" cy="697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83" y="2177416"/>
            <a:ext cx="689070" cy="689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11" y="2177416"/>
            <a:ext cx="689070" cy="689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39" y="2177416"/>
            <a:ext cx="689070" cy="689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83" y="3194356"/>
            <a:ext cx="662693" cy="662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11" y="3194355"/>
            <a:ext cx="662693" cy="662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39" y="3194355"/>
            <a:ext cx="662693" cy="662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/>
          <p:cNvSpPr txBox="1"/>
          <p:nvPr/>
        </p:nvSpPr>
        <p:spPr>
          <a:xfrm>
            <a:off x="1526289" y="1154914"/>
            <a:ext cx="139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Almacén central local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7" name="Conector recto de flecha 16"/>
          <p:cNvCxnSpPr>
            <a:endCxn id="13" idx="0"/>
          </p:cNvCxnSpPr>
          <p:nvPr/>
        </p:nvCxnSpPr>
        <p:spPr>
          <a:xfrm flipH="1">
            <a:off x="1835518" y="1643829"/>
            <a:ext cx="1005899" cy="53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15" idx="0"/>
          </p:cNvCxnSpPr>
          <p:nvPr/>
        </p:nvCxnSpPr>
        <p:spPr>
          <a:xfrm>
            <a:off x="3539281" y="1606378"/>
            <a:ext cx="1014693" cy="57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14" idx="0"/>
          </p:cNvCxnSpPr>
          <p:nvPr/>
        </p:nvCxnSpPr>
        <p:spPr>
          <a:xfrm>
            <a:off x="3190349" y="1849354"/>
            <a:ext cx="4397" cy="32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4536388" y="2878483"/>
            <a:ext cx="4397" cy="32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3177160" y="2866390"/>
            <a:ext cx="4397" cy="32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1817932" y="2859958"/>
            <a:ext cx="4397" cy="32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619627" y="3371812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Afiliados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18364" y="2119560"/>
            <a:ext cx="1341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Días de reparto preestablecido (</a:t>
            </a:r>
            <a:r>
              <a:rPr lang="es-ES" dirty="0" err="1" smtClean="0">
                <a:solidFill>
                  <a:schemeClr val="bg1"/>
                </a:solidFill>
              </a:rPr>
              <a:t>RouteDay</a:t>
            </a:r>
            <a:r>
              <a:rPr lang="es-ES" dirty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473219" y="4301791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Consumidor final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1811461" y="3843098"/>
            <a:ext cx="984035" cy="517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3678923" y="3869515"/>
            <a:ext cx="857465" cy="491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25" idx="2"/>
          </p:cNvCxnSpPr>
          <p:nvPr/>
        </p:nvCxnSpPr>
        <p:spPr>
          <a:xfrm>
            <a:off x="3181558" y="3857048"/>
            <a:ext cx="8791" cy="432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5162255" y="1130775"/>
            <a:ext cx="7277" cy="32379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3" name="Imagen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30" y="1124277"/>
            <a:ext cx="697864" cy="697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16" y="2197837"/>
            <a:ext cx="689070" cy="689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468" y="3223618"/>
            <a:ext cx="662693" cy="662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8" name="CuadroTexto 67"/>
          <p:cNvSpPr txBox="1"/>
          <p:nvPr/>
        </p:nvSpPr>
        <p:spPr>
          <a:xfrm>
            <a:off x="6377447" y="4225920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Consumidor final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098974" y="1843628"/>
            <a:ext cx="4397" cy="32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105219" y="2904031"/>
            <a:ext cx="4397" cy="32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7110999" y="3894960"/>
            <a:ext cx="4397" cy="32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Flecha curvada hacia la derecha 75"/>
          <p:cNvSpPr/>
          <p:nvPr/>
        </p:nvSpPr>
        <p:spPr>
          <a:xfrm rot="10800000">
            <a:off x="7460398" y="1538654"/>
            <a:ext cx="328339" cy="2102169"/>
          </a:xfrm>
          <a:prstGeom prst="curved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631869" y="1244155"/>
            <a:ext cx="139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Almacén central local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883596" y="335446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Afiliados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5321123" y="2181088"/>
            <a:ext cx="14593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Días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entrega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fuera</a:t>
            </a:r>
            <a:r>
              <a:rPr lang="en-GB" dirty="0" smtClean="0">
                <a:solidFill>
                  <a:schemeClr val="bg1"/>
                </a:solidFill>
              </a:rPr>
              <a:t> de </a:t>
            </a:r>
            <a:r>
              <a:rPr lang="en-GB" dirty="0" err="1" smtClean="0">
                <a:solidFill>
                  <a:schemeClr val="bg1"/>
                </a:solidFill>
              </a:rPr>
              <a:t>RouteDay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7782953" y="2149338"/>
            <a:ext cx="14593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Recogida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almacén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por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afiliado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Total_Sales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 smtClean="0"/>
              <a:t>Aplicamos de nuevo </a:t>
            </a:r>
            <a:r>
              <a:rPr lang="es-ES" b="1" dirty="0" smtClean="0"/>
              <a:t>Cross-</a:t>
            </a:r>
            <a:r>
              <a:rPr lang="es-ES" b="1" dirty="0" err="1" smtClean="0"/>
              <a:t>Validation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Aplicamos </a:t>
            </a:r>
            <a:r>
              <a:rPr lang="es-ES" dirty="0"/>
              <a:t>de nuevo </a:t>
            </a:r>
            <a:r>
              <a:rPr lang="es-ES" b="1" dirty="0" err="1" smtClean="0"/>
              <a:t>Polynomial</a:t>
            </a:r>
            <a:r>
              <a:rPr lang="es-ES" b="1" dirty="0" smtClean="0"/>
              <a:t> </a:t>
            </a:r>
            <a:r>
              <a:rPr lang="es-ES" b="1" dirty="0" err="1" smtClean="0"/>
              <a:t>Regression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29254" y="2684312"/>
            <a:ext cx="3801208" cy="480918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3042504" y="4180058"/>
            <a:ext cx="2619375" cy="3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Total_Sales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 smtClean="0"/>
              <a:t>Aplicamos </a:t>
            </a:r>
            <a:r>
              <a:rPr lang="es-ES" dirty="0"/>
              <a:t>de </a:t>
            </a:r>
            <a:r>
              <a:rPr lang="es-ES" b="1" dirty="0"/>
              <a:t>nuevo </a:t>
            </a:r>
            <a:r>
              <a:rPr lang="es-ES" b="1" dirty="0" err="1" smtClean="0"/>
              <a:t>Random</a:t>
            </a:r>
            <a:r>
              <a:rPr lang="es-ES" b="1" dirty="0" smtClean="0"/>
              <a:t> </a:t>
            </a:r>
            <a:r>
              <a:rPr lang="es-ES" b="1" dirty="0" err="1" smtClean="0"/>
              <a:t>Forest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53061" y="3422622"/>
            <a:ext cx="3829050" cy="360045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344128" y="2979468"/>
            <a:ext cx="2957879" cy="21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Total_Sales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smtClean="0"/>
              <a:t>Predicciones modelo: </a:t>
            </a:r>
            <a:r>
              <a:rPr lang="es-ES" dirty="0" smtClean="0"/>
              <a:t>creación nueva columna Month_11 a partir de regresión logística. </a:t>
            </a:r>
          </a:p>
          <a:p>
            <a:endParaRPr lang="es-ES" dirty="0" smtClean="0"/>
          </a:p>
          <a:p>
            <a:r>
              <a:rPr lang="es-ES" dirty="0" smtClean="0"/>
              <a:t>Aplicamos el modelo entrenado para obtener predicciones de ventas sobre Month_11.</a:t>
            </a:r>
          </a:p>
          <a:p>
            <a:endParaRPr lang="es-ES" dirty="0" smtClean="0"/>
          </a:p>
          <a:p>
            <a:r>
              <a:rPr lang="es-ES" dirty="0" smtClean="0"/>
              <a:t>Cargamos predicciones en MS SQL Server.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58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Total_OoS</a:t>
            </a:r>
            <a:r>
              <a:rPr lang="es-ES" dirty="0" smtClean="0"/>
              <a:t>: </a:t>
            </a:r>
            <a:r>
              <a:rPr lang="es-ES" dirty="0" err="1" smtClean="0"/>
              <a:t>uds</a:t>
            </a:r>
            <a:r>
              <a:rPr lang="es-ES" dirty="0" smtClean="0"/>
              <a:t> de rotura de stock mensuales para productos.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 smtClean="0"/>
              <a:t>Dummy</a:t>
            </a:r>
            <a:r>
              <a:rPr lang="es-ES" b="1" dirty="0" smtClean="0"/>
              <a:t> variables</a:t>
            </a:r>
            <a:r>
              <a:rPr lang="es-ES" dirty="0" smtClean="0"/>
              <a:t>: conversión de columnas categóricas.</a:t>
            </a:r>
          </a:p>
          <a:p>
            <a:endParaRPr lang="es-ES" dirty="0" smtClean="0"/>
          </a:p>
          <a:p>
            <a:r>
              <a:rPr lang="es-ES" dirty="0" smtClean="0"/>
              <a:t>Selección de variables relacionadas con productos </a:t>
            </a:r>
            <a:r>
              <a:rPr lang="es-ES" dirty="0" smtClean="0"/>
              <a:t>y rotura con </a:t>
            </a:r>
            <a:r>
              <a:rPr lang="es-ES" dirty="0" smtClean="0"/>
              <a:t>un </a:t>
            </a:r>
            <a:r>
              <a:rPr lang="es-ES" b="1" dirty="0" err="1" smtClean="0"/>
              <a:t>SelectKbest</a:t>
            </a:r>
            <a:r>
              <a:rPr lang="es-ES" b="1" dirty="0" smtClean="0"/>
              <a:t> inicial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b="1" dirty="0" err="1" smtClean="0"/>
              <a:t>StandardScaler</a:t>
            </a:r>
            <a:r>
              <a:rPr lang="es-ES" b="1" dirty="0" smtClean="0"/>
              <a:t>, </a:t>
            </a:r>
            <a:r>
              <a:rPr lang="es-ES" b="1" dirty="0" err="1" smtClean="0"/>
              <a:t>Clustering</a:t>
            </a:r>
            <a:r>
              <a:rPr lang="es-ES" b="1" dirty="0" smtClean="0"/>
              <a:t> y PCA</a:t>
            </a:r>
            <a:r>
              <a:rPr lang="es-ES" dirty="0" smtClean="0"/>
              <a:t>: se intenta realizar </a:t>
            </a:r>
            <a:r>
              <a:rPr lang="es-ES" dirty="0" err="1" smtClean="0"/>
              <a:t>clustering</a:t>
            </a:r>
            <a:r>
              <a:rPr lang="es-ES" dirty="0" smtClean="0"/>
              <a:t> de productos inicialmente.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4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Total_OoS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b="1" dirty="0" smtClean="0"/>
              <a:t>Regresión Lineal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r>
              <a:rPr lang="es-ES" dirty="0" smtClean="0"/>
              <a:t>: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61732" y="3159133"/>
            <a:ext cx="2257425" cy="34099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4374611" y="2244697"/>
            <a:ext cx="2782326" cy="216986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5"/>
          <a:stretch>
            <a:fillRect/>
          </a:stretch>
        </p:blipFill>
        <p:spPr>
          <a:xfrm>
            <a:off x="2009164" y="5535386"/>
            <a:ext cx="4264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Total_OoS</a:t>
            </a:r>
            <a:r>
              <a:rPr lang="es-ES" b="1" dirty="0" smtClean="0"/>
              <a:t>: </a:t>
            </a:r>
          </a:p>
          <a:p>
            <a:r>
              <a:rPr lang="es-ES" b="1" dirty="0" err="1" smtClean="0"/>
              <a:t>Gradient</a:t>
            </a:r>
            <a:r>
              <a:rPr lang="es-ES" b="1" dirty="0" smtClean="0"/>
              <a:t> </a:t>
            </a:r>
            <a:r>
              <a:rPr lang="es-ES" b="1" dirty="0" err="1" smtClean="0"/>
              <a:t>Boosting</a:t>
            </a:r>
            <a:r>
              <a:rPr lang="es-ES" dirty="0" smtClean="0"/>
              <a:t>: 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b="1" dirty="0" smtClean="0"/>
              <a:t>Optimización PCA</a:t>
            </a:r>
            <a:r>
              <a:rPr lang="es-ES" dirty="0" smtClean="0"/>
              <a:t>: revisión peso componentes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Optimización </a:t>
            </a:r>
            <a:r>
              <a:rPr lang="es-ES" dirty="0"/>
              <a:t>PCA: </a:t>
            </a:r>
            <a:r>
              <a:rPr lang="es-ES" dirty="0" smtClean="0"/>
              <a:t>regresión lineal top5 componentes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16332" y="2638058"/>
            <a:ext cx="4196715" cy="333375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3615682" y="3580760"/>
            <a:ext cx="2057340" cy="1446244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5"/>
          <a:stretch>
            <a:fillRect/>
          </a:stretch>
        </p:blipFill>
        <p:spPr>
          <a:xfrm>
            <a:off x="3179089" y="5917685"/>
            <a:ext cx="29305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Total_OoS</a:t>
            </a:r>
            <a:r>
              <a:rPr lang="es-ES" b="1" dirty="0" smtClean="0"/>
              <a:t>: </a:t>
            </a:r>
          </a:p>
          <a:p>
            <a:r>
              <a:rPr lang="es-ES" dirty="0" smtClean="0"/>
              <a:t>Revisión </a:t>
            </a:r>
            <a:r>
              <a:rPr lang="es-ES" dirty="0" err="1" smtClean="0"/>
              <a:t>features</a:t>
            </a:r>
            <a:r>
              <a:rPr lang="es-ES" dirty="0" smtClean="0"/>
              <a:t> </a:t>
            </a:r>
            <a:r>
              <a:rPr lang="es-ES" b="1" dirty="0" err="1" smtClean="0"/>
              <a:t>SelectKBest</a:t>
            </a:r>
            <a:r>
              <a:rPr lang="es-ES" b="1" dirty="0" smtClean="0"/>
              <a:t> y </a:t>
            </a:r>
            <a:r>
              <a:rPr lang="es-ES" b="1" dirty="0" err="1" smtClean="0"/>
              <a:t>Random</a:t>
            </a:r>
            <a:r>
              <a:rPr lang="es-ES" b="1" dirty="0" smtClean="0"/>
              <a:t> </a:t>
            </a:r>
            <a:r>
              <a:rPr lang="es-ES" b="1" dirty="0" err="1" smtClean="0"/>
              <a:t>Forest</a:t>
            </a:r>
            <a:r>
              <a:rPr lang="es-ES" dirty="0" smtClean="0"/>
              <a:t>: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679365" y="3459601"/>
            <a:ext cx="3773707" cy="1578586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94146" y="2619741"/>
            <a:ext cx="4336215" cy="34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Total_OoS</a:t>
            </a:r>
            <a:r>
              <a:rPr lang="es-ES" dirty="0" smtClean="0"/>
              <a:t>: </a:t>
            </a:r>
          </a:p>
          <a:p>
            <a:r>
              <a:rPr lang="es-ES" b="1" dirty="0" err="1" smtClean="0"/>
              <a:t>Decision</a:t>
            </a:r>
            <a:r>
              <a:rPr lang="es-ES" b="1" dirty="0" smtClean="0"/>
              <a:t> </a:t>
            </a:r>
            <a:r>
              <a:rPr lang="es-ES" b="1" dirty="0" err="1" smtClean="0"/>
              <a:t>Tree</a:t>
            </a:r>
            <a:r>
              <a:rPr lang="es-ES" dirty="0" smtClean="0"/>
              <a:t> nuevas </a:t>
            </a:r>
            <a:r>
              <a:rPr lang="es-ES" dirty="0" err="1" smtClean="0"/>
              <a:t>features</a:t>
            </a:r>
            <a:r>
              <a:rPr lang="es-ES" dirty="0" smtClean="0"/>
              <a:t>: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b="1" dirty="0" err="1" smtClean="0"/>
              <a:t>Resampling</a:t>
            </a:r>
            <a:r>
              <a:rPr lang="es-ES" dirty="0" smtClean="0"/>
              <a:t>: para reducir el peso de los valores 0 de rotura y aumentar el peso de los valores superiores a 0: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2896514" y="2596390"/>
            <a:ext cx="3495675" cy="4286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37" y="4352937"/>
            <a:ext cx="699232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Total_OoS</a:t>
            </a:r>
            <a:r>
              <a:rPr lang="es-ES" b="1" dirty="0" smtClean="0"/>
              <a:t>: </a:t>
            </a:r>
          </a:p>
          <a:p>
            <a:r>
              <a:rPr lang="es-ES" dirty="0"/>
              <a:t>N</a:t>
            </a:r>
            <a:r>
              <a:rPr lang="es-ES" dirty="0" smtClean="0"/>
              <a:t>uevo </a:t>
            </a:r>
            <a:r>
              <a:rPr lang="es-ES" b="1" dirty="0" err="1" smtClean="0"/>
              <a:t>Decision</a:t>
            </a:r>
            <a:r>
              <a:rPr lang="es-ES" b="1" dirty="0" smtClean="0"/>
              <a:t> </a:t>
            </a:r>
            <a:r>
              <a:rPr lang="es-ES" b="1" dirty="0" err="1" smtClean="0"/>
              <a:t>Tree</a:t>
            </a:r>
            <a:r>
              <a:rPr lang="es-ES" b="1" dirty="0" smtClean="0"/>
              <a:t> </a:t>
            </a:r>
            <a:r>
              <a:rPr lang="es-ES" dirty="0" smtClean="0"/>
              <a:t>con </a:t>
            </a:r>
            <a:r>
              <a:rPr lang="es-ES" b="1" dirty="0" err="1" smtClean="0"/>
              <a:t>resampling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27177" y="1459523"/>
            <a:ext cx="2382716" cy="4730262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1613001" y="2716090"/>
            <a:ext cx="3792220" cy="476250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5"/>
          <a:stretch>
            <a:fillRect/>
          </a:stretch>
        </p:blipFill>
        <p:spPr>
          <a:xfrm>
            <a:off x="1899095" y="3524396"/>
            <a:ext cx="3314700" cy="25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Total_OoS</a:t>
            </a:r>
            <a:r>
              <a:rPr lang="es-ES" b="1" dirty="0" smtClean="0"/>
              <a:t>: </a:t>
            </a:r>
          </a:p>
          <a:p>
            <a:r>
              <a:rPr lang="es-ES" b="1" dirty="0" err="1" smtClean="0"/>
              <a:t>GausianNB</a:t>
            </a:r>
            <a:r>
              <a:rPr lang="es-ES" dirty="0" smtClean="0"/>
              <a:t> con </a:t>
            </a:r>
            <a:r>
              <a:rPr lang="es-ES" b="1" dirty="0" err="1" smtClean="0"/>
              <a:t>resampling</a:t>
            </a:r>
            <a:endParaRPr lang="es-ES" b="1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r>
              <a:rPr lang="es-ES" b="1" dirty="0" smtClean="0"/>
              <a:t>SVM</a:t>
            </a:r>
            <a:r>
              <a:rPr lang="es-ES" dirty="0" smtClean="0"/>
              <a:t> con </a:t>
            </a:r>
            <a:r>
              <a:rPr lang="es-ES" b="1" dirty="0" err="1" smtClean="0"/>
              <a:t>resampling</a:t>
            </a:r>
            <a:r>
              <a:rPr lang="es-ES" dirty="0" smtClean="0"/>
              <a:t> y solo una muestra 0.03% de datos.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64375" y="2642821"/>
            <a:ext cx="3180080" cy="552450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048263" y="4832106"/>
            <a:ext cx="3354705" cy="552450"/>
          </a:xfrm>
          <a:prstGeom prst="rect">
            <a:avLst/>
          </a:prstGeom>
        </p:spPr>
      </p:pic>
      <p:pic>
        <p:nvPicPr>
          <p:cNvPr id="12" name="Imagen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054211" y="4033861"/>
            <a:ext cx="3087804" cy="21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870330" y="1074789"/>
            <a:ext cx="3182924" cy="81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s-ES" dirty="0" smtClean="0">
                <a:solidFill>
                  <a:schemeClr val="lt1"/>
                </a:solidFill>
              </a:rPr>
              <a:t>Objetivos: </a:t>
            </a:r>
            <a:r>
              <a:rPr lang="es-ES" dirty="0">
                <a:solidFill>
                  <a:schemeClr val="lt1"/>
                </a:solidFill>
              </a:rPr>
              <a:t/>
            </a:r>
            <a:br>
              <a:rPr lang="es-ES" dirty="0">
                <a:solidFill>
                  <a:schemeClr val="lt1"/>
                </a:solidFill>
              </a:rPr>
            </a:b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endParaRPr dirty="0"/>
          </a:p>
        </p:txBody>
      </p:sp>
      <p:sp>
        <p:nvSpPr>
          <p:cNvPr id="4" name="Google Shape;62;p3"/>
          <p:cNvSpPr txBox="1">
            <a:spLocks/>
          </p:cNvSpPr>
          <p:nvPr/>
        </p:nvSpPr>
        <p:spPr>
          <a:xfrm>
            <a:off x="703276" y="2057400"/>
            <a:ext cx="7816470" cy="96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lt1"/>
                </a:solidFill>
                <a:latin typeface="Georgia" panose="02040502050405020303" pitchFamily="18" charset="0"/>
              </a:rPr>
              <a:t>Predicción </a:t>
            </a:r>
            <a:r>
              <a:rPr lang="es-ES" sz="2400" dirty="0" err="1" smtClean="0">
                <a:solidFill>
                  <a:schemeClr val="lt1"/>
                </a:solidFill>
                <a:latin typeface="Georgia" panose="02040502050405020303" pitchFamily="18" charset="0"/>
              </a:rPr>
              <a:t>uds</a:t>
            </a:r>
            <a:r>
              <a:rPr lang="es-ES" sz="2400" dirty="0" smtClean="0">
                <a:solidFill>
                  <a:schemeClr val="lt1"/>
                </a:solidFill>
                <a:latin typeface="Georgia" panose="02040502050405020303" pitchFamily="18" charset="0"/>
              </a:rPr>
              <a:t> vendidas (</a:t>
            </a:r>
            <a:r>
              <a:rPr lang="es-ES" sz="2400" dirty="0" err="1" smtClean="0">
                <a:solidFill>
                  <a:schemeClr val="lt1"/>
                </a:solidFill>
                <a:latin typeface="Georgia" panose="02040502050405020303" pitchFamily="18" charset="0"/>
              </a:rPr>
              <a:t>Total_Sales</a:t>
            </a:r>
            <a:r>
              <a:rPr lang="es-ES" sz="2400" dirty="0" smtClean="0">
                <a:solidFill>
                  <a:schemeClr val="lt1"/>
                </a:solidFill>
                <a:latin typeface="Georgia" panose="02040502050405020303" pitchFamily="18" charset="0"/>
              </a:rPr>
              <a:t>).</a:t>
            </a:r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lt1"/>
                </a:solidFill>
                <a:latin typeface="Georgia" panose="02040502050405020303" pitchFamily="18" charset="0"/>
              </a:rPr>
              <a:t>Predicción </a:t>
            </a:r>
            <a:r>
              <a:rPr lang="es-ES" sz="2400" dirty="0" err="1" smtClean="0">
                <a:solidFill>
                  <a:schemeClr val="lt1"/>
                </a:solidFill>
                <a:latin typeface="Georgia" panose="02040502050405020303" pitchFamily="18" charset="0"/>
              </a:rPr>
              <a:t>uds</a:t>
            </a:r>
            <a:r>
              <a:rPr lang="es-ES" sz="2400" dirty="0" smtClean="0">
                <a:solidFill>
                  <a:schemeClr val="lt1"/>
                </a:solidFill>
                <a:latin typeface="Georgia" panose="02040502050405020303" pitchFamily="18" charset="0"/>
              </a:rPr>
              <a:t> rotura (</a:t>
            </a:r>
            <a:r>
              <a:rPr lang="es-ES" sz="2400" dirty="0" err="1" smtClean="0">
                <a:solidFill>
                  <a:schemeClr val="lt1"/>
                </a:solidFill>
                <a:latin typeface="Georgia" panose="02040502050405020303" pitchFamily="18" charset="0"/>
              </a:rPr>
              <a:t>Total_OoS</a:t>
            </a:r>
            <a:r>
              <a:rPr lang="es-ES" sz="2400" dirty="0" smtClean="0">
                <a:solidFill>
                  <a:schemeClr val="lt1"/>
                </a:solidFill>
                <a:latin typeface="Georgia" panose="02040502050405020303" pitchFamily="18" charset="0"/>
              </a:rPr>
              <a:t>).</a:t>
            </a: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endParaRPr lang="es-ES" dirty="0"/>
          </a:p>
        </p:txBody>
      </p:sp>
      <p:sp>
        <p:nvSpPr>
          <p:cNvPr id="6" name="Google Shape;62;p3"/>
          <p:cNvSpPr txBox="1">
            <a:spLocks/>
          </p:cNvSpPr>
          <p:nvPr/>
        </p:nvSpPr>
        <p:spPr>
          <a:xfrm>
            <a:off x="870330" y="3022426"/>
            <a:ext cx="7816470" cy="81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s-ES" dirty="0" smtClean="0">
                <a:solidFill>
                  <a:schemeClr val="lt1"/>
                </a:solidFill>
              </a:rPr>
              <a:t>Metodología:</a:t>
            </a:r>
          </a:p>
          <a:p>
            <a:pPr>
              <a:buClr>
                <a:schemeClr val="lt1"/>
              </a:buClr>
            </a:pPr>
            <a:r>
              <a:rPr lang="es-ES" dirty="0" smtClean="0">
                <a:solidFill>
                  <a:schemeClr val="lt1"/>
                </a:solidFill>
              </a:rPr>
              <a:t> </a:t>
            </a:r>
            <a:br>
              <a:rPr lang="es-ES" dirty="0" smtClean="0">
                <a:solidFill>
                  <a:schemeClr val="lt1"/>
                </a:solidFill>
              </a:rPr>
            </a:b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endParaRPr lang="es-ES" dirty="0"/>
          </a:p>
        </p:txBody>
      </p:sp>
      <p:sp>
        <p:nvSpPr>
          <p:cNvPr id="7" name="Google Shape;62;p3"/>
          <p:cNvSpPr txBox="1">
            <a:spLocks/>
          </p:cNvSpPr>
          <p:nvPr/>
        </p:nvSpPr>
        <p:spPr>
          <a:xfrm>
            <a:off x="703276" y="3837983"/>
            <a:ext cx="7816470" cy="58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lt1"/>
                </a:solidFill>
                <a:latin typeface="Georgia" panose="02040502050405020303" pitchFamily="18" charset="0"/>
              </a:rPr>
              <a:t>CRISP-DM.</a:t>
            </a: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Python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pPr marL="0" indent="0">
              <a:buNone/>
            </a:pPr>
            <a:r>
              <a:rPr lang="es-ES" b="1" dirty="0" smtClean="0"/>
              <a:t>Predicción </a:t>
            </a:r>
            <a:r>
              <a:rPr lang="es-ES" b="1" dirty="0" err="1" smtClean="0"/>
              <a:t>Total_OoS</a:t>
            </a:r>
            <a:r>
              <a:rPr lang="es-ES" b="1" dirty="0" smtClean="0"/>
              <a:t>: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b="1" dirty="0" smtClean="0"/>
              <a:t>Predicciones </a:t>
            </a:r>
            <a:r>
              <a:rPr lang="es-ES" b="1" dirty="0"/>
              <a:t>modelo</a:t>
            </a:r>
            <a:r>
              <a:rPr lang="es-ES" dirty="0"/>
              <a:t>: creación nueva columna Month_11 a partir de regresión logística. </a:t>
            </a:r>
          </a:p>
          <a:p>
            <a:endParaRPr lang="es-ES" dirty="0"/>
          </a:p>
          <a:p>
            <a:r>
              <a:rPr lang="es-ES" dirty="0"/>
              <a:t>Aplicamos el modelo entrenado para obtener predicciones de ventas sobre Month_11.</a:t>
            </a:r>
          </a:p>
          <a:p>
            <a:endParaRPr lang="es-ES" dirty="0"/>
          </a:p>
          <a:p>
            <a:r>
              <a:rPr lang="es-ES" dirty="0"/>
              <a:t>Cargamos predicciones en MS SQL Server.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84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</a:t>
            </a:r>
            <a:r>
              <a:rPr lang="es-ES" dirty="0" err="1" smtClean="0">
                <a:solidFill>
                  <a:schemeClr val="lt1"/>
                </a:solidFill>
              </a:rPr>
              <a:t>PowerBi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dirty="0" err="1" smtClean="0"/>
              <a:t>Total_Sales</a:t>
            </a:r>
            <a:r>
              <a:rPr lang="es-ES" dirty="0" smtClean="0"/>
              <a:t>: Presentación predicciones Month_11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723166" y="2183788"/>
            <a:ext cx="7849333" cy="40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</a:t>
            </a:r>
            <a:r>
              <a:rPr lang="es-ES" dirty="0" err="1" smtClean="0">
                <a:solidFill>
                  <a:schemeClr val="lt1"/>
                </a:solidFill>
              </a:rPr>
              <a:t>PowerBi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dirty="0" err="1" smtClean="0"/>
              <a:t>Total_OoS</a:t>
            </a:r>
            <a:r>
              <a:rPr lang="es-ES" dirty="0" smtClean="0"/>
              <a:t>: Presentación predicciones Month_11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7395" y="2141317"/>
            <a:ext cx="7856314" cy="41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0637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Esquema flujo de datos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91044" y="1640155"/>
            <a:ext cx="8106617" cy="47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26" y="1837593"/>
            <a:ext cx="6646252" cy="42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0" y="802228"/>
            <a:ext cx="9706708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Resumen productos obtenidos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47082" y="1688124"/>
            <a:ext cx="8106617" cy="44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err="1" smtClean="0"/>
              <a:t>Total_Sales</a:t>
            </a:r>
            <a:r>
              <a:rPr lang="es-ES" dirty="0" smtClean="0"/>
              <a:t>: modelo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r>
              <a:rPr lang="es-ES" dirty="0"/>
              <a:t> </a:t>
            </a:r>
            <a:r>
              <a:rPr lang="es-ES" dirty="0" smtClean="0"/>
              <a:t>con limitación de </a:t>
            </a:r>
            <a:r>
              <a:rPr lang="es-ES" dirty="0" err="1" smtClean="0"/>
              <a:t>features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93377" y="2690297"/>
            <a:ext cx="3581400" cy="38290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2798152" y="3400219"/>
            <a:ext cx="3476625" cy="26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0" y="802228"/>
            <a:ext cx="9706708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Resumen productos obtenidos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47082" y="1688124"/>
            <a:ext cx="8106617" cy="44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err="1" smtClean="0"/>
              <a:t>Total_OoS</a:t>
            </a:r>
            <a:r>
              <a:rPr lang="es-ES" dirty="0" smtClean="0"/>
              <a:t>: </a:t>
            </a:r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Classifier</a:t>
            </a:r>
            <a:r>
              <a:rPr lang="es-ES" dirty="0" smtClean="0"/>
              <a:t> con </a:t>
            </a:r>
            <a:r>
              <a:rPr lang="es-ES" dirty="0" err="1" smtClean="0"/>
              <a:t>resampling</a:t>
            </a:r>
            <a:r>
              <a:rPr lang="es-ES" dirty="0" smtClean="0"/>
              <a:t> y reducción de </a:t>
            </a:r>
            <a:r>
              <a:rPr lang="es-ES" dirty="0" err="1" smtClean="0"/>
              <a:t>features</a:t>
            </a:r>
            <a:r>
              <a:rPr lang="es-ES" dirty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32793" y="2356339"/>
            <a:ext cx="2097870" cy="391147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1226960" y="2738560"/>
            <a:ext cx="3467100" cy="50165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5"/>
          <a:stretch>
            <a:fillRect/>
          </a:stretch>
        </p:blipFill>
        <p:spPr>
          <a:xfrm>
            <a:off x="1226959" y="3601114"/>
            <a:ext cx="3467100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-252964" y="811020"/>
            <a:ext cx="9706708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Conclusiones y Trabajos Futuros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47081" y="2277207"/>
            <a:ext cx="8106617" cy="4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err="1" smtClean="0"/>
              <a:t>Total_Sales</a:t>
            </a:r>
            <a:r>
              <a:rPr lang="es-ES" dirty="0" smtClean="0"/>
              <a:t>: limitación de variables para mejorar la precisión. Se reduce aplicabilidad del modelo en casos reales. </a:t>
            </a:r>
          </a:p>
          <a:p>
            <a:endParaRPr lang="es-ES" dirty="0"/>
          </a:p>
          <a:p>
            <a:r>
              <a:rPr lang="es-ES" b="1" dirty="0" err="1" smtClean="0"/>
              <a:t>Total_OoS</a:t>
            </a:r>
            <a:r>
              <a:rPr lang="es-ES" dirty="0" smtClean="0"/>
              <a:t>: predominancia de valores 0 ha lastrado desempeño del modelo a pesar de </a:t>
            </a:r>
            <a:r>
              <a:rPr lang="es-ES" dirty="0" err="1" smtClean="0"/>
              <a:t>resampling</a:t>
            </a:r>
            <a:r>
              <a:rPr lang="es-ES" dirty="0" smtClean="0"/>
              <a:t>. ¿Replantear necesidad de estudio de rotura de stock?</a:t>
            </a:r>
          </a:p>
          <a:p>
            <a:endParaRPr lang="es-ES" dirty="0"/>
          </a:p>
          <a:p>
            <a:r>
              <a:rPr lang="es-ES" dirty="0" smtClean="0"/>
              <a:t>Se ha utilizado una vista de todas las creadas (</a:t>
            </a:r>
            <a:r>
              <a:rPr lang="es-ES" dirty="0" err="1" smtClean="0"/>
              <a:t>all_tables</a:t>
            </a:r>
            <a:r>
              <a:rPr lang="es-ES" dirty="0" smtClean="0"/>
              <a:t>), ya que incluía información completa solo a nivel de mes.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62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-252964" y="811020"/>
            <a:ext cx="9706708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Conclusiones y Trabajos Futuros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547081" y="2250829"/>
            <a:ext cx="8106617" cy="439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dirty="0" smtClean="0"/>
              <a:t>Estudios de datos a nivel día producen problemas de computación por volumen de datos, lo que obligaría a trabajar con muestras.</a:t>
            </a:r>
          </a:p>
          <a:p>
            <a:endParaRPr lang="es-ES" dirty="0"/>
          </a:p>
          <a:p>
            <a:r>
              <a:rPr lang="es-ES" dirty="0" smtClean="0"/>
              <a:t>Se ha tenido que repetir la aplicación de diferentes modelos, variables, configuraciones para obtener resultados aceptables. Esto ha supuesto la mayor inversión de tiempo del TFM.</a:t>
            </a:r>
          </a:p>
          <a:p>
            <a:endParaRPr lang="es-ES" dirty="0"/>
          </a:p>
          <a:p>
            <a:r>
              <a:rPr lang="es-ES" dirty="0" smtClean="0"/>
              <a:t>Seria interesante estudiar diferencias de Ruta y Entrega al suponer costes extra e impacto medioambiental.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6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/>
        </p:nvSpPr>
        <p:spPr>
          <a:xfrm>
            <a:off x="468327" y="875302"/>
            <a:ext cx="30573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ca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dirty="0"/>
          </a:p>
        </p:txBody>
      </p:sp>
      <p:sp>
        <p:nvSpPr>
          <p:cNvPr id="79" name="Google Shape;79;p6"/>
          <p:cNvSpPr txBox="1"/>
          <p:nvPr/>
        </p:nvSpPr>
        <p:spPr>
          <a:xfrm>
            <a:off x="468327" y="1170530"/>
            <a:ext cx="3057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ca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@twitter</a:t>
            </a:r>
            <a:endParaRPr/>
          </a:p>
        </p:txBody>
      </p:sp>
      <p:sp>
        <p:nvSpPr>
          <p:cNvPr id="80" name="Google Shape;80;p6"/>
          <p:cNvSpPr txBox="1"/>
          <p:nvPr/>
        </p:nvSpPr>
        <p:spPr>
          <a:xfrm>
            <a:off x="468327" y="1439319"/>
            <a:ext cx="3057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ca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instagram</a:t>
            </a:r>
            <a:endParaRPr dirty="0"/>
          </a:p>
        </p:txBody>
      </p:sp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75" y="982125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109" y="1293010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365" y="1530851"/>
            <a:ext cx="191346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Fuentes de datos: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59315" y="1995855"/>
            <a:ext cx="7816470" cy="409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err="1" smtClean="0"/>
              <a:t>Affiliated_Outlets</a:t>
            </a:r>
            <a:r>
              <a:rPr lang="es-ES" sz="2400" dirty="0" smtClean="0"/>
              <a:t>: </a:t>
            </a:r>
            <a:r>
              <a:rPr lang="es-ES" sz="2400" b="0" dirty="0"/>
              <a:t>información </a:t>
            </a:r>
            <a:r>
              <a:rPr lang="es-ES" sz="2400" b="0" dirty="0" smtClean="0"/>
              <a:t>establecimientos.</a:t>
            </a:r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GB" sz="2400" dirty="0" err="1" smtClean="0"/>
              <a:t>DeliveryDAY</a:t>
            </a:r>
            <a:r>
              <a:rPr lang="en-GB" sz="2400" dirty="0"/>
              <a:t>: </a:t>
            </a:r>
            <a:r>
              <a:rPr lang="es-ES" sz="2400" b="0" dirty="0"/>
              <a:t>días de entrega </a:t>
            </a:r>
            <a:r>
              <a:rPr lang="es-ES" sz="2400" b="0" dirty="0" smtClean="0"/>
              <a:t>y productos entregados.</a:t>
            </a:r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err="1"/>
              <a:t>OoSDay</a:t>
            </a:r>
            <a:r>
              <a:rPr lang="es-ES" sz="2400" dirty="0"/>
              <a:t>: </a:t>
            </a:r>
            <a:r>
              <a:rPr lang="es-ES" sz="2400" b="0" dirty="0" smtClean="0"/>
              <a:t>días rotura </a:t>
            </a:r>
            <a:r>
              <a:rPr lang="es-ES" sz="2400" b="0" dirty="0"/>
              <a:t>de </a:t>
            </a:r>
            <a:r>
              <a:rPr lang="es-ES" sz="2400" b="0" dirty="0" smtClean="0"/>
              <a:t>stock.</a:t>
            </a:r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err="1"/>
              <a:t>Product</a:t>
            </a:r>
            <a:r>
              <a:rPr lang="es-ES" sz="2400" dirty="0"/>
              <a:t>: </a:t>
            </a:r>
            <a:r>
              <a:rPr lang="es-ES" sz="2400" b="0" dirty="0"/>
              <a:t>productos </a:t>
            </a:r>
            <a:r>
              <a:rPr lang="es-ES" sz="2400" b="0" dirty="0" smtClean="0"/>
              <a:t>vendidos.</a:t>
            </a:r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err="1"/>
              <a:t>RouteDay</a:t>
            </a:r>
            <a:r>
              <a:rPr lang="es-ES" sz="2400" dirty="0"/>
              <a:t>: </a:t>
            </a:r>
            <a:r>
              <a:rPr lang="es-ES" sz="2400" b="0" dirty="0"/>
              <a:t>día de entrega </a:t>
            </a:r>
            <a:r>
              <a:rPr lang="es-ES" sz="2400" b="0" dirty="0" smtClean="0"/>
              <a:t>preestablecido.</a:t>
            </a:r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err="1" smtClean="0"/>
              <a:t>SalesDay</a:t>
            </a:r>
            <a:r>
              <a:rPr lang="es-ES" sz="2400" dirty="0"/>
              <a:t>: </a:t>
            </a:r>
            <a:r>
              <a:rPr lang="es-ES" sz="2400" b="0" dirty="0"/>
              <a:t>día </a:t>
            </a:r>
            <a:r>
              <a:rPr lang="es-ES" sz="2400" b="0" dirty="0" smtClean="0"/>
              <a:t>venta de producto y establecimiento.</a:t>
            </a:r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err="1" smtClean="0"/>
              <a:t>Postal_Codes</a:t>
            </a:r>
            <a:r>
              <a:rPr lang="es-ES" sz="2400" dirty="0" smtClean="0"/>
              <a:t>.</a:t>
            </a:r>
            <a:endParaRPr lang="es-ES" sz="2400" dirty="0"/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err="1"/>
              <a:t>Holidays</a:t>
            </a:r>
            <a:r>
              <a:rPr lang="es-ES" sz="2400" dirty="0"/>
              <a:t>: </a:t>
            </a:r>
            <a:r>
              <a:rPr lang="es-ES" sz="2400" b="0" dirty="0"/>
              <a:t>días festivos y domingos por </a:t>
            </a:r>
            <a:r>
              <a:rPr lang="es-ES" sz="2400" b="0" dirty="0" smtClean="0"/>
              <a:t>provincia.</a:t>
            </a:r>
            <a:endParaRPr lang="es-ES" sz="2400" b="0" dirty="0"/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Clr>
                <a:schemeClr val="lt1"/>
              </a:buClr>
            </a:pP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0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SQL SERVER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59315" y="1995857"/>
            <a:ext cx="7816470" cy="24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b="0" dirty="0" smtClean="0"/>
              <a:t>Importación datos: fuentes CSV.</a:t>
            </a:r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endParaRPr lang="es-ES" sz="2400" b="0" dirty="0"/>
          </a:p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b="0" dirty="0" smtClean="0"/>
              <a:t>Creación nuevas columnas.</a:t>
            </a:r>
          </a:p>
          <a:p>
            <a:pPr>
              <a:buClr>
                <a:schemeClr val="lt1"/>
              </a:buClr>
            </a:pPr>
            <a:r>
              <a:rPr lang="es-ES" sz="2400" b="0" dirty="0"/>
              <a:t>	</a:t>
            </a:r>
            <a:r>
              <a:rPr lang="es-ES" sz="2400" b="0" dirty="0" smtClean="0"/>
              <a:t>-Tabla </a:t>
            </a:r>
            <a:r>
              <a:rPr lang="es-ES" sz="2400" b="0" dirty="0" err="1" smtClean="0"/>
              <a:t>Product</a:t>
            </a:r>
            <a:r>
              <a:rPr lang="es-ES" sz="2400" b="0" dirty="0" smtClean="0"/>
              <a:t>: </a:t>
            </a:r>
            <a:r>
              <a:rPr lang="es-ES" sz="2400" b="0" dirty="0" err="1" smtClean="0"/>
              <a:t>Cost_Price</a:t>
            </a:r>
            <a:r>
              <a:rPr lang="es-ES" sz="2400" b="0" dirty="0" smtClean="0"/>
              <a:t>, </a:t>
            </a:r>
            <a:r>
              <a:rPr lang="es-ES" sz="2400" b="0" dirty="0" err="1" smtClean="0"/>
              <a:t>Sell_Price</a:t>
            </a:r>
            <a:r>
              <a:rPr lang="es-ES" sz="2400" b="0" dirty="0" smtClean="0"/>
              <a:t>, </a:t>
            </a:r>
            <a:r>
              <a:rPr lang="es-ES" sz="2400" b="0" dirty="0" err="1" smtClean="0"/>
              <a:t>Margin</a:t>
            </a:r>
            <a:r>
              <a:rPr lang="es-ES" sz="2400" b="0" dirty="0" smtClean="0"/>
              <a:t>.</a:t>
            </a:r>
            <a:endParaRPr lang="es-ES" sz="2400" b="0" dirty="0"/>
          </a:p>
          <a:p>
            <a:pPr>
              <a:buClr>
                <a:schemeClr val="lt1"/>
              </a:buClr>
            </a:pPr>
            <a:r>
              <a:rPr lang="es-ES" sz="2400" b="0" dirty="0" smtClean="0"/>
              <a:t>	-Tablas hechos (</a:t>
            </a:r>
            <a:r>
              <a:rPr lang="es-ES" sz="2400" b="0" dirty="0" err="1" smtClean="0"/>
              <a:t>DeliveryDay</a:t>
            </a:r>
            <a:r>
              <a:rPr lang="es-ES" sz="2400" b="0" dirty="0" smtClean="0"/>
              <a:t>, </a:t>
            </a:r>
            <a:r>
              <a:rPr lang="es-ES" sz="2400" b="0" dirty="0" err="1" smtClean="0"/>
              <a:t>etc</a:t>
            </a:r>
            <a:r>
              <a:rPr lang="es-ES" sz="2400" b="0" dirty="0" smtClean="0"/>
              <a:t>): creación 	columnas </a:t>
            </a:r>
            <a:r>
              <a:rPr lang="es-ES" sz="2400" b="0" dirty="0" err="1" smtClean="0"/>
              <a:t>Month</a:t>
            </a:r>
            <a:r>
              <a:rPr lang="es-ES" sz="2400" b="0" dirty="0" smtClean="0"/>
              <a:t>.</a:t>
            </a:r>
          </a:p>
          <a:p>
            <a:pPr>
              <a:buClr>
                <a:schemeClr val="lt1"/>
              </a:buClr>
            </a:pP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4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SQL SERVER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59315" y="1784841"/>
            <a:ext cx="7816470" cy="52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err="1" smtClean="0"/>
              <a:t>Completeness</a:t>
            </a:r>
            <a:r>
              <a:rPr lang="es-ES" sz="2400" dirty="0" smtClean="0"/>
              <a:t> </a:t>
            </a:r>
            <a:r>
              <a:rPr lang="es-ES" sz="2400" dirty="0" err="1"/>
              <a:t>check</a:t>
            </a:r>
            <a:r>
              <a:rPr lang="es-ES" sz="2400" b="0" dirty="0" smtClean="0"/>
              <a:t>: sin </a:t>
            </a:r>
            <a:r>
              <a:rPr lang="es-ES" sz="2400" b="0" dirty="0" err="1" smtClean="0"/>
              <a:t>Nulls</a:t>
            </a:r>
            <a:r>
              <a:rPr lang="es-ES" sz="2400" b="0" dirty="0" smtClean="0"/>
              <a:t> en tablas. </a:t>
            </a: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280" y="2447050"/>
            <a:ext cx="2688452" cy="1396940"/>
          </a:xfrm>
          <a:prstGeom prst="rect">
            <a:avLst/>
          </a:prstGeom>
        </p:spPr>
      </p:pic>
      <p:sp>
        <p:nvSpPr>
          <p:cNvPr id="5" name="Google Shape;62;p3"/>
          <p:cNvSpPr txBox="1">
            <a:spLocks/>
          </p:cNvSpPr>
          <p:nvPr/>
        </p:nvSpPr>
        <p:spPr>
          <a:xfrm>
            <a:off x="584632" y="3958950"/>
            <a:ext cx="8489030" cy="52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s-ES" sz="2400" dirty="0" smtClean="0"/>
              <a:t>Integridad referencial</a:t>
            </a:r>
            <a:r>
              <a:rPr lang="es-ES" sz="2400" b="0" dirty="0" smtClean="0"/>
              <a:t>: revisión correspondencia claves. Sin errores.</a:t>
            </a:r>
            <a:r>
              <a:rPr lang="es-ES" dirty="0" smtClean="0">
                <a:solidFill>
                  <a:schemeClr val="lt1"/>
                </a:solidFill>
              </a:rPr>
              <a:t/>
            </a:r>
            <a:br>
              <a:rPr lang="es-ES" dirty="0" smtClean="0">
                <a:solidFill>
                  <a:schemeClr val="lt1"/>
                </a:solidFill>
              </a:rPr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449" y="4995195"/>
            <a:ext cx="546811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SQL SERVER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85692" y="1837593"/>
            <a:ext cx="7816470" cy="125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/>
              <a:t>Consistencia datos</a:t>
            </a:r>
            <a:r>
              <a:rPr lang="es-ES" dirty="0"/>
              <a:t>: </a:t>
            </a:r>
            <a:r>
              <a:rPr lang="es-ES" dirty="0" smtClean="0"/>
              <a:t>valores </a:t>
            </a:r>
            <a:r>
              <a:rPr lang="es-ES" dirty="0"/>
              <a:t>negativos para </a:t>
            </a:r>
            <a:r>
              <a:rPr lang="en-GB" dirty="0" err="1"/>
              <a:t>DeliveryDay</a:t>
            </a:r>
            <a:r>
              <a:rPr lang="en-GB" dirty="0"/>
              <a:t> y </a:t>
            </a:r>
            <a:r>
              <a:rPr lang="en-GB" dirty="0" err="1"/>
              <a:t>SalesDay</a:t>
            </a:r>
            <a:r>
              <a:rPr lang="en-GB" dirty="0"/>
              <a:t> 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errores</a:t>
            </a:r>
            <a:r>
              <a:rPr lang="en-GB" dirty="0" smtClean="0"/>
              <a:t>, </a:t>
            </a:r>
            <a:r>
              <a:rPr lang="en-GB" dirty="0" err="1" smtClean="0"/>
              <a:t>hurtos</a:t>
            </a:r>
            <a:r>
              <a:rPr lang="en-GB" dirty="0" smtClean="0"/>
              <a:t>, </a:t>
            </a:r>
            <a:r>
              <a:rPr lang="en-GB" dirty="0" err="1" smtClean="0"/>
              <a:t>promociones</a:t>
            </a:r>
            <a:r>
              <a:rPr lang="en-GB" dirty="0" smtClean="0"/>
              <a:t>, etc.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490" y="3191201"/>
            <a:ext cx="1810003" cy="581106"/>
          </a:xfrm>
          <a:prstGeom prst="rect">
            <a:avLst/>
          </a:prstGeom>
        </p:spPr>
      </p:pic>
      <p:sp>
        <p:nvSpPr>
          <p:cNvPr id="6" name="Google Shape;62;p3"/>
          <p:cNvSpPr txBox="1">
            <a:spLocks/>
          </p:cNvSpPr>
          <p:nvPr/>
        </p:nvSpPr>
        <p:spPr>
          <a:xfrm>
            <a:off x="685692" y="3868616"/>
            <a:ext cx="7816470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/>
              <a:t>Datos duplicados</a:t>
            </a:r>
            <a:r>
              <a:rPr lang="es-ES" dirty="0"/>
              <a:t>: </a:t>
            </a:r>
            <a:r>
              <a:rPr lang="es-ES" dirty="0" smtClean="0"/>
              <a:t>duplicado producto Natu122 (tabla </a:t>
            </a:r>
            <a:r>
              <a:rPr lang="es-ES" dirty="0" err="1" smtClean="0"/>
              <a:t>Product</a:t>
            </a:r>
            <a:r>
              <a:rPr lang="es-ES" dirty="0" smtClean="0"/>
              <a:t>). Se cambia uno de los códigos a Natu123.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944" y="5295451"/>
            <a:ext cx="1676634" cy="8859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383" y="5280459"/>
            <a:ext cx="235300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178061" y="951697"/>
            <a:ext cx="7752300" cy="8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DISEÑO. SQL SERVER</a:t>
            </a:r>
            <a:endParaRPr dirty="0"/>
          </a:p>
        </p:txBody>
      </p:sp>
      <p:sp>
        <p:nvSpPr>
          <p:cNvPr id="3" name="Google Shape;62;p3"/>
          <p:cNvSpPr txBox="1">
            <a:spLocks/>
          </p:cNvSpPr>
          <p:nvPr/>
        </p:nvSpPr>
        <p:spPr>
          <a:xfrm>
            <a:off x="685692" y="1837594"/>
            <a:ext cx="7816470" cy="87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Precisión y validez datos</a:t>
            </a:r>
            <a:r>
              <a:rPr lang="es-ES" dirty="0" smtClean="0"/>
              <a:t>: verificación de que los datos están en rangos o dominios establecidos.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6" name="Google Shape;62;p3"/>
          <p:cNvSpPr txBox="1">
            <a:spLocks/>
          </p:cNvSpPr>
          <p:nvPr/>
        </p:nvSpPr>
        <p:spPr>
          <a:xfrm>
            <a:off x="685692" y="3868616"/>
            <a:ext cx="7816470" cy="122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lt1"/>
              </a:buClr>
              <a:buSzPts val="4800"/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>
              <a:buSzPts val="3600"/>
              <a:buNone/>
              <a:defRPr sz="3600"/>
            </a:lvl2pPr>
            <a:lvl3pPr>
              <a:buSzPts val="3600"/>
              <a:buNone/>
              <a:defRPr sz="3600"/>
            </a:lvl3pPr>
            <a:lvl4pPr>
              <a:buSzPts val="3600"/>
              <a:buNone/>
              <a:defRPr sz="3600"/>
            </a:lvl4pPr>
            <a:lvl5pPr>
              <a:buSzPts val="3600"/>
              <a:buNone/>
              <a:defRPr sz="3600"/>
            </a:lvl5pPr>
            <a:lvl6pPr>
              <a:buSzPts val="3600"/>
              <a:buNone/>
              <a:defRPr sz="3600"/>
            </a:lvl6pPr>
            <a:lvl7pPr>
              <a:buSzPts val="3600"/>
              <a:buNone/>
              <a:defRPr sz="3600"/>
            </a:lvl7pPr>
            <a:lvl8pPr>
              <a:buSzPts val="3600"/>
              <a:buNone/>
              <a:defRPr sz="3600"/>
            </a:lvl8pPr>
            <a:lvl9pPr>
              <a:buSzPts val="3600"/>
              <a:buNone/>
              <a:defRPr sz="3600"/>
            </a:lvl9pPr>
          </a:lstStyle>
          <a:p>
            <a:r>
              <a:rPr lang="es-ES" b="1" dirty="0" smtClean="0"/>
              <a:t>Consistencia fechas</a:t>
            </a:r>
            <a:r>
              <a:rPr lang="es-ES" dirty="0" smtClean="0"/>
              <a:t>: tablas de hechos deberían abarcar Marzo a Octubre 2015. Usamos un margen de verificación, no hay fechas fuera del mismo.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23" y="2800647"/>
            <a:ext cx="2431319" cy="9033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426" y="5337553"/>
            <a:ext cx="271500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2771"/>
      </p:ext>
    </p:extLst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1236</Words>
  <Application>Microsoft Office PowerPoint</Application>
  <PresentationFormat>Presentación en pantalla (4:3)</PresentationFormat>
  <Paragraphs>650</Paragraphs>
  <Slides>49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Arial</vt:lpstr>
      <vt:lpstr>Calibri</vt:lpstr>
      <vt:lpstr>Georgia</vt:lpstr>
      <vt:lpstr>UOC</vt:lpstr>
      <vt:lpstr>Análisis y Ciencia de Datos en el ámbito del Retail</vt:lpstr>
      <vt:lpstr>Presentación de PowerPoint</vt:lpstr>
      <vt:lpstr>Presentación de PowerPoint</vt:lpstr>
      <vt:lpstr>Objetivos:   </vt:lpstr>
      <vt:lpstr>Fuentes de datos:</vt:lpstr>
      <vt:lpstr>DISEÑO. SQL SERVER</vt:lpstr>
      <vt:lpstr>DISEÑO. SQL SERVER</vt:lpstr>
      <vt:lpstr>DISEÑO. SQL SERVER</vt:lpstr>
      <vt:lpstr>DISEÑO. SQL SERVER</vt:lpstr>
      <vt:lpstr>DISEÑO. SQL SERVER</vt:lpstr>
      <vt:lpstr>DISEÑO. SQL SERVER</vt:lpstr>
      <vt:lpstr>DISEÑO. SQL SERVER</vt:lpstr>
      <vt:lpstr>DISEÑO. SQL SERVER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Python</vt:lpstr>
      <vt:lpstr>DISEÑO. PowerBi</vt:lpstr>
      <vt:lpstr>DISEÑO. PowerBi</vt:lpstr>
      <vt:lpstr>Esquema flujo de datos</vt:lpstr>
      <vt:lpstr>Resumen productos obtenidos</vt:lpstr>
      <vt:lpstr>Resumen productos obtenidos</vt:lpstr>
      <vt:lpstr>Conclusiones y Trabajos Futuros</vt:lpstr>
      <vt:lpstr>Conclusiones y Trabajos Futuros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Ciencia de Datos en el ámbito del Retail</dc:title>
  <dc:creator>Teresa Sancho Vinuesa</dc:creator>
  <cp:lastModifiedBy>Usuario de Windows</cp:lastModifiedBy>
  <cp:revision>42</cp:revision>
  <dcterms:created xsi:type="dcterms:W3CDTF">2017-03-13T10:46:44Z</dcterms:created>
  <dcterms:modified xsi:type="dcterms:W3CDTF">2024-01-21T17:38:55Z</dcterms:modified>
</cp:coreProperties>
</file>