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486" r:id="rId3"/>
    <p:sldId id="474" r:id="rId4"/>
    <p:sldId id="475" r:id="rId5"/>
    <p:sldId id="476" r:id="rId6"/>
    <p:sldId id="488" r:id="rId7"/>
    <p:sldId id="487" r:id="rId8"/>
    <p:sldId id="449" r:id="rId9"/>
    <p:sldId id="450" r:id="rId10"/>
    <p:sldId id="452" r:id="rId11"/>
    <p:sldId id="453" r:id="rId12"/>
    <p:sldId id="454" r:id="rId13"/>
    <p:sldId id="481" r:id="rId14"/>
    <p:sldId id="490" r:id="rId15"/>
    <p:sldId id="491" r:id="rId16"/>
    <p:sldId id="482" r:id="rId17"/>
    <p:sldId id="494" r:id="rId18"/>
    <p:sldId id="493" r:id="rId19"/>
    <p:sldId id="495" r:id="rId20"/>
    <p:sldId id="496" r:id="rId21"/>
    <p:sldId id="483" r:id="rId22"/>
    <p:sldId id="498" r:id="rId23"/>
    <p:sldId id="499" r:id="rId24"/>
    <p:sldId id="500" r:id="rId25"/>
    <p:sldId id="501" r:id="rId26"/>
    <p:sldId id="502" r:id="rId27"/>
    <p:sldId id="265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000000"/>
    <a:srgbClr val="F1C6C5"/>
    <a:srgbClr val="C9DA92"/>
    <a:srgbClr val="E7F0F8"/>
    <a:srgbClr val="FFCC99"/>
    <a:srgbClr val="99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1" autoAdjust="0"/>
  </p:normalViewPr>
  <p:slideViewPr>
    <p:cSldViewPr snapToGrid="0">
      <p:cViewPr varScale="1">
        <p:scale>
          <a:sx n="70" d="100"/>
          <a:sy n="70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5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08.wmf"/><Relationship Id="rId1" Type="http://schemas.openxmlformats.org/officeDocument/2006/relationships/image" Target="../media/image110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26.wmf"/><Relationship Id="rId7" Type="http://schemas.openxmlformats.org/officeDocument/2006/relationships/image" Target="../media/image67.wmf"/><Relationship Id="rId12" Type="http://schemas.openxmlformats.org/officeDocument/2006/relationships/image" Target="../media/image129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13.wmf"/><Relationship Id="rId11" Type="http://schemas.openxmlformats.org/officeDocument/2006/relationships/image" Target="../media/image128.wmf"/><Relationship Id="rId5" Type="http://schemas.openxmlformats.org/officeDocument/2006/relationships/image" Target="../media/image112.wmf"/><Relationship Id="rId10" Type="http://schemas.openxmlformats.org/officeDocument/2006/relationships/image" Target="../media/image127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14.wmf"/><Relationship Id="rId7" Type="http://schemas.openxmlformats.org/officeDocument/2006/relationships/image" Target="../media/image2.wmf"/><Relationship Id="rId2" Type="http://schemas.openxmlformats.org/officeDocument/2006/relationships/image" Target="../media/image67.wmf"/><Relationship Id="rId1" Type="http://schemas.openxmlformats.org/officeDocument/2006/relationships/image" Target="../media/image126.wmf"/><Relationship Id="rId6" Type="http://schemas.openxmlformats.org/officeDocument/2006/relationships/image" Target="../media/image130.wmf"/><Relationship Id="rId11" Type="http://schemas.openxmlformats.org/officeDocument/2006/relationships/image" Target="../media/image31.wmf"/><Relationship Id="rId5" Type="http://schemas.openxmlformats.org/officeDocument/2006/relationships/image" Target="../media/image127.wmf"/><Relationship Id="rId10" Type="http://schemas.openxmlformats.org/officeDocument/2006/relationships/image" Target="../media/image30.wmf"/><Relationship Id="rId4" Type="http://schemas.openxmlformats.org/officeDocument/2006/relationships/image" Target="../media/image115.wmf"/><Relationship Id="rId9" Type="http://schemas.openxmlformats.org/officeDocument/2006/relationships/image" Target="../media/image13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26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23.wmf"/><Relationship Id="rId1" Type="http://schemas.openxmlformats.org/officeDocument/2006/relationships/image" Target="../media/image119.wmf"/><Relationship Id="rId6" Type="http://schemas.openxmlformats.org/officeDocument/2006/relationships/image" Target="../media/image126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22.wmf"/><Relationship Id="rId2" Type="http://schemas.openxmlformats.org/officeDocument/2006/relationships/image" Target="../media/image26.wmf"/><Relationship Id="rId16" Type="http://schemas.openxmlformats.org/officeDocument/2006/relationships/image" Target="../media/image21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20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21" Type="http://schemas.openxmlformats.org/officeDocument/2006/relationships/image" Target="../media/image59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20" Type="http://schemas.openxmlformats.org/officeDocument/2006/relationships/image" Target="../media/image33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23" Type="http://schemas.openxmlformats.org/officeDocument/2006/relationships/image" Target="../media/image61.wmf"/><Relationship Id="rId10" Type="http://schemas.openxmlformats.org/officeDocument/2006/relationships/image" Target="../media/image49.wmf"/><Relationship Id="rId19" Type="http://schemas.openxmlformats.org/officeDocument/2006/relationships/image" Target="../media/image58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Relationship Id="rId22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3.wmf"/><Relationship Id="rId18" Type="http://schemas.openxmlformats.org/officeDocument/2006/relationships/image" Target="../media/image74.wmf"/><Relationship Id="rId3" Type="http://schemas.openxmlformats.org/officeDocument/2006/relationships/image" Target="../media/image64.wmf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image" Target="../media/image51.wmf"/><Relationship Id="rId17" Type="http://schemas.openxmlformats.org/officeDocument/2006/relationships/image" Target="../media/image46.wmf"/><Relationship Id="rId2" Type="http://schemas.openxmlformats.org/officeDocument/2006/relationships/image" Target="../media/image63.wmf"/><Relationship Id="rId16" Type="http://schemas.openxmlformats.org/officeDocument/2006/relationships/image" Target="../media/image45.wmf"/><Relationship Id="rId20" Type="http://schemas.openxmlformats.org/officeDocument/2006/relationships/image" Target="../media/image55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59.wmf"/><Relationship Id="rId23" Type="http://schemas.openxmlformats.org/officeDocument/2006/relationships/image" Target="../media/image77.wmf"/><Relationship Id="rId10" Type="http://schemas.openxmlformats.org/officeDocument/2006/relationships/image" Target="../media/image71.wmf"/><Relationship Id="rId19" Type="http://schemas.openxmlformats.org/officeDocument/2006/relationships/image" Target="../media/image49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33.wmf"/><Relationship Id="rId22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84.wmf"/><Relationship Id="rId18" Type="http://schemas.openxmlformats.org/officeDocument/2006/relationships/image" Target="../media/image74.wmf"/><Relationship Id="rId3" Type="http://schemas.openxmlformats.org/officeDocument/2006/relationships/image" Target="../media/image80.wmf"/><Relationship Id="rId21" Type="http://schemas.openxmlformats.org/officeDocument/2006/relationships/image" Target="../media/image86.wmf"/><Relationship Id="rId7" Type="http://schemas.openxmlformats.org/officeDocument/2006/relationships/image" Target="../media/image45.wmf"/><Relationship Id="rId12" Type="http://schemas.openxmlformats.org/officeDocument/2006/relationships/image" Target="../media/image83.wmf"/><Relationship Id="rId17" Type="http://schemas.openxmlformats.org/officeDocument/2006/relationships/image" Target="../media/image59.wmf"/><Relationship Id="rId2" Type="http://schemas.openxmlformats.org/officeDocument/2006/relationships/image" Target="../media/image79.wmf"/><Relationship Id="rId16" Type="http://schemas.openxmlformats.org/officeDocument/2006/relationships/image" Target="../media/image33.wmf"/><Relationship Id="rId20" Type="http://schemas.openxmlformats.org/officeDocument/2006/relationships/image" Target="../media/image4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11" Type="http://schemas.openxmlformats.org/officeDocument/2006/relationships/image" Target="../media/image35.wmf"/><Relationship Id="rId5" Type="http://schemas.openxmlformats.org/officeDocument/2006/relationships/image" Target="../media/image81.wmf"/><Relationship Id="rId15" Type="http://schemas.openxmlformats.org/officeDocument/2006/relationships/image" Target="../media/image73.wmf"/><Relationship Id="rId23" Type="http://schemas.openxmlformats.org/officeDocument/2006/relationships/image" Target="../media/image88.wmf"/><Relationship Id="rId10" Type="http://schemas.openxmlformats.org/officeDocument/2006/relationships/image" Target="../media/image55.wmf"/><Relationship Id="rId19" Type="http://schemas.openxmlformats.org/officeDocument/2006/relationships/image" Target="../media/image85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51.wmf"/><Relationship Id="rId22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BBD82-F9EF-4CD2-878F-8F530AB1E1F1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C0AF-42BE-4093-9102-4498B63C16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C0AF-42BE-4093-9102-4498B63C16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C14B-DEB6-4C61-BA29-F9936D74AF57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97AA-F026-4DB5-9E86-0672C305AC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dola@di.uniroma1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46.wmf"/><Relationship Id="rId26" Type="http://schemas.openxmlformats.org/officeDocument/2006/relationships/image" Target="../media/image83.wmf"/><Relationship Id="rId39" Type="http://schemas.openxmlformats.org/officeDocument/2006/relationships/oleObject" Target="../embeddings/oleObject150.bin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33.wmf"/><Relationship Id="rId42" Type="http://schemas.openxmlformats.org/officeDocument/2006/relationships/image" Target="../media/image49.wmf"/><Relationship Id="rId47" Type="http://schemas.openxmlformats.org/officeDocument/2006/relationships/oleObject" Target="../embeddings/oleObject154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74.wmf"/><Relationship Id="rId46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145.bin"/><Relationship Id="rId41" Type="http://schemas.openxmlformats.org/officeDocument/2006/relationships/oleObject" Target="../embeddings/oleObject15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35.wmf"/><Relationship Id="rId32" Type="http://schemas.openxmlformats.org/officeDocument/2006/relationships/image" Target="../media/image73.wmf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85.wmf"/><Relationship Id="rId45" Type="http://schemas.openxmlformats.org/officeDocument/2006/relationships/oleObject" Target="../embeddings/oleObject15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84.wmf"/><Relationship Id="rId36" Type="http://schemas.openxmlformats.org/officeDocument/2006/relationships/image" Target="../media/image59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4" Type="http://schemas.openxmlformats.org/officeDocument/2006/relationships/image" Target="../media/image86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82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148.bin"/><Relationship Id="rId43" Type="http://schemas.openxmlformats.org/officeDocument/2006/relationships/oleObject" Target="../embeddings/oleObject152.bin"/><Relationship Id="rId48" Type="http://schemas.openxmlformats.org/officeDocument/2006/relationships/image" Target="../media/image8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97.png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0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01.png"/><Relationship Id="rId5" Type="http://schemas.openxmlformats.org/officeDocument/2006/relationships/tags" Target="../tags/tag10.xml"/><Relationship Id="rId10" Type="http://schemas.openxmlformats.org/officeDocument/2006/relationships/image" Target="../media/image100.png"/><Relationship Id="rId4" Type="http://schemas.openxmlformats.org/officeDocument/2006/relationships/tags" Target="../tags/tag9.xml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3.bin"/><Relationship Id="rId7" Type="http://schemas.openxmlformats.org/officeDocument/2006/relationships/image" Target="../media/image10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image" Target="../media/image108.wmf"/><Relationship Id="rId5" Type="http://schemas.openxmlformats.org/officeDocument/2006/relationships/oleObject" Target="../embeddings/oleObject164.bin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105.wmf"/><Relationship Id="rId9" Type="http://schemas.openxmlformats.org/officeDocument/2006/relationships/image" Target="../media/image10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74.bin"/><Relationship Id="rId3" Type="http://schemas.openxmlformats.org/officeDocument/2006/relationships/oleObject" Target="../embeddings/oleObject167.bin"/><Relationship Id="rId21" Type="http://schemas.openxmlformats.org/officeDocument/2006/relationships/image" Target="../media/image117.wmf"/><Relationship Id="rId7" Type="http://schemas.openxmlformats.org/officeDocument/2006/relationships/image" Target="../media/image118.png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wmf"/><Relationship Id="rId11" Type="http://schemas.openxmlformats.org/officeDocument/2006/relationships/image" Target="../media/image112.wmf"/><Relationship Id="rId5" Type="http://schemas.openxmlformats.org/officeDocument/2006/relationships/oleObject" Target="../embeddings/oleObject168.bin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7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3" Type="http://schemas.openxmlformats.org/officeDocument/2006/relationships/oleObject" Target="../embeddings/oleObject181.bin"/><Relationship Id="rId21" Type="http://schemas.openxmlformats.org/officeDocument/2006/relationships/image" Target="../media/image115.wmf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67.wmf"/><Relationship Id="rId25" Type="http://schemas.openxmlformats.org/officeDocument/2006/relationships/image" Target="../media/image12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5.wmf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191.bin"/><Relationship Id="rId5" Type="http://schemas.openxmlformats.org/officeDocument/2006/relationships/oleObject" Target="../embeddings/oleObject182.bin"/><Relationship Id="rId15" Type="http://schemas.openxmlformats.org/officeDocument/2006/relationships/image" Target="../media/image113.wmf"/><Relationship Id="rId23" Type="http://schemas.openxmlformats.org/officeDocument/2006/relationships/image" Target="../media/image127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14.wmf"/><Relationship Id="rId4" Type="http://schemas.openxmlformats.org/officeDocument/2006/relationships/image" Target="../media/image124.wmf"/><Relationship Id="rId9" Type="http://schemas.openxmlformats.org/officeDocument/2006/relationships/image" Target="../media/image118.png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1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30.wmf"/><Relationship Id="rId22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4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140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1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53.png"/><Relationship Id="rId3" Type="http://schemas.openxmlformats.org/officeDocument/2006/relationships/tags" Target="../tags/tag14.xml"/><Relationship Id="rId21" Type="http://schemas.openxmlformats.org/officeDocument/2006/relationships/image" Target="../media/image148.png"/><Relationship Id="rId34" Type="http://schemas.openxmlformats.org/officeDocument/2006/relationships/image" Target="../media/image161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36" Type="http://schemas.openxmlformats.org/officeDocument/2006/relationships/image" Target="../media/image163.png"/><Relationship Id="rId10" Type="http://schemas.openxmlformats.org/officeDocument/2006/relationships/tags" Target="../tags/tag21.xml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1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image" Target="../media/image151.png"/><Relationship Id="rId39" Type="http://schemas.openxmlformats.org/officeDocument/2006/relationships/image" Target="../media/image167.png"/><Relationship Id="rId3" Type="http://schemas.openxmlformats.org/officeDocument/2006/relationships/tags" Target="../tags/tag31.xml"/><Relationship Id="rId21" Type="http://schemas.openxmlformats.org/officeDocument/2006/relationships/image" Target="../media/image146.png"/><Relationship Id="rId34" Type="http://schemas.openxmlformats.org/officeDocument/2006/relationships/image" Target="../media/image161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image" Target="../media/image150.png"/><Relationship Id="rId33" Type="http://schemas.openxmlformats.org/officeDocument/2006/relationships/image" Target="../media/image164.png"/><Relationship Id="rId38" Type="http://schemas.openxmlformats.org/officeDocument/2006/relationships/image" Target="../media/image166.png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54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149.png"/><Relationship Id="rId32" Type="http://schemas.openxmlformats.org/officeDocument/2006/relationships/image" Target="../media/image157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36" Type="http://schemas.openxmlformats.org/officeDocument/2006/relationships/image" Target="../media/image163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image" Target="../media/image156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169.png"/><Relationship Id="rId26" Type="http://schemas.openxmlformats.org/officeDocument/2006/relationships/image" Target="../media/image149.png"/><Relationship Id="rId3" Type="http://schemas.openxmlformats.org/officeDocument/2006/relationships/tags" Target="../tags/tag50.xml"/><Relationship Id="rId21" Type="http://schemas.openxmlformats.org/officeDocument/2006/relationships/image" Target="../media/image172.png"/><Relationship Id="rId34" Type="http://schemas.openxmlformats.org/officeDocument/2006/relationships/image" Target="../media/image177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146.png"/><Relationship Id="rId25" Type="http://schemas.openxmlformats.org/officeDocument/2006/relationships/image" Target="../media/image148.png"/><Relationship Id="rId33" Type="http://schemas.openxmlformats.org/officeDocument/2006/relationships/image" Target="../media/image176.png"/><Relationship Id="rId2" Type="http://schemas.openxmlformats.org/officeDocument/2006/relationships/tags" Target="../tags/tag4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71.png"/><Relationship Id="rId29" Type="http://schemas.openxmlformats.org/officeDocument/2006/relationships/image" Target="../media/image153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174.png"/><Relationship Id="rId32" Type="http://schemas.openxmlformats.org/officeDocument/2006/relationships/image" Target="../media/image175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163.png"/><Relationship Id="rId28" Type="http://schemas.openxmlformats.org/officeDocument/2006/relationships/image" Target="../media/image151.png"/><Relationship Id="rId10" Type="http://schemas.openxmlformats.org/officeDocument/2006/relationships/tags" Target="../tags/tag57.xml"/><Relationship Id="rId19" Type="http://schemas.openxmlformats.org/officeDocument/2006/relationships/image" Target="../media/image170.png"/><Relationship Id="rId31" Type="http://schemas.openxmlformats.org/officeDocument/2006/relationships/image" Target="../media/image155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173.png"/><Relationship Id="rId27" Type="http://schemas.openxmlformats.org/officeDocument/2006/relationships/image" Target="../media/image150.png"/><Relationship Id="rId30" Type="http://schemas.openxmlformats.org/officeDocument/2006/relationships/image" Target="../media/image154.png"/><Relationship Id="rId35" Type="http://schemas.openxmlformats.org/officeDocument/2006/relationships/image" Target="../media/image1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170.png"/><Relationship Id="rId18" Type="http://schemas.openxmlformats.org/officeDocument/2006/relationships/image" Target="../media/image179.png"/><Relationship Id="rId3" Type="http://schemas.openxmlformats.org/officeDocument/2006/relationships/tags" Target="../tags/tag65.xml"/><Relationship Id="rId21" Type="http://schemas.openxmlformats.org/officeDocument/2006/relationships/image" Target="../media/image155.png"/><Relationship Id="rId7" Type="http://schemas.openxmlformats.org/officeDocument/2006/relationships/tags" Target="../tags/tag69.xml"/><Relationship Id="rId12" Type="http://schemas.openxmlformats.org/officeDocument/2006/relationships/image" Target="../media/image169.png"/><Relationship Id="rId17" Type="http://schemas.openxmlformats.org/officeDocument/2006/relationships/image" Target="../media/image163.png"/><Relationship Id="rId2" Type="http://schemas.openxmlformats.org/officeDocument/2006/relationships/tags" Target="../tags/tag64.xml"/><Relationship Id="rId16" Type="http://schemas.openxmlformats.org/officeDocument/2006/relationships/image" Target="../media/image173.png"/><Relationship Id="rId20" Type="http://schemas.openxmlformats.org/officeDocument/2006/relationships/image" Target="../media/image154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146.png"/><Relationship Id="rId5" Type="http://schemas.openxmlformats.org/officeDocument/2006/relationships/tags" Target="../tags/tag67.xml"/><Relationship Id="rId15" Type="http://schemas.openxmlformats.org/officeDocument/2006/relationships/image" Target="../media/image17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3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171.png"/><Relationship Id="rId22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9.bin"/><Relationship Id="rId3" Type="http://schemas.openxmlformats.org/officeDocument/2006/relationships/tags" Target="../tags/tag2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1.wmf"/><Relationship Id="rId2" Type="http://schemas.openxmlformats.org/officeDocument/2006/relationships/tags" Target="../tags/tag1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3.png"/><Relationship Id="rId10" Type="http://schemas.openxmlformats.org/officeDocument/2006/relationships/image" Target="../media/image20.wmf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22.wmf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8.bin"/><Relationship Id="rId47" Type="http://schemas.openxmlformats.org/officeDocument/2006/relationships/oleObject" Target="../embeddings/oleObject53.bin"/><Relationship Id="rId50" Type="http://schemas.openxmlformats.org/officeDocument/2006/relationships/oleObject" Target="../embeddings/oleObject56.bin"/><Relationship Id="rId55" Type="http://schemas.openxmlformats.org/officeDocument/2006/relationships/oleObject" Target="../embeddings/oleObject61.bin"/><Relationship Id="rId63" Type="http://schemas.openxmlformats.org/officeDocument/2006/relationships/oleObject" Target="../embeddings/oleObject69.bin"/><Relationship Id="rId68" Type="http://schemas.openxmlformats.org/officeDocument/2006/relationships/oleObject" Target="../embeddings/oleObject73.bin"/><Relationship Id="rId76" Type="http://schemas.openxmlformats.org/officeDocument/2006/relationships/oleObject" Target="../embeddings/oleObject81.bin"/><Relationship Id="rId7" Type="http://schemas.openxmlformats.org/officeDocument/2006/relationships/image" Target="../media/image25.wmf"/><Relationship Id="rId71" Type="http://schemas.openxmlformats.org/officeDocument/2006/relationships/oleObject" Target="../embeddings/oleObject76.bin"/><Relationship Id="rId2" Type="http://schemas.openxmlformats.org/officeDocument/2006/relationships/tags" Target="../tags/tag3.xml"/><Relationship Id="rId16" Type="http://schemas.openxmlformats.org/officeDocument/2006/relationships/oleObject" Target="../embeddings/oleObject35.bin"/><Relationship Id="rId29" Type="http://schemas.openxmlformats.org/officeDocument/2006/relationships/image" Target="../media/image35.wmf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21.wmf"/><Relationship Id="rId40" Type="http://schemas.openxmlformats.org/officeDocument/2006/relationships/image" Target="../media/image37.png"/><Relationship Id="rId45" Type="http://schemas.openxmlformats.org/officeDocument/2006/relationships/oleObject" Target="../embeddings/oleObject51.bin"/><Relationship Id="rId53" Type="http://schemas.openxmlformats.org/officeDocument/2006/relationships/oleObject" Target="../embeddings/oleObject59.bin"/><Relationship Id="rId58" Type="http://schemas.openxmlformats.org/officeDocument/2006/relationships/oleObject" Target="../embeddings/oleObject64.bin"/><Relationship Id="rId66" Type="http://schemas.openxmlformats.org/officeDocument/2006/relationships/oleObject" Target="../embeddings/oleObject72.bin"/><Relationship Id="rId74" Type="http://schemas.openxmlformats.org/officeDocument/2006/relationships/oleObject" Target="../embeddings/oleObject79.bin"/><Relationship Id="rId79" Type="http://schemas.openxmlformats.org/officeDocument/2006/relationships/oleObject" Target="../embeddings/oleObject84.bin"/><Relationship Id="rId5" Type="http://schemas.openxmlformats.org/officeDocument/2006/relationships/slideLayout" Target="../slideLayouts/slideLayout6.xml"/><Relationship Id="rId61" Type="http://schemas.openxmlformats.org/officeDocument/2006/relationships/oleObject" Target="../embeddings/oleObject67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50.bin"/><Relationship Id="rId52" Type="http://schemas.openxmlformats.org/officeDocument/2006/relationships/oleObject" Target="../embeddings/oleObject58.bin"/><Relationship Id="rId60" Type="http://schemas.openxmlformats.org/officeDocument/2006/relationships/oleObject" Target="../embeddings/oleObject66.bin"/><Relationship Id="rId65" Type="http://schemas.openxmlformats.org/officeDocument/2006/relationships/oleObject" Target="../embeddings/oleObject71.bin"/><Relationship Id="rId73" Type="http://schemas.openxmlformats.org/officeDocument/2006/relationships/oleObject" Target="../embeddings/oleObject78.bin"/><Relationship Id="rId78" Type="http://schemas.openxmlformats.org/officeDocument/2006/relationships/oleObject" Target="../embeddings/oleObject83.bin"/><Relationship Id="rId81" Type="http://schemas.openxmlformats.org/officeDocument/2006/relationships/image" Target="../media/image39.png"/><Relationship Id="rId4" Type="http://schemas.openxmlformats.org/officeDocument/2006/relationships/tags" Target="../tags/tag5.xml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20.wmf"/><Relationship Id="rId43" Type="http://schemas.openxmlformats.org/officeDocument/2006/relationships/oleObject" Target="../embeddings/oleObject49.bin"/><Relationship Id="rId48" Type="http://schemas.openxmlformats.org/officeDocument/2006/relationships/oleObject" Target="../embeddings/oleObject54.bin"/><Relationship Id="rId56" Type="http://schemas.openxmlformats.org/officeDocument/2006/relationships/oleObject" Target="../embeddings/oleObject62.bin"/><Relationship Id="rId64" Type="http://schemas.openxmlformats.org/officeDocument/2006/relationships/oleObject" Target="../embeddings/oleObject70.bin"/><Relationship Id="rId69" Type="http://schemas.openxmlformats.org/officeDocument/2006/relationships/oleObject" Target="../embeddings/oleObject74.bin"/><Relationship Id="rId77" Type="http://schemas.openxmlformats.org/officeDocument/2006/relationships/oleObject" Target="../embeddings/oleObject82.bin"/><Relationship Id="rId8" Type="http://schemas.openxmlformats.org/officeDocument/2006/relationships/oleObject" Target="../embeddings/oleObject31.bin"/><Relationship Id="rId51" Type="http://schemas.openxmlformats.org/officeDocument/2006/relationships/oleObject" Target="../embeddings/oleObject57.bin"/><Relationship Id="rId72" Type="http://schemas.openxmlformats.org/officeDocument/2006/relationships/oleObject" Target="../embeddings/oleObject77.bin"/><Relationship Id="rId80" Type="http://schemas.openxmlformats.org/officeDocument/2006/relationships/oleObject" Target="../embeddings/oleObject85.bin"/><Relationship Id="rId3" Type="http://schemas.openxmlformats.org/officeDocument/2006/relationships/tags" Target="../tags/tag4.xml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33" Type="http://schemas.openxmlformats.org/officeDocument/2006/relationships/image" Target="../media/image19.wmf"/><Relationship Id="rId38" Type="http://schemas.openxmlformats.org/officeDocument/2006/relationships/oleObject" Target="../embeddings/oleObject46.bin"/><Relationship Id="rId46" Type="http://schemas.openxmlformats.org/officeDocument/2006/relationships/oleObject" Target="../embeddings/oleObject52.bin"/><Relationship Id="rId59" Type="http://schemas.openxmlformats.org/officeDocument/2006/relationships/oleObject" Target="../embeddings/oleObject65.bin"/><Relationship Id="rId67" Type="http://schemas.openxmlformats.org/officeDocument/2006/relationships/image" Target="../media/image38.png"/><Relationship Id="rId20" Type="http://schemas.openxmlformats.org/officeDocument/2006/relationships/oleObject" Target="../embeddings/oleObject37.bin"/><Relationship Id="rId41" Type="http://schemas.openxmlformats.org/officeDocument/2006/relationships/oleObject" Target="../embeddings/oleObject47.bin"/><Relationship Id="rId54" Type="http://schemas.openxmlformats.org/officeDocument/2006/relationships/oleObject" Target="../embeddings/oleObject60.bin"/><Relationship Id="rId62" Type="http://schemas.openxmlformats.org/officeDocument/2006/relationships/oleObject" Target="../embeddings/oleObject68.bin"/><Relationship Id="rId70" Type="http://schemas.openxmlformats.org/officeDocument/2006/relationships/oleObject" Target="../embeddings/oleObject75.bin"/><Relationship Id="rId75" Type="http://schemas.openxmlformats.org/officeDocument/2006/relationships/oleObject" Target="../embeddings/oleObject8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49" Type="http://schemas.openxmlformats.org/officeDocument/2006/relationships/oleObject" Target="../embeddings/oleObject55.bin"/><Relationship Id="rId57" Type="http://schemas.openxmlformats.org/officeDocument/2006/relationships/oleObject" Target="../embeddings/oleObject6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9" Type="http://schemas.openxmlformats.org/officeDocument/2006/relationships/oleObject" Target="../embeddings/oleObject104.bin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55.wmf"/><Relationship Id="rId42" Type="http://schemas.openxmlformats.org/officeDocument/2006/relationships/image" Target="../media/image33.wmf"/><Relationship Id="rId47" Type="http://schemas.openxmlformats.org/officeDocument/2006/relationships/oleObject" Target="../embeddings/oleObject108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57.wmf"/><Relationship Id="rId46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99.bin"/><Relationship Id="rId41" Type="http://schemas.openxmlformats.org/officeDocument/2006/relationships/oleObject" Target="../embeddings/oleObject10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58.wmf"/><Relationship Id="rId45" Type="http://schemas.openxmlformats.org/officeDocument/2006/relationships/oleObject" Target="../embeddings/oleObject107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52.wmf"/><Relationship Id="rId36" Type="http://schemas.openxmlformats.org/officeDocument/2006/relationships/image" Target="../media/image56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4" Type="http://schemas.openxmlformats.org/officeDocument/2006/relationships/image" Target="../media/image59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102.bin"/><Relationship Id="rId43" Type="http://schemas.openxmlformats.org/officeDocument/2006/relationships/oleObject" Target="../embeddings/oleObject106.bin"/><Relationship Id="rId48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69.wmf"/><Relationship Id="rId26" Type="http://schemas.openxmlformats.org/officeDocument/2006/relationships/image" Target="../media/image51.wmf"/><Relationship Id="rId39" Type="http://schemas.openxmlformats.org/officeDocument/2006/relationships/oleObject" Target="../embeddings/oleObject127.bin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45.wmf"/><Relationship Id="rId42" Type="http://schemas.openxmlformats.org/officeDocument/2006/relationships/image" Target="../media/image55.wmf"/><Relationship Id="rId47" Type="http://schemas.openxmlformats.org/officeDocument/2006/relationships/oleObject" Target="../embeddings/oleObject131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38" Type="http://schemas.openxmlformats.org/officeDocument/2006/relationships/image" Target="../media/image74.wmf"/><Relationship Id="rId46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122.bin"/><Relationship Id="rId41" Type="http://schemas.openxmlformats.org/officeDocument/2006/relationships/oleObject" Target="../embeddings/oleObject12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72.wmf"/><Relationship Id="rId32" Type="http://schemas.openxmlformats.org/officeDocument/2006/relationships/image" Target="../media/image59.wmf"/><Relationship Id="rId37" Type="http://schemas.openxmlformats.org/officeDocument/2006/relationships/oleObject" Target="../embeddings/oleObject126.bin"/><Relationship Id="rId40" Type="http://schemas.openxmlformats.org/officeDocument/2006/relationships/image" Target="../media/image49.wmf"/><Relationship Id="rId45" Type="http://schemas.openxmlformats.org/officeDocument/2006/relationships/oleObject" Target="../embeddings/oleObject130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73.wmf"/><Relationship Id="rId36" Type="http://schemas.openxmlformats.org/officeDocument/2006/relationships/image" Target="../media/image46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4" Type="http://schemas.openxmlformats.org/officeDocument/2006/relationships/image" Target="../media/image7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125.bin"/><Relationship Id="rId43" Type="http://schemas.openxmlformats.org/officeDocument/2006/relationships/oleObject" Target="../embeddings/oleObject129.bin"/><Relationship Id="rId48" Type="http://schemas.openxmlformats.org/officeDocument/2006/relationships/image" Target="../media/image7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786" y="615280"/>
            <a:ext cx="8868428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Fundamentals of</a:t>
            </a:r>
          </a:p>
          <a:p>
            <a:pPr algn="ctr">
              <a:lnSpc>
                <a:spcPts val="3800"/>
              </a:lnSpc>
            </a:pPr>
            <a:r>
              <a:rPr lang="en-US" sz="4800" b="1" dirty="0" smtClean="0"/>
              <a:t>Computer Graphics</a:t>
            </a:r>
            <a:endParaRPr lang="it-IT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786" y="2288340"/>
            <a:ext cx="886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Lengths and areas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37786" y="3165162"/>
            <a:ext cx="886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Emanuele Rodol</a:t>
            </a:r>
            <a:r>
              <a:rPr lang="it-IT" sz="2400" dirty="0" smtClean="0"/>
              <a:t>à</a:t>
            </a:r>
          </a:p>
          <a:p>
            <a:pPr algn="ctr"/>
            <a:r>
              <a:rPr lang="en-US" sz="2400" dirty="0" smtClean="0">
                <a:hlinkClick r:id="rId3"/>
              </a:rPr>
              <a:t>rodola@di.uniroma1.it</a:t>
            </a:r>
            <a:r>
              <a:rPr lang="en-US" sz="2400" dirty="0" smtClean="0"/>
              <a:t> </a:t>
            </a:r>
            <a:endParaRPr lang="it-IT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57" y="4144862"/>
            <a:ext cx="1145286" cy="1258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786" y="6268694"/>
            <a:ext cx="8868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semester </a:t>
            </a:r>
            <a:r>
              <a:rPr lang="en-US" sz="1600" dirty="0" err="1" smtClean="0"/>
              <a:t>a.y</a:t>
            </a:r>
            <a:r>
              <a:rPr lang="en-US" sz="1600" dirty="0" smtClean="0"/>
              <a:t>. 2018/2019 – November 19, 2018</a:t>
            </a:r>
            <a:endParaRPr lang="it-IT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The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plane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(3/3)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sellaDiTesto 2"/>
          <p:cNvSpPr txBox="1"/>
          <p:nvPr/>
        </p:nvSpPr>
        <p:spPr>
          <a:xfrm>
            <a:off x="323528" y="124703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</a:t>
            </a:r>
            <a:r>
              <a:rPr lang="en-US" sz="2000" dirty="0" smtClean="0"/>
              <a:t>let                                   </a:t>
            </a:r>
            <a:r>
              <a:rPr lang="en-US" sz="2000" dirty="0" smtClean="0"/>
              <a:t>and</a:t>
            </a:r>
            <a:endParaRPr lang="en-US" sz="2000" dirty="0" smtClean="0"/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76914"/>
              </p:ext>
            </p:extLst>
          </p:nvPr>
        </p:nvGraphicFramePr>
        <p:xfrm>
          <a:off x="1271588" y="1225517"/>
          <a:ext cx="9890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72" name="Equation" r:id="rId3" imgW="507960" imgH="253800" progId="Equation.3">
                  <p:embed/>
                </p:oleObj>
              </mc:Choice>
              <mc:Fallback>
                <p:oleObj name="Equation" r:id="rId3" imgW="507960" imgH="253800" progId="Equation.3">
                  <p:embed/>
                  <p:pic>
                    <p:nvPicPr>
                      <p:cNvPr id="0" name="Picture 3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5517"/>
                        <a:ext cx="9890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02132"/>
              </p:ext>
            </p:extLst>
          </p:nvPr>
        </p:nvGraphicFramePr>
        <p:xfrm>
          <a:off x="2189163" y="1226122"/>
          <a:ext cx="10175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73" name="Equation" r:id="rId5" imgW="520560" imgH="253800" progId="Equation.3">
                  <p:embed/>
                </p:oleObj>
              </mc:Choice>
              <mc:Fallback>
                <p:oleObj name="Equation" r:id="rId5" imgW="520560" imgH="253800" progId="Equation.3">
                  <p:embed/>
                  <p:pic>
                    <p:nvPicPr>
                      <p:cNvPr id="0" name="Picture 3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226122"/>
                        <a:ext cx="10175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84771"/>
              </p:ext>
            </p:extLst>
          </p:nvPr>
        </p:nvGraphicFramePr>
        <p:xfrm>
          <a:off x="3700434" y="1113547"/>
          <a:ext cx="18113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74" name="Equation" r:id="rId7" imgW="927000" imgH="419040" progId="Equation.3">
                  <p:embed/>
                </p:oleObj>
              </mc:Choice>
              <mc:Fallback>
                <p:oleObj name="Equation" r:id="rId7" imgW="927000" imgH="419040" progId="Equation.3">
                  <p:embed/>
                  <p:pic>
                    <p:nvPicPr>
                      <p:cNvPr id="0" name="Picture 3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34" y="1113547"/>
                        <a:ext cx="1811338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314384" y="1884716"/>
            <a:ext cx="8305800" cy="841686"/>
            <a:chOff x="314384" y="3043660"/>
            <a:chExt cx="8305800" cy="841686"/>
          </a:xfrm>
        </p:grpSpPr>
        <p:sp>
          <p:nvSpPr>
            <p:cNvPr id="99" name="TextBox 98"/>
            <p:cNvSpPr txBox="1"/>
            <p:nvPr/>
          </p:nvSpPr>
          <p:spPr>
            <a:xfrm>
              <a:off x="314384" y="3269918"/>
              <a:ext cx="830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err="1" smtClean="0"/>
                <a:t>We</a:t>
              </a:r>
              <a:r>
                <a:rPr lang="it-IT" sz="2000" dirty="0" smtClean="0"/>
                <a:t> </a:t>
              </a:r>
              <a:r>
                <a:rPr lang="it-IT" sz="2000" dirty="0" err="1" smtClean="0"/>
                <a:t>have</a:t>
              </a:r>
              <a:r>
                <a:rPr lang="it-IT" sz="2000" dirty="0" smtClean="0"/>
                <a:t>                                 </a:t>
              </a:r>
              <a:r>
                <a:rPr lang="it-IT" sz="2000" dirty="0"/>
                <a:t> </a:t>
              </a:r>
              <a:r>
                <a:rPr lang="it-IT" sz="2000" dirty="0" smtClean="0"/>
                <a:t>  </a:t>
              </a:r>
              <a:r>
                <a:rPr lang="it-IT" sz="2000" dirty="0" smtClean="0"/>
                <a:t>and </a:t>
              </a:r>
              <a:r>
                <a:rPr lang="it-IT" sz="2000" dirty="0" err="1" smtClean="0"/>
                <a:t>now</a:t>
              </a:r>
              <a:endParaRPr lang="en-US" sz="2000" dirty="0"/>
            </a:p>
          </p:txBody>
        </p:sp>
        <p:graphicFrame>
          <p:nvGraphicFramePr>
            <p:cNvPr id="10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095162"/>
                </p:ext>
              </p:extLst>
            </p:nvPr>
          </p:nvGraphicFramePr>
          <p:xfrm>
            <a:off x="1318983" y="3269918"/>
            <a:ext cx="19812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75" name="Equation" r:id="rId9" imgW="1015920" imgH="228600" progId="Equation.3">
                    <p:embed/>
                  </p:oleObj>
                </mc:Choice>
                <mc:Fallback>
                  <p:oleObj name="Equation" r:id="rId9" imgW="1015920" imgH="228600" progId="Equation.3">
                    <p:embed/>
                    <p:pic>
                      <p:nvPicPr>
                        <p:cNvPr id="0" name="Picture 3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983" y="3269918"/>
                          <a:ext cx="198120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088948"/>
                </p:ext>
              </p:extLst>
            </p:nvPr>
          </p:nvGraphicFramePr>
          <p:xfrm>
            <a:off x="4322808" y="3043660"/>
            <a:ext cx="2212679" cy="84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76" name="Equation" r:id="rId11" imgW="1244520" imgH="507960" progId="Equation.3">
                    <p:embed/>
                  </p:oleObj>
                </mc:Choice>
                <mc:Fallback>
                  <p:oleObj name="Equation" r:id="rId11" imgW="1244520" imgH="507960" progId="Equation.3">
                    <p:embed/>
                    <p:pic>
                      <p:nvPicPr>
                        <p:cNvPr id="0" name="Picture 3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808" y="3043660"/>
                          <a:ext cx="2212679" cy="8416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" name="TextBox 101"/>
          <p:cNvSpPr txBox="1"/>
          <p:nvPr/>
        </p:nvSpPr>
        <p:spPr>
          <a:xfrm>
            <a:off x="325624" y="2900554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Again</a:t>
            </a:r>
            <a:r>
              <a:rPr lang="it-IT" sz="2000" dirty="0" smtClean="0"/>
              <a:t> </a:t>
            </a:r>
            <a:r>
              <a:rPr lang="it-IT" sz="2000" dirty="0" smtClean="0"/>
              <a:t>we expect the first fundamental form to be the same as before.</a:t>
            </a:r>
            <a:endParaRPr lang="en-US" sz="2000" dirty="0"/>
          </a:p>
        </p:txBody>
      </p:sp>
      <p:graphicFrame>
        <p:nvGraphicFramePr>
          <p:cNvPr id="1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443897"/>
              </p:ext>
            </p:extLst>
          </p:nvPr>
        </p:nvGraphicFramePr>
        <p:xfrm>
          <a:off x="6527800" y="3624834"/>
          <a:ext cx="2022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77" name="Equation" r:id="rId13" imgW="1396800" imgH="304560" progId="Equation.3">
                  <p:embed/>
                </p:oleObj>
              </mc:Choice>
              <mc:Fallback>
                <p:oleObj name="Equation" r:id="rId13" imgW="1396800" imgH="304560" progId="Equation.3">
                  <p:embed/>
                  <p:pic>
                    <p:nvPicPr>
                      <p:cNvPr id="0" name="Picture 3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624834"/>
                        <a:ext cx="20224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Down Arrow 27"/>
          <p:cNvSpPr/>
          <p:nvPr/>
        </p:nvSpPr>
        <p:spPr>
          <a:xfrm>
            <a:off x="7464267" y="4103094"/>
            <a:ext cx="148119" cy="21207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520" y="3616375"/>
            <a:ext cx="6206345" cy="1516637"/>
            <a:chOff x="251520" y="4430191"/>
            <a:chExt cx="6206345" cy="1516637"/>
          </a:xfrm>
        </p:grpSpPr>
        <p:cxnSp>
          <p:nvCxnSpPr>
            <p:cNvPr id="105" name="Straight Arrow Connector 104"/>
            <p:cNvCxnSpPr>
              <a:stCxn id="124" idx="3"/>
            </p:cNvCxnSpPr>
            <p:nvPr/>
          </p:nvCxnSpPr>
          <p:spPr>
            <a:xfrm flipV="1">
              <a:off x="4845963" y="5053905"/>
              <a:ext cx="367158" cy="3452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5"/>
            <p:cNvCxnSpPr/>
            <p:nvPr/>
          </p:nvCxnSpPr>
          <p:spPr>
            <a:xfrm flipV="1">
              <a:off x="3277952" y="4590901"/>
              <a:ext cx="936104" cy="12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7"/>
            <p:cNvCxnSpPr/>
            <p:nvPr/>
          </p:nvCxnSpPr>
          <p:spPr>
            <a:xfrm>
              <a:off x="4214056" y="4590901"/>
              <a:ext cx="22438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8"/>
            <p:cNvCxnSpPr/>
            <p:nvPr/>
          </p:nvCxnSpPr>
          <p:spPr>
            <a:xfrm>
              <a:off x="3277952" y="5887045"/>
              <a:ext cx="22438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9"/>
            <p:cNvCxnSpPr/>
            <p:nvPr/>
          </p:nvCxnSpPr>
          <p:spPr>
            <a:xfrm flipV="1">
              <a:off x="5521761" y="4590901"/>
              <a:ext cx="936104" cy="129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2 26"/>
            <p:cNvCxnSpPr/>
            <p:nvPr/>
          </p:nvCxnSpPr>
          <p:spPr>
            <a:xfrm flipV="1">
              <a:off x="4862128" y="5022949"/>
              <a:ext cx="648072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e 29"/>
            <p:cNvSpPr/>
            <p:nvPr/>
          </p:nvSpPr>
          <p:spPr>
            <a:xfrm>
              <a:off x="3518737" y="5743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279067"/>
                </p:ext>
              </p:extLst>
            </p:nvPr>
          </p:nvGraphicFramePr>
          <p:xfrm>
            <a:off x="3590034" y="5558559"/>
            <a:ext cx="223902" cy="287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78" name="Equation" r:id="rId15" imgW="164880" imgH="228600" progId="Equation.3">
                    <p:embed/>
                  </p:oleObj>
                </mc:Choice>
                <mc:Fallback>
                  <p:oleObj name="Equation" r:id="rId15" imgW="164880" imgH="228600" progId="Equation.3">
                    <p:embed/>
                    <p:pic>
                      <p:nvPicPr>
                        <p:cNvPr id="0" name="Picture 3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034" y="5558559"/>
                          <a:ext cx="223902" cy="287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343701"/>
                </p:ext>
              </p:extLst>
            </p:nvPr>
          </p:nvGraphicFramePr>
          <p:xfrm>
            <a:off x="3914841" y="5404940"/>
            <a:ext cx="273050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79" name="Equation" r:id="rId17" imgW="139680" imgH="177480" progId="Equation.3">
                    <p:embed/>
                  </p:oleObj>
                </mc:Choice>
                <mc:Fallback>
                  <p:oleObj name="Equation" r:id="rId17" imgW="139680" imgH="177480" progId="Equation.3">
                    <p:embed/>
                    <p:pic>
                      <p:nvPicPr>
                        <p:cNvPr id="0" name="Picture 3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841" y="5404940"/>
                          <a:ext cx="273050" cy="32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1" name="Curved Connector 120"/>
            <p:cNvCxnSpPr/>
            <p:nvPr/>
          </p:nvCxnSpPr>
          <p:spPr>
            <a:xfrm flipV="1">
              <a:off x="2231740" y="4892997"/>
              <a:ext cx="1008112" cy="216024"/>
            </a:xfrm>
            <a:prstGeom prst="curvedConnector3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019719"/>
                </p:ext>
              </p:extLst>
            </p:nvPr>
          </p:nvGraphicFramePr>
          <p:xfrm>
            <a:off x="2403723" y="4876105"/>
            <a:ext cx="18415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0" name="Equation" r:id="rId19" imgW="126720" imgH="126720" progId="Equation.3">
                    <p:embed/>
                  </p:oleObj>
                </mc:Choice>
                <mc:Fallback>
                  <p:oleObj name="Equation" r:id="rId19" imgW="126720" imgH="126720" progId="Equation.3">
                    <p:embed/>
                    <p:pic>
                      <p:nvPicPr>
                        <p:cNvPr id="0" name="Picture 3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723" y="4876105"/>
                          <a:ext cx="18415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Ovale 29"/>
            <p:cNvSpPr/>
            <p:nvPr/>
          </p:nvSpPr>
          <p:spPr>
            <a:xfrm>
              <a:off x="4839268" y="53601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0917505"/>
                </p:ext>
              </p:extLst>
            </p:nvPr>
          </p:nvGraphicFramePr>
          <p:xfrm>
            <a:off x="5193725" y="4914107"/>
            <a:ext cx="220662" cy="195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1" name="Equation" r:id="rId21" imgW="152280" imgH="139680" progId="Equation.3">
                    <p:embed/>
                  </p:oleObj>
                </mc:Choice>
                <mc:Fallback>
                  <p:oleObj name="Equation" r:id="rId21" imgW="152280" imgH="139680" progId="Equation.3">
                    <p:embed/>
                    <p:pic>
                      <p:nvPicPr>
                        <p:cNvPr id="0" name="Picture 3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725" y="4914107"/>
                          <a:ext cx="220662" cy="195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14571"/>
                </p:ext>
              </p:extLst>
            </p:nvPr>
          </p:nvGraphicFramePr>
          <p:xfrm>
            <a:off x="5007494" y="5260473"/>
            <a:ext cx="176212" cy="15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2" name="Equation" r:id="rId23" imgW="152334" imgH="139639" progId="Equation.3">
                    <p:embed/>
                  </p:oleObj>
                </mc:Choice>
                <mc:Fallback>
                  <p:oleObj name="Equation" r:id="rId23" imgW="152334" imgH="139639" progId="Equation.3">
                    <p:embed/>
                    <p:pic>
                      <p:nvPicPr>
                        <p:cNvPr id="0" name="Picture 3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494" y="5260473"/>
                          <a:ext cx="176212" cy="157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603117"/>
                </p:ext>
              </p:extLst>
            </p:nvPr>
          </p:nvGraphicFramePr>
          <p:xfrm>
            <a:off x="4789619" y="5082382"/>
            <a:ext cx="17621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3" name="Equation" r:id="rId25" imgW="152280" imgH="203040" progId="Equation.3">
                    <p:embed/>
                  </p:oleObj>
                </mc:Choice>
                <mc:Fallback>
                  <p:oleObj name="Equation" r:id="rId25" imgW="152280" imgH="203040" progId="Equation.3">
                    <p:embed/>
                    <p:pic>
                      <p:nvPicPr>
                        <p:cNvPr id="0" name="Picture 3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619" y="5082382"/>
                          <a:ext cx="176213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4" name="Curved Connector 143"/>
            <p:cNvCxnSpPr/>
            <p:nvPr/>
          </p:nvCxnSpPr>
          <p:spPr>
            <a:xfrm flipV="1">
              <a:off x="2236483" y="5297837"/>
              <a:ext cx="1008112" cy="21602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813358"/>
                </p:ext>
              </p:extLst>
            </p:nvPr>
          </p:nvGraphicFramePr>
          <p:xfrm>
            <a:off x="2327145" y="5500223"/>
            <a:ext cx="38735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4" name="Equation" r:id="rId27" imgW="266400" imgH="241200" progId="Equation.3">
                    <p:embed/>
                  </p:oleObj>
                </mc:Choice>
                <mc:Fallback>
                  <p:oleObj name="Equation" r:id="rId27" imgW="266400" imgH="241200" progId="Equation.3">
                    <p:embed/>
                    <p:pic>
                      <p:nvPicPr>
                        <p:cNvPr id="0" name="Picture 3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145" y="5500223"/>
                          <a:ext cx="387350" cy="336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8" name="Connettore 2 21"/>
            <p:cNvCxnSpPr/>
            <p:nvPr/>
          </p:nvCxnSpPr>
          <p:spPr>
            <a:xfrm flipV="1">
              <a:off x="4862128" y="4797152"/>
              <a:ext cx="350993" cy="5858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54" idx="7"/>
            </p:cNvCxnSpPr>
            <p:nvPr/>
          </p:nvCxnSpPr>
          <p:spPr>
            <a:xfrm flipV="1">
              <a:off x="1209828" y="5053905"/>
              <a:ext cx="409844" cy="1351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539552" y="4581128"/>
              <a:ext cx="0" cy="136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251520" y="5746750"/>
              <a:ext cx="1512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477632"/>
                </p:ext>
              </p:extLst>
            </p:nvPr>
          </p:nvGraphicFramePr>
          <p:xfrm>
            <a:off x="860616" y="5147256"/>
            <a:ext cx="29527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5" name="Equation" r:id="rId29" imgW="152280" imgH="164880" progId="Equation.3">
                    <p:embed/>
                  </p:oleObj>
                </mc:Choice>
                <mc:Fallback>
                  <p:oleObj name="Equation" r:id="rId29" imgW="152280" imgH="164880" progId="Equation.3">
                    <p:embed/>
                    <p:pic>
                      <p:nvPicPr>
                        <p:cNvPr id="0" name="Picture 3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616" y="5147256"/>
                          <a:ext cx="295275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" name="Ovale 29"/>
            <p:cNvSpPr/>
            <p:nvPr/>
          </p:nvSpPr>
          <p:spPr>
            <a:xfrm>
              <a:off x="1170804" y="51823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779836"/>
                </p:ext>
              </p:extLst>
            </p:nvPr>
          </p:nvGraphicFramePr>
          <p:xfrm>
            <a:off x="1563688" y="4737100"/>
            <a:ext cx="6064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6" name="Equation" r:id="rId31" imgW="419040" imgH="203040" progId="Equation.3">
                    <p:embed/>
                  </p:oleObj>
                </mc:Choice>
                <mc:Fallback>
                  <p:oleObj name="Equation" r:id="rId31" imgW="419040" imgH="203040" progId="Equation.3">
                    <p:embed/>
                    <p:pic>
                      <p:nvPicPr>
                        <p:cNvPr id="0" name="Picture 3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688" y="4737100"/>
                          <a:ext cx="6064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6" name="Straight Arrow Connector 155"/>
            <p:cNvCxnSpPr>
              <a:stCxn id="154" idx="1"/>
            </p:cNvCxnSpPr>
            <p:nvPr/>
          </p:nvCxnSpPr>
          <p:spPr>
            <a:xfrm flipV="1">
              <a:off x="1177499" y="4590901"/>
              <a:ext cx="2172" cy="598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1209828" y="5202567"/>
              <a:ext cx="5522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19672" y="5050442"/>
              <a:ext cx="0" cy="147289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1170804" y="5050442"/>
              <a:ext cx="442173" cy="0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4441851"/>
                </p:ext>
              </p:extLst>
            </p:nvPr>
          </p:nvGraphicFramePr>
          <p:xfrm>
            <a:off x="1730645" y="5140063"/>
            <a:ext cx="168716" cy="251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7" name="Equation" r:id="rId33" imgW="139579" imgH="215713" progId="Equation.3">
                    <p:embed/>
                  </p:oleObj>
                </mc:Choice>
                <mc:Fallback>
                  <p:oleObj name="Equation" r:id="rId33" imgW="139579" imgH="215713" progId="Equation.3">
                    <p:embed/>
                    <p:pic>
                      <p:nvPicPr>
                        <p:cNvPr id="0" name="Picture 3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645" y="5140063"/>
                          <a:ext cx="168716" cy="2517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577698"/>
                </p:ext>
              </p:extLst>
            </p:nvPr>
          </p:nvGraphicFramePr>
          <p:xfrm>
            <a:off x="994936" y="4430191"/>
            <a:ext cx="182563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8" name="Equation" r:id="rId35" imgW="152280" imgH="215640" progId="Equation.3">
                    <p:embed/>
                  </p:oleObj>
                </mc:Choice>
                <mc:Fallback>
                  <p:oleObj name="Equation" r:id="rId35" imgW="152280" imgH="215640" progId="Equation.3">
                    <p:embed/>
                    <p:pic>
                      <p:nvPicPr>
                        <p:cNvPr id="0" name="Picture 3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936" y="4430191"/>
                          <a:ext cx="182563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401338"/>
                </p:ext>
              </p:extLst>
            </p:nvPr>
          </p:nvGraphicFramePr>
          <p:xfrm>
            <a:off x="4839268" y="4617581"/>
            <a:ext cx="282176" cy="300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89" name="Equation" r:id="rId37" imgW="190440" imgH="215640" progId="Equation.3">
                    <p:embed/>
                  </p:oleObj>
                </mc:Choice>
                <mc:Fallback>
                  <p:oleObj name="Equation" r:id="rId37" imgW="190440" imgH="215640" progId="Equation.3">
                    <p:embed/>
                    <p:pic>
                      <p:nvPicPr>
                        <p:cNvPr id="0" name="Picture 3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9268" y="4617581"/>
                          <a:ext cx="282176" cy="300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672866"/>
                </p:ext>
              </p:extLst>
            </p:nvPr>
          </p:nvGraphicFramePr>
          <p:xfrm>
            <a:off x="5521761" y="4914107"/>
            <a:ext cx="263525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90" name="Equation" r:id="rId39" imgW="177480" imgH="215640" progId="Equation.3">
                    <p:embed/>
                  </p:oleObj>
                </mc:Choice>
                <mc:Fallback>
                  <p:oleObj name="Equation" r:id="rId39" imgW="177480" imgH="215640" progId="Equation.3">
                    <p:embed/>
                    <p:pic>
                      <p:nvPicPr>
                        <p:cNvPr id="0" name="Picture 3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1761" y="4914107"/>
                          <a:ext cx="263525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300335"/>
                </p:ext>
              </p:extLst>
            </p:nvPr>
          </p:nvGraphicFramePr>
          <p:xfrm>
            <a:off x="4666588" y="5405849"/>
            <a:ext cx="24606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791" name="Equation" r:id="rId41" imgW="126720" imgH="164880" progId="Equation.3">
                    <p:embed/>
                  </p:oleObj>
                </mc:Choice>
                <mc:Fallback>
                  <p:oleObj name="Equation" r:id="rId41" imgW="126720" imgH="164880" progId="Equation.3">
                    <p:embed/>
                    <p:pic>
                      <p:nvPicPr>
                        <p:cNvPr id="0" name="Picture 3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588" y="5405849"/>
                          <a:ext cx="24606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Connector 37"/>
            <p:cNvCxnSpPr/>
            <p:nvPr/>
          </p:nvCxnSpPr>
          <p:spPr>
            <a:xfrm flipH="1">
              <a:off x="4980356" y="5050442"/>
              <a:ext cx="232766" cy="147289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076056" y="5063113"/>
              <a:ext cx="137065" cy="200865"/>
            </a:xfrm>
            <a:prstGeom prst="line">
              <a:avLst/>
            </a:prstGeom>
            <a:ln w="63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178435"/>
              </p:ext>
            </p:extLst>
          </p:nvPr>
        </p:nvGraphicFramePr>
        <p:xfrm>
          <a:off x="6533670" y="4336022"/>
          <a:ext cx="2463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92" name="Equation" r:id="rId43" imgW="1701720" imgH="419040" progId="Equation.3">
                  <p:embed/>
                </p:oleObj>
              </mc:Choice>
              <mc:Fallback>
                <p:oleObj name="Equation" r:id="rId43" imgW="1701720" imgH="419040" progId="Equation.3">
                  <p:embed/>
                  <p:pic>
                    <p:nvPicPr>
                      <p:cNvPr id="0" name="Picture 3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670" y="4336022"/>
                        <a:ext cx="2463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18494"/>
              </p:ext>
            </p:extLst>
          </p:nvPr>
        </p:nvGraphicFramePr>
        <p:xfrm>
          <a:off x="6559515" y="4869410"/>
          <a:ext cx="19843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93" name="Equation" r:id="rId45" imgW="1371600" imgH="241200" progId="Equation.3">
                  <p:embed/>
                </p:oleObj>
              </mc:Choice>
              <mc:Fallback>
                <p:oleObj name="Equation" r:id="rId45" imgW="1371600" imgH="241200" progId="Equation.3">
                  <p:embed/>
                  <p:pic>
                    <p:nvPicPr>
                      <p:cNvPr id="0" name="Picture 3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15" y="4869410"/>
                        <a:ext cx="19843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51520" y="5456217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So we get</a:t>
            </a:r>
            <a:endParaRPr lang="en-US" sz="2000" dirty="0"/>
          </a:p>
        </p:txBody>
      </p:sp>
      <p:graphicFrame>
        <p:nvGraphicFramePr>
          <p:cNvPr id="1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53238"/>
              </p:ext>
            </p:extLst>
          </p:nvPr>
        </p:nvGraphicFramePr>
        <p:xfrm>
          <a:off x="1475953" y="5344440"/>
          <a:ext cx="73929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94" name="Equation" r:id="rId47" imgW="5549760" imgH="507960" progId="Equation.3">
                  <p:embed/>
                </p:oleObj>
              </mc:Choice>
              <mc:Fallback>
                <p:oleObj name="Equation" r:id="rId47" imgW="5549760" imgH="507960" progId="Equation.3">
                  <p:embed/>
                  <p:pic>
                    <p:nvPicPr>
                      <p:cNvPr id="0" name="Picture 3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953" y="5344440"/>
                        <a:ext cx="73929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01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28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056"/>
            <a:ext cx="2736304" cy="287188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cylinder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442435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Plane </a:t>
            </a:r>
            <a:r>
              <a:rPr lang="en-US" sz="2000" dirty="0" smtClean="0"/>
              <a:t>and the cylinder behave </a:t>
            </a:r>
            <a:r>
              <a:rPr lang="en-US" sz="2000" dirty="0" smtClean="0">
                <a:solidFill>
                  <a:srgbClr val="0000CD"/>
                </a:solidFill>
              </a:rPr>
              <a:t>locally</a:t>
            </a:r>
            <a:r>
              <a:rPr lang="en-US" sz="2000" dirty="0" smtClean="0"/>
              <a:t> in the same way, since their first fundamental forms are </a:t>
            </a:r>
            <a:r>
              <a:rPr lang="en-US" sz="2000" dirty="0" smtClean="0"/>
              <a:t>equal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say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smtClean="0"/>
              <a:t>plane and cylinder are </a:t>
            </a:r>
            <a:r>
              <a:rPr lang="it-IT" sz="2000" dirty="0" err="1" smtClean="0">
                <a:solidFill>
                  <a:srgbClr val="0000CD"/>
                </a:solidFill>
              </a:rPr>
              <a:t>locally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isometric</a:t>
            </a:r>
            <a:endParaRPr lang="en-US" sz="2000" dirty="0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5102"/>
              </p:ext>
            </p:extLst>
          </p:nvPr>
        </p:nvGraphicFramePr>
        <p:xfrm>
          <a:off x="3491880" y="1303040"/>
          <a:ext cx="28257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6" name="Equazione" r:id="rId4" imgW="1447172" imgH="203112" progId="Equation.3">
                  <p:embed/>
                </p:oleObj>
              </mc:Choice>
              <mc:Fallback>
                <p:oleObj name="Equazione" r:id="rId4" imgW="1447172" imgH="203112" progId="Equation.3">
                  <p:embed/>
                  <p:pic>
                    <p:nvPicPr>
                      <p:cNvPr id="0" name="Picture 1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303040"/>
                        <a:ext cx="28257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30062"/>
              </p:ext>
            </p:extLst>
          </p:nvPr>
        </p:nvGraphicFramePr>
        <p:xfrm>
          <a:off x="3491880" y="1607195"/>
          <a:ext cx="5005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7" name="Equazione" r:id="rId6" imgW="2565400" imgH="228600" progId="Equation.3">
                  <p:embed/>
                </p:oleObj>
              </mc:Choice>
              <mc:Fallback>
                <p:oleObj name="Equazione" r:id="rId6" imgW="2565400" imgH="228600" progId="Equation.3">
                  <p:embed/>
                  <p:pic>
                    <p:nvPicPr>
                      <p:cNvPr id="0" name="Picture 1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607195"/>
                        <a:ext cx="50053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78374"/>
              </p:ext>
            </p:extLst>
          </p:nvPr>
        </p:nvGraphicFramePr>
        <p:xfrm>
          <a:off x="3995936" y="2239144"/>
          <a:ext cx="40909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8" name="Equazione" r:id="rId8" imgW="2095500" imgH="228600" progId="Equation.3">
                  <p:embed/>
                </p:oleObj>
              </mc:Choice>
              <mc:Fallback>
                <p:oleObj name="Equazione" r:id="rId8" imgW="2095500" imgH="228600" progId="Equation.3">
                  <p:embed/>
                  <p:pic>
                    <p:nvPicPr>
                      <p:cNvPr id="0" name="Picture 1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239144"/>
                        <a:ext cx="40909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11888"/>
              </p:ext>
            </p:extLst>
          </p:nvPr>
        </p:nvGraphicFramePr>
        <p:xfrm>
          <a:off x="3995936" y="2671192"/>
          <a:ext cx="265271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9" name="Equazione" r:id="rId10" imgW="1358900" imgH="660400" progId="Equation.3">
                  <p:embed/>
                </p:oleObj>
              </mc:Choice>
              <mc:Fallback>
                <p:oleObj name="Equazione" r:id="rId10" imgW="1358900" imgH="660400" progId="Equation.3">
                  <p:embed/>
                  <p:pic>
                    <p:nvPicPr>
                      <p:cNvPr id="0" name="Picture 1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671192"/>
                        <a:ext cx="2652713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146587" y="2439045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29"/>
          <p:cNvSpPr/>
          <p:nvPr/>
        </p:nvSpPr>
        <p:spPr>
          <a:xfrm>
            <a:off x="2123728" y="28657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45795"/>
              </p:ext>
            </p:extLst>
          </p:nvPr>
        </p:nvGraphicFramePr>
        <p:xfrm>
          <a:off x="2146587" y="2224231"/>
          <a:ext cx="259607" cy="31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0" name="Equation" r:id="rId12" imgW="177480" imgH="228600" progId="Equation.3">
                  <p:embed/>
                </p:oleObj>
              </mc:Choice>
              <mc:Fallback>
                <p:oleObj name="Equation" r:id="rId12" imgW="177480" imgH="228600" progId="Equation.3">
                  <p:embed/>
                  <p:pic>
                    <p:nvPicPr>
                      <p:cNvPr id="0" name="Picture 1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87" y="2224231"/>
                        <a:ext cx="259607" cy="310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61015"/>
              </p:ext>
            </p:extLst>
          </p:nvPr>
        </p:nvGraphicFramePr>
        <p:xfrm>
          <a:off x="1904652" y="2848584"/>
          <a:ext cx="1841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1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Picture 1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652" y="2848584"/>
                        <a:ext cx="184150" cy="22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46587" y="2671192"/>
            <a:ext cx="409189" cy="21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14881"/>
              </p:ext>
            </p:extLst>
          </p:nvPr>
        </p:nvGraphicFramePr>
        <p:xfrm>
          <a:off x="2513603" y="2611104"/>
          <a:ext cx="259607" cy="31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2" name="Equation" r:id="rId16" imgW="177480" imgH="228600" progId="Equation.3">
                  <p:embed/>
                </p:oleObj>
              </mc:Choice>
              <mc:Fallback>
                <p:oleObj name="Equation" r:id="rId16" imgW="177480" imgH="228600" progId="Equation.3">
                  <p:embed/>
                  <p:pic>
                    <p:nvPicPr>
                      <p:cNvPr id="0" name="Picture 1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603" y="2611104"/>
                        <a:ext cx="259607" cy="310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08801"/>
              </p:ext>
            </p:extLst>
          </p:nvPr>
        </p:nvGraphicFramePr>
        <p:xfrm>
          <a:off x="7380312" y="3012784"/>
          <a:ext cx="128746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3" name="Equation" r:id="rId18" imgW="723600" imgH="457200" progId="Equation.3">
                  <p:embed/>
                </p:oleObj>
              </mc:Choice>
              <mc:Fallback>
                <p:oleObj name="Equation" r:id="rId18" imgW="723600" imgH="457200" progId="Equation.3">
                  <p:embed/>
                  <p:pic>
                    <p:nvPicPr>
                      <p:cNvPr id="0" name="Picture 1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012784"/>
                        <a:ext cx="1287462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6884558" y="3329859"/>
            <a:ext cx="331019" cy="1912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The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sphere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1" y="1537756"/>
            <a:ext cx="2988945" cy="455295"/>
          </a:xfrm>
          <a:prstGeom prst="rect">
            <a:avLst/>
          </a:prstGeom>
        </p:spPr>
      </p:pic>
      <p:pic>
        <p:nvPicPr>
          <p:cNvPr id="4" name="Grafik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59" y="1274464"/>
            <a:ext cx="2834640" cy="91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1" y="2470103"/>
            <a:ext cx="6096000" cy="1217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3" y="4005251"/>
            <a:ext cx="3133725" cy="609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79912" y="3984279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Here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smtClean="0"/>
              <a:t>evident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i="1" dirty="0" smtClean="0"/>
              <a:t>E</a:t>
            </a:r>
            <a:r>
              <a:rPr lang="it-IT" sz="2000" dirty="0" smtClean="0"/>
              <a:t>, </a:t>
            </a:r>
            <a:r>
              <a:rPr lang="it-IT" sz="2000" i="1" dirty="0" smtClean="0"/>
              <a:t>F</a:t>
            </a:r>
            <a:r>
              <a:rPr lang="it-IT" sz="2000" dirty="0" smtClean="0"/>
              <a:t>, </a:t>
            </a:r>
            <a:r>
              <a:rPr lang="it-IT" sz="2000" i="1" dirty="0" smtClean="0"/>
              <a:t>G</a:t>
            </a:r>
            <a:r>
              <a:rPr lang="it-IT" sz="2000" dirty="0" smtClean="0"/>
              <a:t> are indeed </a:t>
            </a:r>
            <a:r>
              <a:rPr lang="it-IT" sz="2000" dirty="0" smtClean="0">
                <a:solidFill>
                  <a:srgbClr val="0000CD"/>
                </a:solidFill>
              </a:rPr>
              <a:t>differentiable</a:t>
            </a:r>
            <a:r>
              <a:rPr lang="it-IT" sz="2000" dirty="0" smtClean="0"/>
              <a:t> functions </a:t>
            </a:r>
            <a:r>
              <a:rPr lang="it-IT" sz="2000" i="1" dirty="0" smtClean="0"/>
              <a:t>E</a:t>
            </a:r>
            <a:r>
              <a:rPr lang="it-IT" sz="2000" dirty="0" smtClean="0"/>
              <a:t>(</a:t>
            </a:r>
            <a:r>
              <a:rPr lang="it-IT" sz="2000" i="1" dirty="0" smtClean="0"/>
              <a:t>u</a:t>
            </a:r>
            <a:r>
              <a:rPr lang="it-IT" sz="2000" dirty="0" smtClean="0"/>
              <a:t>,</a:t>
            </a:r>
            <a:r>
              <a:rPr lang="it-IT" sz="2000" i="1" dirty="0" smtClean="0"/>
              <a:t>v</a:t>
            </a:r>
            <a:r>
              <a:rPr lang="it-IT" sz="2000" dirty="0" smtClean="0"/>
              <a:t>), </a:t>
            </a:r>
            <a:r>
              <a:rPr lang="it-IT" sz="2000" i="1" dirty="0" smtClean="0"/>
              <a:t>F</a:t>
            </a:r>
            <a:r>
              <a:rPr lang="it-IT" sz="2000" dirty="0" smtClean="0"/>
              <a:t>(</a:t>
            </a:r>
            <a:r>
              <a:rPr lang="it-IT" sz="2000" i="1" dirty="0" smtClean="0"/>
              <a:t>u</a:t>
            </a:r>
            <a:r>
              <a:rPr lang="it-IT" sz="2000" dirty="0" smtClean="0"/>
              <a:t>,</a:t>
            </a:r>
            <a:r>
              <a:rPr lang="it-IT" sz="2000" i="1" dirty="0" smtClean="0"/>
              <a:t>v</a:t>
            </a:r>
            <a:r>
              <a:rPr lang="it-IT" sz="2000" dirty="0" smtClean="0"/>
              <a:t>), </a:t>
            </a:r>
            <a:r>
              <a:rPr lang="it-IT" sz="2000" i="1" dirty="0" smtClean="0"/>
              <a:t>G</a:t>
            </a:r>
            <a:r>
              <a:rPr lang="it-IT" sz="2000" dirty="0" smtClean="0"/>
              <a:t>(</a:t>
            </a:r>
            <a:r>
              <a:rPr lang="it-IT" sz="2000" i="1" dirty="0" smtClean="0"/>
              <a:t>u</a:t>
            </a:r>
            <a:r>
              <a:rPr lang="it-IT" sz="2000" dirty="0" smtClean="0"/>
              <a:t>,</a:t>
            </a:r>
            <a:r>
              <a:rPr lang="it-IT" sz="2000" i="1" dirty="0" smtClean="0"/>
              <a:t>v</a:t>
            </a:r>
            <a:r>
              <a:rPr lang="it-IT" sz="2000" dirty="0" smtClean="0"/>
              <a:t>).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2376" y="5080307"/>
            <a:ext cx="8712968" cy="707886"/>
            <a:chOff x="251520" y="5866691"/>
            <a:chExt cx="8712968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5866691"/>
              <a:ext cx="87129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Thus, if                               is the tangent vector to the sphere at point </a:t>
              </a:r>
              <a:r>
                <a:rPr lang="it-IT" sz="2000" b="1" dirty="0" smtClean="0"/>
                <a:t>x</a:t>
              </a:r>
              <a:r>
                <a:rPr lang="it-IT" sz="2000" dirty="0" smtClean="0"/>
                <a:t>(</a:t>
              </a:r>
              <a:r>
                <a:rPr lang="it-IT" sz="2000" i="1" dirty="0" smtClean="0"/>
                <a:t>u</a:t>
              </a:r>
              <a:r>
                <a:rPr lang="it-IT" sz="2000" dirty="0" smtClean="0"/>
                <a:t>,</a:t>
              </a:r>
              <a:r>
                <a:rPr lang="it-IT" sz="2000" i="1" dirty="0" smtClean="0"/>
                <a:t>v</a:t>
              </a:r>
              <a:r>
                <a:rPr lang="it-IT" sz="2000" dirty="0" smtClean="0"/>
                <a:t>), then its squared length is given by                                                       </a:t>
              </a:r>
              <a:endParaRPr lang="en-US" sz="2000" dirty="0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536" y="6239579"/>
              <a:ext cx="3259455" cy="285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472" y="5981051"/>
              <a:ext cx="1684020" cy="230505"/>
            </a:xfrm>
            <a:prstGeom prst="rect">
              <a:avLst/>
            </a:prstGeom>
          </p:spPr>
        </p:pic>
      </p:grpSp>
      <p:pic>
        <p:nvPicPr>
          <p:cNvPr id="20" name="Picture 4" descr="C:\Users\Thomas Windheuser\Desktop\vestner\Lecture\sphe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23" y="1850528"/>
            <a:ext cx="1568214" cy="156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3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Length of a curve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30989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With </a:t>
            </a:r>
            <a:r>
              <a:rPr lang="it-IT" sz="2000" dirty="0" smtClean="0"/>
              <a:t>the first fundamental form, we can treat metric questions on a regular surface without further references to the ambient </a:t>
            </a:r>
            <a:r>
              <a:rPr lang="it-IT" sz="2000" dirty="0" err="1" smtClean="0"/>
              <a:t>space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94287"/>
              </p:ext>
            </p:extLst>
          </p:nvPr>
        </p:nvGraphicFramePr>
        <p:xfrm>
          <a:off x="4291013" y="2245678"/>
          <a:ext cx="40417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7" name="Equation" r:id="rId3" imgW="2070000" imgH="482400" progId="Equation.3">
                  <p:embed/>
                </p:oleObj>
              </mc:Choice>
              <mc:Fallback>
                <p:oleObj name="Equation" r:id="rId3" imgW="2070000" imgH="482400" progId="Equation.3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2245678"/>
                        <a:ext cx="40417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25164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</a:t>
            </a:r>
            <a:r>
              <a:rPr lang="it-IT" sz="1600" dirty="0" smtClean="0"/>
              <a:t>rc-length of a curve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55470"/>
              </p:ext>
            </p:extLst>
          </p:nvPr>
        </p:nvGraphicFramePr>
        <p:xfrm>
          <a:off x="2339752" y="2500792"/>
          <a:ext cx="1709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8" name="Equation" r:id="rId5" imgW="876240" imgH="203040" progId="Equation.3">
                  <p:embed/>
                </p:oleObj>
              </mc:Choice>
              <mc:Fallback>
                <p:oleObj name="Equation" r:id="rId5" imgW="876240" imgH="203040" progId="Equation.3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00792"/>
                        <a:ext cx="1709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3220626"/>
            <a:ext cx="2334444" cy="1285148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01647"/>
              </p:ext>
            </p:extLst>
          </p:nvPr>
        </p:nvGraphicFramePr>
        <p:xfrm>
          <a:off x="4521986" y="4815036"/>
          <a:ext cx="4238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59" name="Equation" r:id="rId8" imgW="2171520" imgH="482400" progId="Equation.3">
                  <p:embed/>
                </p:oleObj>
              </mc:Choice>
              <mc:Fallback>
                <p:oleObj name="Equation" r:id="rId8" imgW="2171520" imgH="482400" progId="Equation.3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986" y="4815036"/>
                        <a:ext cx="42386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79512" y="4871387"/>
            <a:ext cx="4032448" cy="830997"/>
            <a:chOff x="251520" y="5229200"/>
            <a:chExt cx="403244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251520" y="5229200"/>
              <a:ext cx="4032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Thus, </a:t>
              </a:r>
              <a:r>
                <a:rPr lang="it-IT" sz="1600" dirty="0" err="1" smtClean="0"/>
                <a:t>if</a:t>
              </a:r>
              <a:r>
                <a:rPr lang="it-IT" sz="1600" dirty="0" smtClean="0"/>
                <a:t>                                       </a:t>
              </a:r>
              <a:r>
                <a:rPr lang="it-IT" sz="1600" dirty="0" smtClean="0"/>
                <a:t> </a:t>
              </a:r>
              <a:r>
                <a:rPr lang="it-IT" sz="1600" dirty="0" err="1" smtClean="0"/>
                <a:t>is</a:t>
              </a:r>
              <a:r>
                <a:rPr lang="it-IT" sz="1600" dirty="0" smtClean="0"/>
                <a:t> </a:t>
              </a:r>
              <a:r>
                <a:rPr lang="it-IT" sz="1600" dirty="0" smtClean="0"/>
                <a:t>contained in a surface element parametrized by </a:t>
              </a:r>
              <a:r>
                <a:rPr lang="it-IT" sz="1600" b="1" dirty="0" smtClean="0"/>
                <a:t>x</a:t>
              </a:r>
              <a:r>
                <a:rPr lang="it-IT" sz="1600" dirty="0" smtClean="0"/>
                <a:t>(</a:t>
              </a:r>
              <a:r>
                <a:rPr lang="it-IT" sz="1600" i="1" dirty="0" smtClean="0"/>
                <a:t>u</a:t>
              </a:r>
              <a:r>
                <a:rPr lang="it-IT" sz="1600" dirty="0" smtClean="0"/>
                <a:t>,</a:t>
              </a:r>
              <a:r>
                <a:rPr lang="it-IT" sz="1600" i="1" dirty="0" smtClean="0"/>
                <a:t>v</a:t>
              </a:r>
              <a:r>
                <a:rPr lang="it-IT" sz="1600" dirty="0" smtClean="0"/>
                <a:t>), we can compute the length as:</a:t>
              </a:r>
              <a:endParaRPr lang="en-US" sz="1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225233"/>
                </p:ext>
              </p:extLst>
            </p:nvPr>
          </p:nvGraphicFramePr>
          <p:xfrm>
            <a:off x="941880" y="5246645"/>
            <a:ext cx="1859408" cy="304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60" name="Equation" r:id="rId10" imgW="1155600" imgH="203040" progId="Equation.3">
                    <p:embed/>
                  </p:oleObj>
                </mc:Choice>
                <mc:Fallback>
                  <p:oleObj name="Equation" r:id="rId10" imgW="1155600" imgH="203040" progId="Equation.3">
                    <p:embed/>
                    <p:pic>
                      <p:nvPicPr>
                        <p:cNvPr id="0" name="Picture 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880" y="5246645"/>
                          <a:ext cx="1859408" cy="3048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5940152" y="3547645"/>
            <a:ext cx="2608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Remember that </a:t>
            </a:r>
            <a:r>
              <a:rPr lang="it-IT" sz="1600" i="1" dirty="0" smtClean="0"/>
              <a:t>E</a:t>
            </a:r>
            <a:r>
              <a:rPr lang="it-IT" sz="1600" dirty="0" smtClean="0"/>
              <a:t>, </a:t>
            </a:r>
            <a:r>
              <a:rPr lang="it-IT" sz="1600" i="1" dirty="0" smtClean="0"/>
              <a:t>F</a:t>
            </a:r>
            <a:r>
              <a:rPr lang="it-IT" sz="1600" dirty="0" smtClean="0"/>
              <a:t>, </a:t>
            </a:r>
            <a:r>
              <a:rPr lang="it-IT" sz="1600" i="1" dirty="0" smtClean="0"/>
              <a:t>G</a:t>
            </a:r>
            <a:r>
              <a:rPr lang="it-IT" sz="1600" dirty="0" smtClean="0"/>
              <a:t> are actually functions of (</a:t>
            </a:r>
            <a:r>
              <a:rPr lang="it-IT" sz="1600" i="1" dirty="0" smtClean="0"/>
              <a:t>u</a:t>
            </a:r>
            <a:r>
              <a:rPr lang="it-IT" sz="1600" dirty="0" smtClean="0"/>
              <a:t>,</a:t>
            </a:r>
            <a:r>
              <a:rPr lang="it-IT" sz="1600" i="1" dirty="0" smtClean="0"/>
              <a:t>v</a:t>
            </a:r>
            <a:r>
              <a:rPr lang="it-IT" sz="1600" smtClean="0"/>
              <a:t>), so in general </a:t>
            </a:r>
            <a:r>
              <a:rPr lang="it-IT" sz="1600" dirty="0" smtClean="0"/>
              <a:t>they are changing along the curve.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20272" y="4571089"/>
            <a:ext cx="144016" cy="309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9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Length of a curve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21780"/>
              </p:ext>
            </p:extLst>
          </p:nvPr>
        </p:nvGraphicFramePr>
        <p:xfrm>
          <a:off x="1167185" y="3994803"/>
          <a:ext cx="4238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8" name="Equation" r:id="rId3" imgW="2171520" imgH="482400" progId="Equation.3">
                  <p:embed/>
                </p:oleObj>
              </mc:Choice>
              <mc:Fallback>
                <p:oleObj name="Equation" r:id="rId3" imgW="2171520" imgH="482400" progId="Equation.3">
                  <p:embed/>
                  <p:pic>
                    <p:nvPicPr>
                      <p:cNvPr id="0" name="Picture 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185" y="3994803"/>
                        <a:ext cx="42386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88784"/>
              </p:ext>
            </p:extLst>
          </p:nvPr>
        </p:nvGraphicFramePr>
        <p:xfrm>
          <a:off x="1167185" y="1291386"/>
          <a:ext cx="1859408" cy="30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9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0" name="Picture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185" y="1291386"/>
                        <a:ext cx="1859408" cy="304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317128"/>
            <a:ext cx="2294012" cy="1989560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1516183" y="2020790"/>
            <a:ext cx="408308" cy="450669"/>
          </a:xfrm>
          <a:custGeom>
            <a:avLst/>
            <a:gdLst>
              <a:gd name="connsiteX0" fmla="*/ 29588 w 408308"/>
              <a:gd name="connsiteY0" fmla="*/ 406504 h 450669"/>
              <a:gd name="connsiteX1" fmla="*/ 44103 w 408308"/>
              <a:gd name="connsiteY1" fmla="*/ 304904 h 450669"/>
              <a:gd name="connsiteX2" fmla="*/ 560 w 408308"/>
              <a:gd name="connsiteY2" fmla="*/ 137990 h 450669"/>
              <a:gd name="connsiteX3" fmla="*/ 80388 w 408308"/>
              <a:gd name="connsiteY3" fmla="*/ 104 h 450669"/>
              <a:gd name="connsiteX4" fmla="*/ 218274 w 408308"/>
              <a:gd name="connsiteY4" fmla="*/ 116218 h 450669"/>
              <a:gd name="connsiteX5" fmla="*/ 377931 w 408308"/>
              <a:gd name="connsiteY5" fmla="*/ 167018 h 450669"/>
              <a:gd name="connsiteX6" fmla="*/ 399703 w 408308"/>
              <a:gd name="connsiteY6" fmla="*/ 283132 h 450669"/>
              <a:gd name="connsiteX7" fmla="*/ 276331 w 408308"/>
              <a:gd name="connsiteY7" fmla="*/ 391990 h 450669"/>
              <a:gd name="connsiteX8" fmla="*/ 123931 w 408308"/>
              <a:gd name="connsiteY8" fmla="*/ 450047 h 450669"/>
              <a:gd name="connsiteX9" fmla="*/ 29588 w 408308"/>
              <a:gd name="connsiteY9" fmla="*/ 406504 h 4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08" h="450669">
                <a:moveTo>
                  <a:pt x="29588" y="406504"/>
                </a:moveTo>
                <a:cubicBezTo>
                  <a:pt x="16283" y="382313"/>
                  <a:pt x="48941" y="349656"/>
                  <a:pt x="44103" y="304904"/>
                </a:cubicBezTo>
                <a:cubicBezTo>
                  <a:pt x="39265" y="260152"/>
                  <a:pt x="-5487" y="188790"/>
                  <a:pt x="560" y="137990"/>
                </a:cubicBezTo>
                <a:cubicBezTo>
                  <a:pt x="6607" y="87190"/>
                  <a:pt x="44102" y="3733"/>
                  <a:pt x="80388" y="104"/>
                </a:cubicBezTo>
                <a:cubicBezTo>
                  <a:pt x="116674" y="-3525"/>
                  <a:pt x="168684" y="88399"/>
                  <a:pt x="218274" y="116218"/>
                </a:cubicBezTo>
                <a:cubicBezTo>
                  <a:pt x="267864" y="144037"/>
                  <a:pt x="347693" y="139199"/>
                  <a:pt x="377931" y="167018"/>
                </a:cubicBezTo>
                <a:cubicBezTo>
                  <a:pt x="408169" y="194837"/>
                  <a:pt x="416636" y="245637"/>
                  <a:pt x="399703" y="283132"/>
                </a:cubicBezTo>
                <a:cubicBezTo>
                  <a:pt x="382770" y="320627"/>
                  <a:pt x="322293" y="364171"/>
                  <a:pt x="276331" y="391990"/>
                </a:cubicBezTo>
                <a:cubicBezTo>
                  <a:pt x="230369" y="419809"/>
                  <a:pt x="165055" y="445209"/>
                  <a:pt x="123931" y="450047"/>
                </a:cubicBezTo>
                <a:cubicBezTo>
                  <a:pt x="82807" y="454885"/>
                  <a:pt x="42893" y="430695"/>
                  <a:pt x="29588" y="406504"/>
                </a:cubicBezTo>
                <a:close/>
              </a:path>
            </a:pathLst>
          </a:custGeom>
          <a:solidFill>
            <a:srgbClr val="C9DA92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596571" y="1385214"/>
            <a:ext cx="3602141" cy="1503833"/>
            <a:chOff x="1596571" y="2299614"/>
            <a:chExt cx="3602141" cy="1503833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610100" y="2795335"/>
              <a:ext cx="0" cy="4309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211960" y="3226308"/>
              <a:ext cx="3981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0" idx="7"/>
            </p:cNvCxnSpPr>
            <p:nvPr/>
          </p:nvCxnSpPr>
          <p:spPr>
            <a:xfrm>
              <a:off x="4610100" y="3226308"/>
              <a:ext cx="246390" cy="3663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139952" y="2576222"/>
              <a:ext cx="1058760" cy="1168604"/>
            </a:xfrm>
            <a:custGeom>
              <a:avLst/>
              <a:gdLst>
                <a:gd name="connsiteX0" fmla="*/ 29588 w 408308"/>
                <a:gd name="connsiteY0" fmla="*/ 406504 h 450669"/>
                <a:gd name="connsiteX1" fmla="*/ 44103 w 408308"/>
                <a:gd name="connsiteY1" fmla="*/ 304904 h 450669"/>
                <a:gd name="connsiteX2" fmla="*/ 560 w 408308"/>
                <a:gd name="connsiteY2" fmla="*/ 137990 h 450669"/>
                <a:gd name="connsiteX3" fmla="*/ 80388 w 408308"/>
                <a:gd name="connsiteY3" fmla="*/ 104 h 450669"/>
                <a:gd name="connsiteX4" fmla="*/ 218274 w 408308"/>
                <a:gd name="connsiteY4" fmla="*/ 116218 h 450669"/>
                <a:gd name="connsiteX5" fmla="*/ 377931 w 408308"/>
                <a:gd name="connsiteY5" fmla="*/ 167018 h 450669"/>
                <a:gd name="connsiteX6" fmla="*/ 399703 w 408308"/>
                <a:gd name="connsiteY6" fmla="*/ 283132 h 450669"/>
                <a:gd name="connsiteX7" fmla="*/ 276331 w 408308"/>
                <a:gd name="connsiteY7" fmla="*/ 391990 h 450669"/>
                <a:gd name="connsiteX8" fmla="*/ 123931 w 408308"/>
                <a:gd name="connsiteY8" fmla="*/ 450047 h 450669"/>
                <a:gd name="connsiteX9" fmla="*/ 29588 w 408308"/>
                <a:gd name="connsiteY9" fmla="*/ 406504 h 4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308" h="450669">
                  <a:moveTo>
                    <a:pt x="29588" y="406504"/>
                  </a:moveTo>
                  <a:cubicBezTo>
                    <a:pt x="16283" y="382313"/>
                    <a:pt x="48941" y="349656"/>
                    <a:pt x="44103" y="304904"/>
                  </a:cubicBezTo>
                  <a:cubicBezTo>
                    <a:pt x="39265" y="260152"/>
                    <a:pt x="-5487" y="188790"/>
                    <a:pt x="560" y="137990"/>
                  </a:cubicBezTo>
                  <a:cubicBezTo>
                    <a:pt x="6607" y="87190"/>
                    <a:pt x="44102" y="3733"/>
                    <a:pt x="80388" y="104"/>
                  </a:cubicBezTo>
                  <a:cubicBezTo>
                    <a:pt x="116674" y="-3525"/>
                    <a:pt x="168684" y="88399"/>
                    <a:pt x="218274" y="116218"/>
                  </a:cubicBezTo>
                  <a:cubicBezTo>
                    <a:pt x="267864" y="144037"/>
                    <a:pt x="347693" y="139199"/>
                    <a:pt x="377931" y="167018"/>
                  </a:cubicBezTo>
                  <a:cubicBezTo>
                    <a:pt x="408169" y="194837"/>
                    <a:pt x="416636" y="245637"/>
                    <a:pt x="399703" y="283132"/>
                  </a:cubicBezTo>
                  <a:cubicBezTo>
                    <a:pt x="382770" y="320627"/>
                    <a:pt x="322293" y="364171"/>
                    <a:pt x="276331" y="391990"/>
                  </a:cubicBezTo>
                  <a:cubicBezTo>
                    <a:pt x="230369" y="419809"/>
                    <a:pt x="165055" y="445209"/>
                    <a:pt x="123931" y="450047"/>
                  </a:cubicBezTo>
                  <a:cubicBezTo>
                    <a:pt x="82807" y="454885"/>
                    <a:pt x="42893" y="430695"/>
                    <a:pt x="29588" y="406504"/>
                  </a:cubicBezTo>
                  <a:close/>
                </a:path>
              </a:pathLst>
            </a:custGeom>
            <a:solidFill>
              <a:srgbClr val="C9DA9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0" idx="7"/>
            </p:cNvCxnSpPr>
            <p:nvPr/>
          </p:nvCxnSpPr>
          <p:spPr>
            <a:xfrm>
              <a:off x="4856490" y="3592669"/>
              <a:ext cx="147558" cy="210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610100" y="2363287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851920" y="3226308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218458"/>
                </p:ext>
              </p:extLst>
            </p:nvPr>
          </p:nvGraphicFramePr>
          <p:xfrm>
            <a:off x="4997160" y="3579993"/>
            <a:ext cx="183554" cy="194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0" name="Equation" r:id="rId8" imgW="126720" imgH="139680" progId="Equation.3">
                    <p:embed/>
                  </p:oleObj>
                </mc:Choice>
                <mc:Fallback>
                  <p:oleObj name="Equation" r:id="rId8" imgW="126720" imgH="139680" progId="Equation.3">
                    <p:embed/>
                    <p:pic>
                      <p:nvPicPr>
                        <p:cNvPr id="0" name="Picture 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160" y="3579993"/>
                          <a:ext cx="183554" cy="194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512798"/>
                </p:ext>
              </p:extLst>
            </p:nvPr>
          </p:nvGraphicFramePr>
          <p:xfrm>
            <a:off x="4632325" y="2299614"/>
            <a:ext cx="20161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1" name="Equation" r:id="rId10" imgW="139680" imgH="164880" progId="Equation.3">
                    <p:embed/>
                  </p:oleObj>
                </mc:Choice>
                <mc:Fallback>
                  <p:oleObj name="Equation" r:id="rId10" imgW="139680" imgH="164880" progId="Equation.3">
                    <p:embed/>
                    <p:pic>
                      <p:nvPicPr>
                        <p:cNvPr id="0" name="Picture 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325" y="2299614"/>
                          <a:ext cx="201613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271289"/>
                </p:ext>
              </p:extLst>
            </p:nvPr>
          </p:nvGraphicFramePr>
          <p:xfrm>
            <a:off x="3810195" y="3297753"/>
            <a:ext cx="182563" cy="17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2" name="Equation" r:id="rId12" imgW="126720" imgH="126720" progId="Equation.3">
                    <p:embed/>
                  </p:oleObj>
                </mc:Choice>
                <mc:Fallback>
                  <p:oleObj name="Equation" r:id="rId12" imgW="126720" imgH="126720" progId="Equation.3">
                    <p:embed/>
                    <p:pic>
                      <p:nvPicPr>
                        <p:cNvPr id="0" name="Picture 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195" y="3297753"/>
                          <a:ext cx="182563" cy="176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Straight Connector 39"/>
            <p:cNvCxnSpPr>
              <a:stCxn id="21" idx="3"/>
              <a:endCxn id="20" idx="3"/>
            </p:cNvCxnSpPr>
            <p:nvPr/>
          </p:nvCxnSpPr>
          <p:spPr>
            <a:xfrm flipV="1">
              <a:off x="1596571" y="2576492"/>
              <a:ext cx="2751831" cy="2856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8"/>
              <a:endCxn id="20" idx="8"/>
            </p:cNvCxnSpPr>
            <p:nvPr/>
          </p:nvCxnSpPr>
          <p:spPr>
            <a:xfrm>
              <a:off x="1640114" y="3312085"/>
              <a:ext cx="2821196" cy="4311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4339771" y="2931886"/>
              <a:ext cx="587829" cy="435428"/>
            </a:xfrm>
            <a:custGeom>
              <a:avLst/>
              <a:gdLst>
                <a:gd name="connsiteX0" fmla="*/ 0 w 587829"/>
                <a:gd name="connsiteY0" fmla="*/ 0 h 435428"/>
                <a:gd name="connsiteX1" fmla="*/ 94343 w 587829"/>
                <a:gd name="connsiteY1" fmla="*/ 137885 h 435428"/>
                <a:gd name="connsiteX2" fmla="*/ 464458 w 587829"/>
                <a:gd name="connsiteY2" fmla="*/ 152400 h 435428"/>
                <a:gd name="connsiteX3" fmla="*/ 587829 w 587829"/>
                <a:gd name="connsiteY3" fmla="*/ 435428 h 4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829" h="435428">
                  <a:moveTo>
                    <a:pt x="0" y="0"/>
                  </a:moveTo>
                  <a:cubicBezTo>
                    <a:pt x="8466" y="56242"/>
                    <a:pt x="16933" y="112485"/>
                    <a:pt x="94343" y="137885"/>
                  </a:cubicBezTo>
                  <a:cubicBezTo>
                    <a:pt x="171753" y="163285"/>
                    <a:pt x="382210" y="102810"/>
                    <a:pt x="464458" y="152400"/>
                  </a:cubicBezTo>
                  <a:cubicBezTo>
                    <a:pt x="546706" y="201990"/>
                    <a:pt x="567267" y="318709"/>
                    <a:pt x="587829" y="43542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1579606" y="2154188"/>
            <a:ext cx="229436" cy="211670"/>
          </a:xfrm>
          <a:custGeom>
            <a:avLst/>
            <a:gdLst>
              <a:gd name="connsiteX0" fmla="*/ 0 w 587829"/>
              <a:gd name="connsiteY0" fmla="*/ 0 h 435428"/>
              <a:gd name="connsiteX1" fmla="*/ 94343 w 587829"/>
              <a:gd name="connsiteY1" fmla="*/ 137885 h 435428"/>
              <a:gd name="connsiteX2" fmla="*/ 464458 w 587829"/>
              <a:gd name="connsiteY2" fmla="*/ 152400 h 435428"/>
              <a:gd name="connsiteX3" fmla="*/ 587829 w 587829"/>
              <a:gd name="connsiteY3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9" h="435428">
                <a:moveTo>
                  <a:pt x="0" y="0"/>
                </a:moveTo>
                <a:cubicBezTo>
                  <a:pt x="8466" y="56242"/>
                  <a:pt x="16933" y="112485"/>
                  <a:pt x="94343" y="137885"/>
                </a:cubicBezTo>
                <a:cubicBezTo>
                  <a:pt x="171753" y="163285"/>
                  <a:pt x="382210" y="102810"/>
                  <a:pt x="464458" y="152400"/>
                </a:cubicBezTo>
                <a:cubicBezTo>
                  <a:pt x="546706" y="201990"/>
                  <a:pt x="567267" y="318709"/>
                  <a:pt x="587829" y="4354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5823175" y="3234680"/>
            <a:ext cx="2827672" cy="2450649"/>
            <a:chOff x="5823175" y="4149080"/>
            <a:chExt cx="2827672" cy="2450649"/>
          </a:xfrm>
        </p:grpSpPr>
        <p:sp>
          <p:nvSpPr>
            <p:cNvPr id="22" name="Freeform 21"/>
            <p:cNvSpPr/>
            <p:nvPr/>
          </p:nvSpPr>
          <p:spPr>
            <a:xfrm>
              <a:off x="6294453" y="4333439"/>
              <a:ext cx="2356393" cy="1851608"/>
            </a:xfrm>
            <a:custGeom>
              <a:avLst/>
              <a:gdLst>
                <a:gd name="connsiteX0" fmla="*/ 29588 w 408308"/>
                <a:gd name="connsiteY0" fmla="*/ 406504 h 450669"/>
                <a:gd name="connsiteX1" fmla="*/ 44103 w 408308"/>
                <a:gd name="connsiteY1" fmla="*/ 304904 h 450669"/>
                <a:gd name="connsiteX2" fmla="*/ 560 w 408308"/>
                <a:gd name="connsiteY2" fmla="*/ 137990 h 450669"/>
                <a:gd name="connsiteX3" fmla="*/ 80388 w 408308"/>
                <a:gd name="connsiteY3" fmla="*/ 104 h 450669"/>
                <a:gd name="connsiteX4" fmla="*/ 218274 w 408308"/>
                <a:gd name="connsiteY4" fmla="*/ 116218 h 450669"/>
                <a:gd name="connsiteX5" fmla="*/ 377931 w 408308"/>
                <a:gd name="connsiteY5" fmla="*/ 167018 h 450669"/>
                <a:gd name="connsiteX6" fmla="*/ 399703 w 408308"/>
                <a:gd name="connsiteY6" fmla="*/ 283132 h 450669"/>
                <a:gd name="connsiteX7" fmla="*/ 276331 w 408308"/>
                <a:gd name="connsiteY7" fmla="*/ 391990 h 450669"/>
                <a:gd name="connsiteX8" fmla="*/ 123931 w 408308"/>
                <a:gd name="connsiteY8" fmla="*/ 450047 h 450669"/>
                <a:gd name="connsiteX9" fmla="*/ 29588 w 408308"/>
                <a:gd name="connsiteY9" fmla="*/ 406504 h 45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308" h="450669">
                  <a:moveTo>
                    <a:pt x="29588" y="406504"/>
                  </a:moveTo>
                  <a:cubicBezTo>
                    <a:pt x="16283" y="382313"/>
                    <a:pt x="48941" y="349656"/>
                    <a:pt x="44103" y="304904"/>
                  </a:cubicBezTo>
                  <a:cubicBezTo>
                    <a:pt x="39265" y="260152"/>
                    <a:pt x="-5487" y="188790"/>
                    <a:pt x="560" y="137990"/>
                  </a:cubicBezTo>
                  <a:cubicBezTo>
                    <a:pt x="6607" y="87190"/>
                    <a:pt x="44102" y="3733"/>
                    <a:pt x="80388" y="104"/>
                  </a:cubicBezTo>
                  <a:cubicBezTo>
                    <a:pt x="116674" y="-3525"/>
                    <a:pt x="168684" y="88399"/>
                    <a:pt x="218274" y="116218"/>
                  </a:cubicBezTo>
                  <a:cubicBezTo>
                    <a:pt x="267864" y="144037"/>
                    <a:pt x="347693" y="139199"/>
                    <a:pt x="377931" y="167018"/>
                  </a:cubicBezTo>
                  <a:cubicBezTo>
                    <a:pt x="408169" y="194837"/>
                    <a:pt x="416636" y="245637"/>
                    <a:pt x="399703" y="283132"/>
                  </a:cubicBezTo>
                  <a:cubicBezTo>
                    <a:pt x="382770" y="320627"/>
                    <a:pt x="322293" y="364171"/>
                    <a:pt x="276331" y="391990"/>
                  </a:cubicBezTo>
                  <a:cubicBezTo>
                    <a:pt x="230369" y="419809"/>
                    <a:pt x="165055" y="445209"/>
                    <a:pt x="123931" y="450047"/>
                  </a:cubicBezTo>
                  <a:cubicBezTo>
                    <a:pt x="82807" y="454885"/>
                    <a:pt x="42893" y="430695"/>
                    <a:pt x="29588" y="40650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0198" y="4149080"/>
              <a:ext cx="0" cy="2450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823175" y="6273267"/>
              <a:ext cx="28276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321810"/>
                </p:ext>
              </p:extLst>
            </p:nvPr>
          </p:nvGraphicFramePr>
          <p:xfrm>
            <a:off x="8344287" y="6332563"/>
            <a:ext cx="240265" cy="254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3" name="Equation" r:id="rId14" imgW="126720" imgH="139680" progId="Equation.3">
                    <p:embed/>
                  </p:oleObj>
                </mc:Choice>
                <mc:Fallback>
                  <p:oleObj name="Equation" r:id="rId14" imgW="126720" imgH="139680" progId="Equation.3">
                    <p:embed/>
                    <p:pic>
                      <p:nvPicPr>
                        <p:cNvPr id="0" name="Picture 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287" y="6332563"/>
                          <a:ext cx="240265" cy="254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612646"/>
                </p:ext>
              </p:extLst>
            </p:nvPr>
          </p:nvGraphicFramePr>
          <p:xfrm>
            <a:off x="5969675" y="4267391"/>
            <a:ext cx="214032" cy="25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4" name="Equation" r:id="rId16" imgW="114120" imgH="139680" progId="Equation.3">
                    <p:embed/>
                  </p:oleObj>
                </mc:Choice>
                <mc:Fallback>
                  <p:oleObj name="Equation" r:id="rId16" imgW="114120" imgH="139680" progId="Equation.3">
                    <p:embed/>
                    <p:pic>
                      <p:nvPicPr>
                        <p:cNvPr id="0" name="Picture 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675" y="4267391"/>
                          <a:ext cx="214032" cy="253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Freeform 41"/>
            <p:cNvSpPr/>
            <p:nvPr/>
          </p:nvSpPr>
          <p:spPr>
            <a:xfrm>
              <a:off x="6592273" y="4605528"/>
              <a:ext cx="479643" cy="1376529"/>
            </a:xfrm>
            <a:custGeom>
              <a:avLst/>
              <a:gdLst>
                <a:gd name="connsiteX0" fmla="*/ 30726 w 366430"/>
                <a:gd name="connsiteY0" fmla="*/ 0 h 638629"/>
                <a:gd name="connsiteX1" fmla="*/ 30726 w 366430"/>
                <a:gd name="connsiteY1" fmla="*/ 239486 h 638629"/>
                <a:gd name="connsiteX2" fmla="*/ 350041 w 366430"/>
                <a:gd name="connsiteY2" fmla="*/ 413657 h 638629"/>
                <a:gd name="connsiteX3" fmla="*/ 321012 w 366430"/>
                <a:gd name="connsiteY3" fmla="*/ 638629 h 63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430" h="638629">
                  <a:moveTo>
                    <a:pt x="30726" y="0"/>
                  </a:moveTo>
                  <a:cubicBezTo>
                    <a:pt x="4116" y="85271"/>
                    <a:pt x="-22493" y="170543"/>
                    <a:pt x="30726" y="239486"/>
                  </a:cubicBezTo>
                  <a:cubicBezTo>
                    <a:pt x="83945" y="308429"/>
                    <a:pt x="301660" y="347133"/>
                    <a:pt x="350041" y="413657"/>
                  </a:cubicBezTo>
                  <a:cubicBezTo>
                    <a:pt x="398422" y="480181"/>
                    <a:pt x="324641" y="599924"/>
                    <a:pt x="321012" y="63862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379680"/>
                </p:ext>
              </p:extLst>
            </p:nvPr>
          </p:nvGraphicFramePr>
          <p:xfrm>
            <a:off x="7186049" y="5445224"/>
            <a:ext cx="1118274" cy="320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5" name="Equation" r:id="rId18" imgW="660240" imgH="203040" progId="Equation.3">
                    <p:embed/>
                  </p:oleObj>
                </mc:Choice>
                <mc:Fallback>
                  <p:oleObj name="Equation" r:id="rId18" imgW="660240" imgH="203040" progId="Equation.3">
                    <p:embed/>
                    <p:pic>
                      <p:nvPicPr>
                        <p:cNvPr id="0" name="Picture 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6049" y="5445224"/>
                          <a:ext cx="1118274" cy="320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Box 47"/>
          <p:cNvSpPr txBox="1"/>
          <p:nvPr/>
        </p:nvSpPr>
        <p:spPr>
          <a:xfrm>
            <a:off x="222496" y="4224064"/>
            <a:ext cx="126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length</a:t>
            </a:r>
            <a:endParaRPr lang="en-US" sz="20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5660571" y="1979962"/>
            <a:ext cx="1051750" cy="1147867"/>
            <a:chOff x="5660571" y="2894362"/>
            <a:chExt cx="1051750" cy="1147867"/>
          </a:xfrm>
        </p:grpSpPr>
        <p:sp>
          <p:nvSpPr>
            <p:cNvPr id="57" name="Freeform 56"/>
            <p:cNvSpPr/>
            <p:nvPr/>
          </p:nvSpPr>
          <p:spPr>
            <a:xfrm>
              <a:off x="5660571" y="2953657"/>
              <a:ext cx="1051750" cy="1088572"/>
            </a:xfrm>
            <a:custGeom>
              <a:avLst/>
              <a:gdLst>
                <a:gd name="connsiteX0" fmla="*/ 1037772 w 1051750"/>
                <a:gd name="connsiteY0" fmla="*/ 1088572 h 1088572"/>
                <a:gd name="connsiteX1" fmla="*/ 907143 w 1051750"/>
                <a:gd name="connsiteY1" fmla="*/ 254000 h 1088572"/>
                <a:gd name="connsiteX2" fmla="*/ 0 w 1051750"/>
                <a:gd name="connsiteY2" fmla="*/ 0 h 108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750" h="1088572">
                  <a:moveTo>
                    <a:pt x="1037772" y="1088572"/>
                  </a:moveTo>
                  <a:cubicBezTo>
                    <a:pt x="1058938" y="762000"/>
                    <a:pt x="1080105" y="435428"/>
                    <a:pt x="907143" y="254000"/>
                  </a:cubicBezTo>
                  <a:cubicBezTo>
                    <a:pt x="734181" y="72572"/>
                    <a:pt x="367090" y="3628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46320"/>
                </p:ext>
              </p:extLst>
            </p:nvPr>
          </p:nvGraphicFramePr>
          <p:xfrm>
            <a:off x="6485852" y="2894362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6" name="Equation" r:id="rId20" imgW="126720" imgH="126720" progId="Equation.3">
                    <p:embed/>
                  </p:oleObj>
                </mc:Choice>
                <mc:Fallback>
                  <p:oleObj name="Equation" r:id="rId20" imgW="126720" imgH="126720" progId="Equation.3">
                    <p:embed/>
                    <p:pic>
                      <p:nvPicPr>
                        <p:cNvPr id="0" name="Picture 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852" y="2894362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Group 94"/>
          <p:cNvGrpSpPr/>
          <p:nvPr/>
        </p:nvGrpSpPr>
        <p:grpSpPr>
          <a:xfrm>
            <a:off x="4249717" y="1862407"/>
            <a:ext cx="677883" cy="608795"/>
            <a:chOff x="4249717" y="2776807"/>
            <a:chExt cx="677883" cy="608795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4927600" y="3159256"/>
              <a:ext cx="0" cy="22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4249717" y="2901907"/>
              <a:ext cx="150146" cy="175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669332" y="3010097"/>
              <a:ext cx="134897" cy="83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4833850" y="3037431"/>
              <a:ext cx="64283" cy="136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475544" y="3077316"/>
              <a:ext cx="142860" cy="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4334718" y="2776807"/>
              <a:ext cx="1" cy="131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324790" y="3086876"/>
              <a:ext cx="109324" cy="1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04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Arc length element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219" y="1501902"/>
            <a:ext cx="101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Length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14943" y="4429789"/>
            <a:ext cx="857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In terms of the metric tensor, the </a:t>
            </a:r>
            <a:r>
              <a:rPr lang="it-IT" sz="2000" dirty="0" smtClean="0">
                <a:solidFill>
                  <a:srgbClr val="0000CD"/>
                </a:solidFill>
              </a:rPr>
              <a:t>arc length element</a:t>
            </a:r>
            <a:r>
              <a:rPr lang="it-IT" sz="2000" dirty="0" smtClean="0"/>
              <a:t> </a:t>
            </a:r>
            <a:r>
              <a:rPr lang="it-IT" sz="2000" i="1" dirty="0" smtClean="0"/>
              <a:t>ds</a:t>
            </a:r>
            <a:r>
              <a:rPr lang="it-IT" sz="2000" dirty="0" smtClean="0"/>
              <a:t> is given by:</a:t>
            </a:r>
            <a:endParaRPr lang="en-US" sz="2000" dirty="0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14428"/>
              </p:ext>
            </p:extLst>
          </p:nvPr>
        </p:nvGraphicFramePr>
        <p:xfrm>
          <a:off x="2490788" y="5050686"/>
          <a:ext cx="3841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5" name="Equation" r:id="rId3" imgW="1968480" imgH="253800" progId="Equation.3">
                  <p:embed/>
                </p:oleObj>
              </mc:Choice>
              <mc:Fallback>
                <p:oleObj name="Equation" r:id="rId3" imgW="1968480" imgH="25380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5050686"/>
                        <a:ext cx="38417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71109"/>
              </p:ext>
            </p:extLst>
          </p:nvPr>
        </p:nvGraphicFramePr>
        <p:xfrm>
          <a:off x="1410667" y="1262418"/>
          <a:ext cx="20812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6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667" y="1262418"/>
                        <a:ext cx="2081213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06330"/>
              </p:ext>
            </p:extLst>
          </p:nvPr>
        </p:nvGraphicFramePr>
        <p:xfrm>
          <a:off x="6951736" y="1275396"/>
          <a:ext cx="1436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7" name="Equation" r:id="rId7" imgW="736560" imgH="393480" progId="Equation.3">
                  <p:embed/>
                </p:oleObj>
              </mc:Choice>
              <mc:Fallback>
                <p:oleObj name="Equation" r:id="rId7" imgW="736560" imgH="39348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736" y="1275396"/>
                        <a:ext cx="1436688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1416" y="1409569"/>
            <a:ext cx="2804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The </a:t>
            </a:r>
            <a:r>
              <a:rPr lang="it-IT" sz="1600" dirty="0" smtClean="0">
                <a:solidFill>
                  <a:srgbClr val="0000CD"/>
                </a:solidFill>
              </a:rPr>
              <a:t>first fundamental theorem of calculus</a:t>
            </a:r>
            <a:r>
              <a:rPr lang="it-IT" sz="1600" dirty="0" smtClean="0"/>
              <a:t> gives us:</a:t>
            </a:r>
            <a:endParaRPr lang="en-US" sz="1600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76260"/>
              </p:ext>
            </p:extLst>
          </p:nvPr>
        </p:nvGraphicFramePr>
        <p:xfrm>
          <a:off x="6840611" y="2363947"/>
          <a:ext cx="16589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8" name="Equation" r:id="rId9" imgW="850680" imgH="253800" progId="Equation.3">
                  <p:embed/>
                </p:oleObj>
              </mc:Choice>
              <mc:Fallback>
                <p:oleObj name="Equation" r:id="rId9" imgW="850680" imgH="25380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611" y="2363947"/>
                        <a:ext cx="16589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7566916" y="1966995"/>
            <a:ext cx="214288" cy="2793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19103"/>
              </p:ext>
            </p:extLst>
          </p:nvPr>
        </p:nvGraphicFramePr>
        <p:xfrm>
          <a:off x="3601998" y="3596683"/>
          <a:ext cx="2003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9" name="Equation" r:id="rId11" imgW="1028520" imgH="291960" progId="Equation.3">
                  <p:embed/>
                </p:oleObj>
              </mc:Choice>
              <mc:Fallback>
                <p:oleObj name="Equation" r:id="rId11" imgW="1028520" imgH="29196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998" y="3596683"/>
                        <a:ext cx="20034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203" y="2980944"/>
            <a:ext cx="54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get</a:t>
            </a:r>
            <a:r>
              <a:rPr lang="it-IT" sz="2000" dirty="0" smtClean="0"/>
              <a:t> to the </a:t>
            </a:r>
            <a:r>
              <a:rPr lang="it-IT" sz="2000" dirty="0" smtClean="0"/>
              <a:t>compact </a:t>
            </a:r>
            <a:r>
              <a:rPr lang="it-IT" sz="2000" dirty="0" err="1" smtClean="0"/>
              <a:t>notation</a:t>
            </a:r>
            <a:r>
              <a:rPr lang="it-IT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2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" grpId="0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Area of a region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364760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               </a:t>
            </a:r>
            <a:r>
              <a:rPr lang="en-US" sz="2000" dirty="0" smtClean="0"/>
              <a:t>is contained in the image of the parametrization                                   , the </a:t>
            </a:r>
            <a:r>
              <a:rPr lang="en-US" sz="2000" dirty="0" smtClean="0">
                <a:solidFill>
                  <a:srgbClr val="0000CD"/>
                </a:solidFill>
              </a:rPr>
              <a:t>area</a:t>
            </a:r>
            <a:r>
              <a:rPr lang="en-US" sz="2000" dirty="0" smtClean="0"/>
              <a:t> of </a:t>
            </a:r>
            <a:r>
              <a:rPr lang="en-US" sz="2000" i="1" dirty="0" smtClean="0"/>
              <a:t>R</a:t>
            </a:r>
            <a:r>
              <a:rPr lang="en-US" sz="2000" dirty="0" smtClean="0"/>
              <a:t> is defined by</a:t>
            </a:r>
            <a:endParaRPr lang="en-US" sz="2000" dirty="0"/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822206"/>
              </p:ext>
            </p:extLst>
          </p:nvPr>
        </p:nvGraphicFramePr>
        <p:xfrm>
          <a:off x="590605" y="1394853"/>
          <a:ext cx="8175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38" name="Equazione" r:id="rId3" imgW="418918" imgH="177723" progId="Equation.3">
                  <p:embed/>
                </p:oleObj>
              </mc:Choice>
              <mc:Fallback>
                <p:oleObj name="Equazione" r:id="rId3" imgW="418918" imgH="177723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05" y="1394853"/>
                        <a:ext cx="8175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41742"/>
              </p:ext>
            </p:extLst>
          </p:nvPr>
        </p:nvGraphicFramePr>
        <p:xfrm>
          <a:off x="6413628" y="1343451"/>
          <a:ext cx="19573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39" name="Equazione" r:id="rId5" imgW="1002865" imgH="203112" progId="Equation.3">
                  <p:embed/>
                </p:oleObj>
              </mc:Choice>
              <mc:Fallback>
                <p:oleObj name="Equazione" r:id="rId5" imgW="1002865" imgH="203112" progId="Equation.3">
                  <p:embed/>
                  <p:pic>
                    <p:nvPicPr>
                      <p:cNvPr id="0" name="Picture 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628" y="1343451"/>
                        <a:ext cx="195738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39876"/>
              </p:ext>
            </p:extLst>
          </p:nvPr>
        </p:nvGraphicFramePr>
        <p:xfrm>
          <a:off x="2062163" y="2523744"/>
          <a:ext cx="48593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0" name="Equation" r:id="rId7" imgW="2489040" imgH="317160" progId="Equation.3">
                  <p:embed/>
                </p:oleObj>
              </mc:Choice>
              <mc:Fallback>
                <p:oleObj name="Equation" r:id="rId7" imgW="2489040" imgH="31716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523744"/>
                        <a:ext cx="48593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612" y="3741024"/>
            <a:ext cx="2294012" cy="1989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07512" y="4304831"/>
            <a:ext cx="0" cy="4309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09372" y="4735804"/>
            <a:ext cx="3981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4" idx="7"/>
          </p:cNvCxnSpPr>
          <p:nvPr/>
        </p:nvCxnSpPr>
        <p:spPr>
          <a:xfrm>
            <a:off x="4507512" y="4735804"/>
            <a:ext cx="246390" cy="366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037364" y="4085718"/>
            <a:ext cx="1058760" cy="1168604"/>
          </a:xfrm>
          <a:custGeom>
            <a:avLst/>
            <a:gdLst>
              <a:gd name="connsiteX0" fmla="*/ 29588 w 408308"/>
              <a:gd name="connsiteY0" fmla="*/ 406504 h 450669"/>
              <a:gd name="connsiteX1" fmla="*/ 44103 w 408308"/>
              <a:gd name="connsiteY1" fmla="*/ 304904 h 450669"/>
              <a:gd name="connsiteX2" fmla="*/ 560 w 408308"/>
              <a:gd name="connsiteY2" fmla="*/ 137990 h 450669"/>
              <a:gd name="connsiteX3" fmla="*/ 80388 w 408308"/>
              <a:gd name="connsiteY3" fmla="*/ 104 h 450669"/>
              <a:gd name="connsiteX4" fmla="*/ 218274 w 408308"/>
              <a:gd name="connsiteY4" fmla="*/ 116218 h 450669"/>
              <a:gd name="connsiteX5" fmla="*/ 377931 w 408308"/>
              <a:gd name="connsiteY5" fmla="*/ 167018 h 450669"/>
              <a:gd name="connsiteX6" fmla="*/ 399703 w 408308"/>
              <a:gd name="connsiteY6" fmla="*/ 283132 h 450669"/>
              <a:gd name="connsiteX7" fmla="*/ 276331 w 408308"/>
              <a:gd name="connsiteY7" fmla="*/ 391990 h 450669"/>
              <a:gd name="connsiteX8" fmla="*/ 123931 w 408308"/>
              <a:gd name="connsiteY8" fmla="*/ 450047 h 450669"/>
              <a:gd name="connsiteX9" fmla="*/ 29588 w 408308"/>
              <a:gd name="connsiteY9" fmla="*/ 406504 h 4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08" h="450669">
                <a:moveTo>
                  <a:pt x="29588" y="406504"/>
                </a:moveTo>
                <a:cubicBezTo>
                  <a:pt x="16283" y="382313"/>
                  <a:pt x="48941" y="349656"/>
                  <a:pt x="44103" y="304904"/>
                </a:cubicBezTo>
                <a:cubicBezTo>
                  <a:pt x="39265" y="260152"/>
                  <a:pt x="-5487" y="188790"/>
                  <a:pt x="560" y="137990"/>
                </a:cubicBezTo>
                <a:cubicBezTo>
                  <a:pt x="6607" y="87190"/>
                  <a:pt x="44102" y="3733"/>
                  <a:pt x="80388" y="104"/>
                </a:cubicBezTo>
                <a:cubicBezTo>
                  <a:pt x="116674" y="-3525"/>
                  <a:pt x="168684" y="88399"/>
                  <a:pt x="218274" y="116218"/>
                </a:cubicBezTo>
                <a:cubicBezTo>
                  <a:pt x="267864" y="144037"/>
                  <a:pt x="347693" y="139199"/>
                  <a:pt x="377931" y="167018"/>
                </a:cubicBezTo>
                <a:cubicBezTo>
                  <a:pt x="408169" y="194837"/>
                  <a:pt x="416636" y="245637"/>
                  <a:pt x="399703" y="283132"/>
                </a:cubicBezTo>
                <a:cubicBezTo>
                  <a:pt x="382770" y="320627"/>
                  <a:pt x="322293" y="364171"/>
                  <a:pt x="276331" y="391990"/>
                </a:cubicBezTo>
                <a:cubicBezTo>
                  <a:pt x="230369" y="419809"/>
                  <a:pt x="165055" y="445209"/>
                  <a:pt x="123931" y="450047"/>
                </a:cubicBezTo>
                <a:cubicBezTo>
                  <a:pt x="82807" y="454885"/>
                  <a:pt x="42893" y="430695"/>
                  <a:pt x="29588" y="406504"/>
                </a:cubicBezTo>
                <a:close/>
              </a:path>
            </a:pathLst>
          </a:custGeom>
          <a:solidFill>
            <a:srgbClr val="C9DA92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413595" y="4444686"/>
            <a:ext cx="408308" cy="450669"/>
          </a:xfrm>
          <a:custGeom>
            <a:avLst/>
            <a:gdLst>
              <a:gd name="connsiteX0" fmla="*/ 29588 w 408308"/>
              <a:gd name="connsiteY0" fmla="*/ 406504 h 450669"/>
              <a:gd name="connsiteX1" fmla="*/ 44103 w 408308"/>
              <a:gd name="connsiteY1" fmla="*/ 304904 h 450669"/>
              <a:gd name="connsiteX2" fmla="*/ 560 w 408308"/>
              <a:gd name="connsiteY2" fmla="*/ 137990 h 450669"/>
              <a:gd name="connsiteX3" fmla="*/ 80388 w 408308"/>
              <a:gd name="connsiteY3" fmla="*/ 104 h 450669"/>
              <a:gd name="connsiteX4" fmla="*/ 218274 w 408308"/>
              <a:gd name="connsiteY4" fmla="*/ 116218 h 450669"/>
              <a:gd name="connsiteX5" fmla="*/ 377931 w 408308"/>
              <a:gd name="connsiteY5" fmla="*/ 167018 h 450669"/>
              <a:gd name="connsiteX6" fmla="*/ 399703 w 408308"/>
              <a:gd name="connsiteY6" fmla="*/ 283132 h 450669"/>
              <a:gd name="connsiteX7" fmla="*/ 276331 w 408308"/>
              <a:gd name="connsiteY7" fmla="*/ 391990 h 450669"/>
              <a:gd name="connsiteX8" fmla="*/ 123931 w 408308"/>
              <a:gd name="connsiteY8" fmla="*/ 450047 h 450669"/>
              <a:gd name="connsiteX9" fmla="*/ 29588 w 408308"/>
              <a:gd name="connsiteY9" fmla="*/ 406504 h 4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08" h="450669">
                <a:moveTo>
                  <a:pt x="29588" y="406504"/>
                </a:moveTo>
                <a:cubicBezTo>
                  <a:pt x="16283" y="382313"/>
                  <a:pt x="48941" y="349656"/>
                  <a:pt x="44103" y="304904"/>
                </a:cubicBezTo>
                <a:cubicBezTo>
                  <a:pt x="39265" y="260152"/>
                  <a:pt x="-5487" y="188790"/>
                  <a:pt x="560" y="137990"/>
                </a:cubicBezTo>
                <a:cubicBezTo>
                  <a:pt x="6607" y="87190"/>
                  <a:pt x="44102" y="3733"/>
                  <a:pt x="80388" y="104"/>
                </a:cubicBezTo>
                <a:cubicBezTo>
                  <a:pt x="116674" y="-3525"/>
                  <a:pt x="168684" y="88399"/>
                  <a:pt x="218274" y="116218"/>
                </a:cubicBezTo>
                <a:cubicBezTo>
                  <a:pt x="267864" y="144037"/>
                  <a:pt x="347693" y="139199"/>
                  <a:pt x="377931" y="167018"/>
                </a:cubicBezTo>
                <a:cubicBezTo>
                  <a:pt x="408169" y="194837"/>
                  <a:pt x="416636" y="245637"/>
                  <a:pt x="399703" y="283132"/>
                </a:cubicBezTo>
                <a:cubicBezTo>
                  <a:pt x="382770" y="320627"/>
                  <a:pt x="322293" y="364171"/>
                  <a:pt x="276331" y="391990"/>
                </a:cubicBezTo>
                <a:cubicBezTo>
                  <a:pt x="230369" y="419809"/>
                  <a:pt x="165055" y="445209"/>
                  <a:pt x="123931" y="450047"/>
                </a:cubicBezTo>
                <a:cubicBezTo>
                  <a:pt x="82807" y="454885"/>
                  <a:pt x="42893" y="430695"/>
                  <a:pt x="29588" y="406504"/>
                </a:cubicBezTo>
                <a:close/>
              </a:path>
            </a:pathLst>
          </a:custGeom>
          <a:solidFill>
            <a:srgbClr val="C9DA92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989692" y="4127883"/>
            <a:ext cx="1584176" cy="1012274"/>
          </a:xfrm>
          <a:custGeom>
            <a:avLst/>
            <a:gdLst>
              <a:gd name="connsiteX0" fmla="*/ 29588 w 408308"/>
              <a:gd name="connsiteY0" fmla="*/ 406504 h 450669"/>
              <a:gd name="connsiteX1" fmla="*/ 44103 w 408308"/>
              <a:gd name="connsiteY1" fmla="*/ 304904 h 450669"/>
              <a:gd name="connsiteX2" fmla="*/ 560 w 408308"/>
              <a:gd name="connsiteY2" fmla="*/ 137990 h 450669"/>
              <a:gd name="connsiteX3" fmla="*/ 80388 w 408308"/>
              <a:gd name="connsiteY3" fmla="*/ 104 h 450669"/>
              <a:gd name="connsiteX4" fmla="*/ 218274 w 408308"/>
              <a:gd name="connsiteY4" fmla="*/ 116218 h 450669"/>
              <a:gd name="connsiteX5" fmla="*/ 377931 w 408308"/>
              <a:gd name="connsiteY5" fmla="*/ 167018 h 450669"/>
              <a:gd name="connsiteX6" fmla="*/ 399703 w 408308"/>
              <a:gd name="connsiteY6" fmla="*/ 283132 h 450669"/>
              <a:gd name="connsiteX7" fmla="*/ 276331 w 408308"/>
              <a:gd name="connsiteY7" fmla="*/ 391990 h 450669"/>
              <a:gd name="connsiteX8" fmla="*/ 123931 w 408308"/>
              <a:gd name="connsiteY8" fmla="*/ 450047 h 450669"/>
              <a:gd name="connsiteX9" fmla="*/ 29588 w 408308"/>
              <a:gd name="connsiteY9" fmla="*/ 406504 h 4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08" h="450669">
                <a:moveTo>
                  <a:pt x="29588" y="406504"/>
                </a:moveTo>
                <a:cubicBezTo>
                  <a:pt x="16283" y="382313"/>
                  <a:pt x="48941" y="349656"/>
                  <a:pt x="44103" y="304904"/>
                </a:cubicBezTo>
                <a:cubicBezTo>
                  <a:pt x="39265" y="260152"/>
                  <a:pt x="-5487" y="188790"/>
                  <a:pt x="560" y="137990"/>
                </a:cubicBezTo>
                <a:cubicBezTo>
                  <a:pt x="6607" y="87190"/>
                  <a:pt x="44102" y="3733"/>
                  <a:pt x="80388" y="104"/>
                </a:cubicBezTo>
                <a:cubicBezTo>
                  <a:pt x="116674" y="-3525"/>
                  <a:pt x="168684" y="88399"/>
                  <a:pt x="218274" y="116218"/>
                </a:cubicBezTo>
                <a:cubicBezTo>
                  <a:pt x="267864" y="144037"/>
                  <a:pt x="347693" y="139199"/>
                  <a:pt x="377931" y="167018"/>
                </a:cubicBezTo>
                <a:cubicBezTo>
                  <a:pt x="408169" y="194837"/>
                  <a:pt x="416636" y="245637"/>
                  <a:pt x="399703" y="283132"/>
                </a:cubicBezTo>
                <a:cubicBezTo>
                  <a:pt x="382770" y="320627"/>
                  <a:pt x="322293" y="364171"/>
                  <a:pt x="276331" y="391990"/>
                </a:cubicBezTo>
                <a:cubicBezTo>
                  <a:pt x="230369" y="419809"/>
                  <a:pt x="165055" y="445209"/>
                  <a:pt x="123931" y="450047"/>
                </a:cubicBezTo>
                <a:cubicBezTo>
                  <a:pt x="82807" y="454885"/>
                  <a:pt x="42893" y="430695"/>
                  <a:pt x="29588" y="40650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7"/>
          </p:cNvCxnSpPr>
          <p:nvPr/>
        </p:nvCxnSpPr>
        <p:spPr>
          <a:xfrm>
            <a:off x="4753902" y="5102165"/>
            <a:ext cx="147558" cy="21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07512" y="3872783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749332" y="473580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74737"/>
              </p:ext>
            </p:extLst>
          </p:nvPr>
        </p:nvGraphicFramePr>
        <p:xfrm>
          <a:off x="4894572" y="5089489"/>
          <a:ext cx="183554" cy="19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1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572" y="5089489"/>
                        <a:ext cx="183554" cy="194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55676"/>
              </p:ext>
            </p:extLst>
          </p:nvPr>
        </p:nvGraphicFramePr>
        <p:xfrm>
          <a:off x="4529737" y="3809110"/>
          <a:ext cx="2016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2" name="Equation" r:id="rId12" imgW="139680" imgH="164880" progId="Equation.3">
                  <p:embed/>
                </p:oleObj>
              </mc:Choice>
              <mc:Fallback>
                <p:oleObj name="Equation" r:id="rId12" imgW="139680" imgH="164880" progId="Equation.3">
                  <p:embed/>
                  <p:pic>
                    <p:nvPicPr>
                      <p:cNvPr id="0" name="Picture 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737" y="3809110"/>
                        <a:ext cx="20161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324246"/>
              </p:ext>
            </p:extLst>
          </p:nvPr>
        </p:nvGraphicFramePr>
        <p:xfrm>
          <a:off x="3707607" y="4807249"/>
          <a:ext cx="182563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3" name="Equation" r:id="rId14" imgW="126720" imgH="126720" progId="Equation.3">
                  <p:embed/>
                </p:oleObj>
              </mc:Choice>
              <mc:Fallback>
                <p:oleObj name="Equation" r:id="rId14" imgW="126720" imgH="126720" progId="Equation.3">
                  <p:embed/>
                  <p:pic>
                    <p:nvPicPr>
                      <p:cNvPr id="0" name="Picture 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07" y="4807249"/>
                        <a:ext cx="182563" cy="17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5621540" y="46340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151363"/>
              </p:ext>
            </p:extLst>
          </p:nvPr>
        </p:nvGraphicFramePr>
        <p:xfrm>
          <a:off x="5950833" y="4404034"/>
          <a:ext cx="18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4" name="Equation" r:id="rId16" imgW="126720" imgH="126720" progId="Equation.3">
                  <p:embed/>
                </p:oleObj>
              </mc:Choice>
              <mc:Fallback>
                <p:oleObj name="Equation" r:id="rId16" imgW="126720" imgH="126720" progId="Equation.3">
                  <p:embed/>
                  <p:pic>
                    <p:nvPicPr>
                      <p:cNvPr id="0" name="Picture 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833" y="4404034"/>
                        <a:ext cx="18415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6917684" y="3584751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9652" y="5207554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82556"/>
              </p:ext>
            </p:extLst>
          </p:nvPr>
        </p:nvGraphicFramePr>
        <p:xfrm>
          <a:off x="8555691" y="5252854"/>
          <a:ext cx="183554" cy="19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5" name="Equation" r:id="rId18" imgW="126720" imgH="139680" progId="Equation.3">
                  <p:embed/>
                </p:oleObj>
              </mc:Choice>
              <mc:Fallback>
                <p:oleObj name="Equation" r:id="rId18" imgW="126720" imgH="139680" progId="Equation.3">
                  <p:embed/>
                  <p:pic>
                    <p:nvPicPr>
                      <p:cNvPr id="0" name="Picture 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691" y="5252854"/>
                        <a:ext cx="183554" cy="194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8821"/>
              </p:ext>
            </p:extLst>
          </p:nvPr>
        </p:nvGraphicFramePr>
        <p:xfrm>
          <a:off x="6741573" y="3675136"/>
          <a:ext cx="1635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6" name="Equation" r:id="rId20" imgW="114120" imgH="139680" progId="Equation.3">
                  <p:embed/>
                </p:oleObj>
              </mc:Choice>
              <mc:Fallback>
                <p:oleObj name="Equation" r:id="rId20" imgW="114120" imgH="139680" progId="Equation.3">
                  <p:embed/>
                  <p:pic>
                    <p:nvPicPr>
                      <p:cNvPr id="0" name="Picture 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573" y="3675136"/>
                        <a:ext cx="163513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/>
          <p:cNvCxnSpPr>
            <a:stCxn id="15" idx="3"/>
            <a:endCxn id="14" idx="3"/>
          </p:cNvCxnSpPr>
          <p:nvPr/>
        </p:nvCxnSpPr>
        <p:spPr>
          <a:xfrm flipV="1">
            <a:off x="1493983" y="4085988"/>
            <a:ext cx="2751831" cy="3588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8"/>
            <a:endCxn id="14" idx="8"/>
          </p:cNvCxnSpPr>
          <p:nvPr/>
        </p:nvCxnSpPr>
        <p:spPr>
          <a:xfrm>
            <a:off x="1537526" y="4894733"/>
            <a:ext cx="2821196" cy="357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9501"/>
              </p:ext>
            </p:extLst>
          </p:nvPr>
        </p:nvGraphicFramePr>
        <p:xfrm>
          <a:off x="7450447" y="4525354"/>
          <a:ext cx="2984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7" name="Equation" r:id="rId22" imgW="152280" imgH="203040" progId="Equation.3">
                  <p:embed/>
                </p:oleObj>
              </mc:Choice>
              <mc:Fallback>
                <p:oleObj name="Equation" r:id="rId22" imgW="152280" imgH="203040" progId="Equation.3">
                  <p:embed/>
                  <p:pic>
                    <p:nvPicPr>
                      <p:cNvPr id="0" name="Picture 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447" y="4525354"/>
                        <a:ext cx="2984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32365"/>
              </p:ext>
            </p:extLst>
          </p:nvPr>
        </p:nvGraphicFramePr>
        <p:xfrm>
          <a:off x="4281186" y="4432834"/>
          <a:ext cx="2984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8" name="Equation" r:id="rId24" imgW="152280" imgH="164880" progId="Equation.3">
                  <p:embed/>
                </p:oleObj>
              </mc:Choice>
              <mc:Fallback>
                <p:oleObj name="Equation" r:id="rId24" imgW="152280" imgH="164880" progId="Equation.3">
                  <p:embed/>
                  <p:pic>
                    <p:nvPicPr>
                      <p:cNvPr id="0" name="Picture 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186" y="4432834"/>
                        <a:ext cx="2984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53472"/>
              </p:ext>
            </p:extLst>
          </p:nvPr>
        </p:nvGraphicFramePr>
        <p:xfrm>
          <a:off x="1463908" y="4597255"/>
          <a:ext cx="222076" cy="22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9" name="Equation" r:id="rId26" imgW="152280" imgH="164880" progId="Equation.3">
                  <p:embed/>
                </p:oleObj>
              </mc:Choice>
              <mc:Fallback>
                <p:oleObj name="Equation" r:id="rId26" imgW="152280" imgH="164880" progId="Equation.3">
                  <p:embed/>
                  <p:pic>
                    <p:nvPicPr>
                      <p:cNvPr id="0" name="Picture 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908" y="4597255"/>
                        <a:ext cx="222076" cy="2232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61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Area of a region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113003"/>
              </p:ext>
            </p:extLst>
          </p:nvPr>
        </p:nvGraphicFramePr>
        <p:xfrm>
          <a:off x="2137075" y="1357033"/>
          <a:ext cx="48593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33" name="Equation" r:id="rId3" imgW="2489040" imgH="317160" progId="Equation.3">
                  <p:embed/>
                </p:oleObj>
              </mc:Choice>
              <mc:Fallback>
                <p:oleObj name="Equation" r:id="rId3" imgW="2489040" imgH="31716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75" y="1357033"/>
                        <a:ext cx="48593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68463" y="3269180"/>
            <a:ext cx="720080" cy="278343"/>
            <a:chOff x="4232027" y="5877272"/>
            <a:chExt cx="720080" cy="278343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232027" y="6155615"/>
              <a:ext cx="720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321799"/>
                </p:ext>
              </p:extLst>
            </p:nvPr>
          </p:nvGraphicFramePr>
          <p:xfrm>
            <a:off x="4499992" y="5877272"/>
            <a:ext cx="18415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34" name="Equation" r:id="rId5" imgW="126720" imgH="126720" progId="Equation.3">
                    <p:embed/>
                  </p:oleObj>
                </mc:Choice>
                <mc:Fallback>
                  <p:oleObj name="Equation" r:id="rId5" imgW="126720" imgH="126720" progId="Equation.3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5877272"/>
                          <a:ext cx="18415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Freeform 15"/>
          <p:cNvSpPr/>
          <p:nvPr/>
        </p:nvSpPr>
        <p:spPr>
          <a:xfrm>
            <a:off x="913418" y="3002157"/>
            <a:ext cx="2033444" cy="1299352"/>
          </a:xfrm>
          <a:custGeom>
            <a:avLst/>
            <a:gdLst>
              <a:gd name="connsiteX0" fmla="*/ 29588 w 408308"/>
              <a:gd name="connsiteY0" fmla="*/ 406504 h 450669"/>
              <a:gd name="connsiteX1" fmla="*/ 44103 w 408308"/>
              <a:gd name="connsiteY1" fmla="*/ 304904 h 450669"/>
              <a:gd name="connsiteX2" fmla="*/ 560 w 408308"/>
              <a:gd name="connsiteY2" fmla="*/ 137990 h 450669"/>
              <a:gd name="connsiteX3" fmla="*/ 80388 w 408308"/>
              <a:gd name="connsiteY3" fmla="*/ 104 h 450669"/>
              <a:gd name="connsiteX4" fmla="*/ 218274 w 408308"/>
              <a:gd name="connsiteY4" fmla="*/ 116218 h 450669"/>
              <a:gd name="connsiteX5" fmla="*/ 377931 w 408308"/>
              <a:gd name="connsiteY5" fmla="*/ 167018 h 450669"/>
              <a:gd name="connsiteX6" fmla="*/ 399703 w 408308"/>
              <a:gd name="connsiteY6" fmla="*/ 283132 h 450669"/>
              <a:gd name="connsiteX7" fmla="*/ 276331 w 408308"/>
              <a:gd name="connsiteY7" fmla="*/ 391990 h 450669"/>
              <a:gd name="connsiteX8" fmla="*/ 123931 w 408308"/>
              <a:gd name="connsiteY8" fmla="*/ 450047 h 450669"/>
              <a:gd name="connsiteX9" fmla="*/ 29588 w 408308"/>
              <a:gd name="connsiteY9" fmla="*/ 406504 h 4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08" h="450669">
                <a:moveTo>
                  <a:pt x="29588" y="406504"/>
                </a:moveTo>
                <a:cubicBezTo>
                  <a:pt x="16283" y="382313"/>
                  <a:pt x="48941" y="349656"/>
                  <a:pt x="44103" y="304904"/>
                </a:cubicBezTo>
                <a:cubicBezTo>
                  <a:pt x="39265" y="260152"/>
                  <a:pt x="-5487" y="188790"/>
                  <a:pt x="560" y="137990"/>
                </a:cubicBezTo>
                <a:cubicBezTo>
                  <a:pt x="6607" y="87190"/>
                  <a:pt x="44102" y="3733"/>
                  <a:pt x="80388" y="104"/>
                </a:cubicBezTo>
                <a:cubicBezTo>
                  <a:pt x="116674" y="-3525"/>
                  <a:pt x="168684" y="88399"/>
                  <a:pt x="218274" y="116218"/>
                </a:cubicBezTo>
                <a:cubicBezTo>
                  <a:pt x="267864" y="144037"/>
                  <a:pt x="347693" y="139199"/>
                  <a:pt x="377931" y="167018"/>
                </a:cubicBezTo>
                <a:cubicBezTo>
                  <a:pt x="408169" y="194837"/>
                  <a:pt x="416636" y="245637"/>
                  <a:pt x="399703" y="283132"/>
                </a:cubicBezTo>
                <a:cubicBezTo>
                  <a:pt x="382770" y="320627"/>
                  <a:pt x="322293" y="364171"/>
                  <a:pt x="276331" y="391990"/>
                </a:cubicBezTo>
                <a:cubicBezTo>
                  <a:pt x="230369" y="419809"/>
                  <a:pt x="165055" y="445209"/>
                  <a:pt x="123931" y="450047"/>
                </a:cubicBezTo>
                <a:cubicBezTo>
                  <a:pt x="82807" y="454885"/>
                  <a:pt x="42893" y="430695"/>
                  <a:pt x="29588" y="40650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20989" y="2304994"/>
            <a:ext cx="0" cy="240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1272" y="4388019"/>
            <a:ext cx="277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231065"/>
              </p:ext>
            </p:extLst>
          </p:nvPr>
        </p:nvGraphicFramePr>
        <p:xfrm>
          <a:off x="2923530" y="4446166"/>
          <a:ext cx="235609" cy="24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35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530" y="4446166"/>
                        <a:ext cx="235609" cy="249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06698"/>
              </p:ext>
            </p:extLst>
          </p:nvPr>
        </p:nvGraphicFramePr>
        <p:xfrm>
          <a:off x="594933" y="2421012"/>
          <a:ext cx="209885" cy="248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36" name="Equation" r:id="rId9" imgW="114120" imgH="139680" progId="Equation.3">
                  <p:embed/>
                </p:oleObj>
              </mc:Choice>
              <mc:Fallback>
                <p:oleObj name="Equation" r:id="rId9" imgW="114120" imgH="13968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3" y="2421012"/>
                        <a:ext cx="209885" cy="248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10727"/>
              </p:ext>
            </p:extLst>
          </p:nvPr>
        </p:nvGraphicFramePr>
        <p:xfrm>
          <a:off x="1202982" y="3196391"/>
          <a:ext cx="287891" cy="35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37" name="Equation" r:id="rId11" imgW="152280" imgH="203040" progId="Equation.3">
                  <p:embed/>
                </p:oleObj>
              </mc:Choice>
              <mc:Fallback>
                <p:oleObj name="Equation" r:id="rId11" imgW="152280" imgH="20304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982" y="3196391"/>
                        <a:ext cx="287891" cy="356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3868463" y="2654427"/>
            <a:ext cx="720080" cy="313821"/>
            <a:chOff x="4232027" y="5841794"/>
            <a:chExt cx="720080" cy="31382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232027" y="6155615"/>
              <a:ext cx="7200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0193538"/>
                </p:ext>
              </p:extLst>
            </p:nvPr>
          </p:nvGraphicFramePr>
          <p:xfrm>
            <a:off x="4446614" y="5841794"/>
            <a:ext cx="293688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38" name="Equation" r:id="rId13" imgW="203040" imgH="177480" progId="Equation.3">
                    <p:embed/>
                  </p:oleObj>
                </mc:Choice>
                <mc:Fallback>
                  <p:oleObj name="Equation" r:id="rId13" imgW="203040" imgH="17748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614" y="5841794"/>
                          <a:ext cx="293688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uppo 53"/>
          <p:cNvGrpSpPr/>
          <p:nvPr/>
        </p:nvGrpSpPr>
        <p:grpSpPr>
          <a:xfrm>
            <a:off x="1080334" y="3399142"/>
            <a:ext cx="1583037" cy="732222"/>
            <a:chOff x="1080334" y="4240390"/>
            <a:chExt cx="1583037" cy="73222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146719" y="4330376"/>
              <a:ext cx="0" cy="3425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37075" y="4661701"/>
              <a:ext cx="3238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137075" y="4653136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53029" y="4694437"/>
              <a:ext cx="1110342" cy="221112"/>
            </a:xfrm>
            <a:custGeom>
              <a:avLst/>
              <a:gdLst>
                <a:gd name="connsiteX0" fmla="*/ 0 w 1110342"/>
                <a:gd name="connsiteY0" fmla="*/ 146077 h 221112"/>
                <a:gd name="connsiteX1" fmla="*/ 174171 w 1110342"/>
                <a:gd name="connsiteY1" fmla="*/ 218649 h 221112"/>
                <a:gd name="connsiteX2" fmla="*/ 500742 w 1110342"/>
                <a:gd name="connsiteY2" fmla="*/ 66249 h 221112"/>
                <a:gd name="connsiteX3" fmla="*/ 638628 w 1110342"/>
                <a:gd name="connsiteY3" fmla="*/ 934 h 221112"/>
                <a:gd name="connsiteX4" fmla="*/ 994228 w 1110342"/>
                <a:gd name="connsiteY4" fmla="*/ 109792 h 221112"/>
                <a:gd name="connsiteX5" fmla="*/ 1110342 w 1110342"/>
                <a:gd name="connsiteY5" fmla="*/ 66249 h 2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0342" h="221112">
                  <a:moveTo>
                    <a:pt x="0" y="146077"/>
                  </a:moveTo>
                  <a:cubicBezTo>
                    <a:pt x="45357" y="189015"/>
                    <a:pt x="90714" y="231954"/>
                    <a:pt x="174171" y="218649"/>
                  </a:cubicBezTo>
                  <a:cubicBezTo>
                    <a:pt x="257628" y="205344"/>
                    <a:pt x="500742" y="66249"/>
                    <a:pt x="500742" y="66249"/>
                  </a:cubicBezTo>
                  <a:cubicBezTo>
                    <a:pt x="578151" y="29963"/>
                    <a:pt x="556380" y="-6323"/>
                    <a:pt x="638628" y="934"/>
                  </a:cubicBezTo>
                  <a:cubicBezTo>
                    <a:pt x="720876" y="8191"/>
                    <a:pt x="915609" y="98906"/>
                    <a:pt x="994228" y="109792"/>
                  </a:cubicBezTo>
                  <a:cubicBezTo>
                    <a:pt x="1072847" y="120678"/>
                    <a:pt x="1091594" y="93463"/>
                    <a:pt x="1110342" y="6624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704791" y="4240390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53029" y="4482466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301208" y="4693552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890598" y="4473114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89475" y="4805536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01071" y="4360239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346927" y="4915549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080334" y="4273313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696281" y="4659871"/>
              <a:ext cx="45719" cy="57063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9564" y="5307744"/>
            <a:ext cx="8706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</a:t>
            </a:r>
            <a:r>
              <a:rPr lang="it-IT" sz="2000" dirty="0" smtClean="0">
                <a:solidFill>
                  <a:srgbClr val="0000CD"/>
                </a:solidFill>
              </a:rPr>
              <a:t>area of a region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surface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defined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sum of the areas of </a:t>
            </a:r>
            <a:r>
              <a:rPr lang="it-IT" sz="2000" dirty="0" smtClean="0">
                <a:solidFill>
                  <a:srgbClr val="0000CD"/>
                </a:solidFill>
              </a:rPr>
              <a:t>parallelograms</a:t>
            </a:r>
            <a:r>
              <a:rPr lang="it-IT" sz="2000" dirty="0" smtClean="0"/>
              <a:t> tangent to that surface region.</a:t>
            </a:r>
            <a:endParaRPr lang="en-US" sz="2000" dirty="0"/>
          </a:p>
        </p:txBody>
      </p:sp>
      <p:sp>
        <p:nvSpPr>
          <p:cNvPr id="82" name="Freeform 81"/>
          <p:cNvSpPr/>
          <p:nvPr/>
        </p:nvSpPr>
        <p:spPr>
          <a:xfrm>
            <a:off x="6177289" y="2748382"/>
            <a:ext cx="1448575" cy="647343"/>
          </a:xfrm>
          <a:custGeom>
            <a:avLst/>
            <a:gdLst>
              <a:gd name="connsiteX0" fmla="*/ 29588 w 408308"/>
              <a:gd name="connsiteY0" fmla="*/ 406504 h 450669"/>
              <a:gd name="connsiteX1" fmla="*/ 44103 w 408308"/>
              <a:gd name="connsiteY1" fmla="*/ 304904 h 450669"/>
              <a:gd name="connsiteX2" fmla="*/ 560 w 408308"/>
              <a:gd name="connsiteY2" fmla="*/ 137990 h 450669"/>
              <a:gd name="connsiteX3" fmla="*/ 80388 w 408308"/>
              <a:gd name="connsiteY3" fmla="*/ 104 h 450669"/>
              <a:gd name="connsiteX4" fmla="*/ 218274 w 408308"/>
              <a:gd name="connsiteY4" fmla="*/ 116218 h 450669"/>
              <a:gd name="connsiteX5" fmla="*/ 377931 w 408308"/>
              <a:gd name="connsiteY5" fmla="*/ 167018 h 450669"/>
              <a:gd name="connsiteX6" fmla="*/ 399703 w 408308"/>
              <a:gd name="connsiteY6" fmla="*/ 283132 h 450669"/>
              <a:gd name="connsiteX7" fmla="*/ 276331 w 408308"/>
              <a:gd name="connsiteY7" fmla="*/ 391990 h 450669"/>
              <a:gd name="connsiteX8" fmla="*/ 123931 w 408308"/>
              <a:gd name="connsiteY8" fmla="*/ 450047 h 450669"/>
              <a:gd name="connsiteX9" fmla="*/ 29588 w 408308"/>
              <a:gd name="connsiteY9" fmla="*/ 406504 h 4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08" h="450669">
                <a:moveTo>
                  <a:pt x="29588" y="406504"/>
                </a:moveTo>
                <a:cubicBezTo>
                  <a:pt x="16283" y="382313"/>
                  <a:pt x="48941" y="349656"/>
                  <a:pt x="44103" y="304904"/>
                </a:cubicBezTo>
                <a:cubicBezTo>
                  <a:pt x="39265" y="260152"/>
                  <a:pt x="-5487" y="188790"/>
                  <a:pt x="560" y="137990"/>
                </a:cubicBezTo>
                <a:cubicBezTo>
                  <a:pt x="6607" y="87190"/>
                  <a:pt x="44102" y="3733"/>
                  <a:pt x="80388" y="104"/>
                </a:cubicBezTo>
                <a:cubicBezTo>
                  <a:pt x="116674" y="-3525"/>
                  <a:pt x="168684" y="88399"/>
                  <a:pt x="218274" y="116218"/>
                </a:cubicBezTo>
                <a:cubicBezTo>
                  <a:pt x="267864" y="144037"/>
                  <a:pt x="347693" y="139199"/>
                  <a:pt x="377931" y="167018"/>
                </a:cubicBezTo>
                <a:cubicBezTo>
                  <a:pt x="408169" y="194837"/>
                  <a:pt x="416636" y="245637"/>
                  <a:pt x="399703" y="283132"/>
                </a:cubicBezTo>
                <a:cubicBezTo>
                  <a:pt x="382770" y="320627"/>
                  <a:pt x="322293" y="364171"/>
                  <a:pt x="276331" y="391990"/>
                </a:cubicBezTo>
                <a:cubicBezTo>
                  <a:pt x="230369" y="419809"/>
                  <a:pt x="165055" y="445209"/>
                  <a:pt x="123931" y="450047"/>
                </a:cubicBezTo>
                <a:cubicBezTo>
                  <a:pt x="82807" y="454885"/>
                  <a:pt x="42893" y="430695"/>
                  <a:pt x="29588" y="40650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5704097" y="2555541"/>
            <a:ext cx="3155278" cy="2361615"/>
          </a:xfrm>
          <a:custGeom>
            <a:avLst/>
            <a:gdLst>
              <a:gd name="connsiteX0" fmla="*/ 1501042 w 3619649"/>
              <a:gd name="connsiteY0" fmla="*/ 2686957 h 2709180"/>
              <a:gd name="connsiteX1" fmla="*/ 1471545 w 3619649"/>
              <a:gd name="connsiteY1" fmla="*/ 2406738 h 2709180"/>
              <a:gd name="connsiteX2" fmla="*/ 1161829 w 3619649"/>
              <a:gd name="connsiteY2" fmla="*/ 1890545 h 2709180"/>
              <a:gd name="connsiteX3" fmla="*/ 99945 w 3619649"/>
              <a:gd name="connsiteY3" fmla="*/ 1322732 h 2709180"/>
              <a:gd name="connsiteX4" fmla="*/ 188435 w 3619649"/>
              <a:gd name="connsiteY4" fmla="*/ 533693 h 2709180"/>
              <a:gd name="connsiteX5" fmla="*/ 1368306 w 3619649"/>
              <a:gd name="connsiteY5" fmla="*/ 2751 h 2709180"/>
              <a:gd name="connsiteX6" fmla="*/ 3462577 w 3619649"/>
              <a:gd name="connsiteY6" fmla="*/ 327216 h 2709180"/>
              <a:gd name="connsiteX7" fmla="*/ 3447829 w 3619649"/>
              <a:gd name="connsiteY7" fmla="*/ 364086 h 2709180"/>
              <a:gd name="connsiteX8" fmla="*/ 3278222 w 3619649"/>
              <a:gd name="connsiteY8" fmla="*/ 459951 h 2709180"/>
              <a:gd name="connsiteX9" fmla="*/ 2835771 w 3619649"/>
              <a:gd name="connsiteY9" fmla="*/ 784416 h 2709180"/>
              <a:gd name="connsiteX10" fmla="*/ 2275332 w 3619649"/>
              <a:gd name="connsiteY10" fmla="*/ 1344854 h 2709180"/>
              <a:gd name="connsiteX11" fmla="*/ 1958242 w 3619649"/>
              <a:gd name="connsiteY11" fmla="*/ 1824177 h 2709180"/>
              <a:gd name="connsiteX12" fmla="*/ 1501042 w 3619649"/>
              <a:gd name="connsiteY12" fmla="*/ 2686957 h 270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9649" h="2709180">
                <a:moveTo>
                  <a:pt x="1501042" y="2686957"/>
                </a:moveTo>
                <a:cubicBezTo>
                  <a:pt x="1419926" y="2784050"/>
                  <a:pt x="1528081" y="2539473"/>
                  <a:pt x="1471545" y="2406738"/>
                </a:cubicBezTo>
                <a:cubicBezTo>
                  <a:pt x="1415009" y="2274003"/>
                  <a:pt x="1390429" y="2071213"/>
                  <a:pt x="1161829" y="1890545"/>
                </a:cubicBezTo>
                <a:cubicBezTo>
                  <a:pt x="933229" y="1709877"/>
                  <a:pt x="262177" y="1548874"/>
                  <a:pt x="99945" y="1322732"/>
                </a:cubicBezTo>
                <a:cubicBezTo>
                  <a:pt x="-62287" y="1096590"/>
                  <a:pt x="-22958" y="753690"/>
                  <a:pt x="188435" y="533693"/>
                </a:cubicBezTo>
                <a:cubicBezTo>
                  <a:pt x="399828" y="313696"/>
                  <a:pt x="822616" y="37164"/>
                  <a:pt x="1368306" y="2751"/>
                </a:cubicBezTo>
                <a:cubicBezTo>
                  <a:pt x="1913996" y="-31662"/>
                  <a:pt x="3115990" y="266994"/>
                  <a:pt x="3462577" y="327216"/>
                </a:cubicBezTo>
                <a:cubicBezTo>
                  <a:pt x="3809164" y="387438"/>
                  <a:pt x="3478555" y="341963"/>
                  <a:pt x="3447829" y="364086"/>
                </a:cubicBezTo>
                <a:cubicBezTo>
                  <a:pt x="3417103" y="386209"/>
                  <a:pt x="3380232" y="389896"/>
                  <a:pt x="3278222" y="459951"/>
                </a:cubicBezTo>
                <a:cubicBezTo>
                  <a:pt x="3176212" y="530006"/>
                  <a:pt x="3002919" y="636932"/>
                  <a:pt x="2835771" y="784416"/>
                </a:cubicBezTo>
                <a:cubicBezTo>
                  <a:pt x="2668623" y="931900"/>
                  <a:pt x="2421587" y="1171561"/>
                  <a:pt x="2275332" y="1344854"/>
                </a:cubicBezTo>
                <a:cubicBezTo>
                  <a:pt x="2129077" y="1518147"/>
                  <a:pt x="2087290" y="1606638"/>
                  <a:pt x="1958242" y="1824177"/>
                </a:cubicBezTo>
                <a:cubicBezTo>
                  <a:pt x="1829194" y="2041716"/>
                  <a:pt x="1582158" y="2589864"/>
                  <a:pt x="1501042" y="2686957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03976"/>
              </p:ext>
            </p:extLst>
          </p:nvPr>
        </p:nvGraphicFramePr>
        <p:xfrm>
          <a:off x="7005400" y="4232565"/>
          <a:ext cx="177131" cy="21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39" name="Equation" r:id="rId15" imgW="139579" imgH="177646" progId="Equation.3">
                  <p:embed/>
                </p:oleObj>
              </mc:Choice>
              <mc:Fallback>
                <p:oleObj name="Equation" r:id="rId15" imgW="139579" imgH="177646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400" y="4232565"/>
                        <a:ext cx="177131" cy="21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uppo 55"/>
          <p:cNvGrpSpPr/>
          <p:nvPr/>
        </p:nvGrpSpPr>
        <p:grpSpPr>
          <a:xfrm>
            <a:off x="5508381" y="2120825"/>
            <a:ext cx="3387633" cy="1870591"/>
            <a:chOff x="5508381" y="2962073"/>
            <a:chExt cx="3387633" cy="1870591"/>
          </a:xfrm>
        </p:grpSpPr>
        <p:sp>
          <p:nvSpPr>
            <p:cNvPr id="66" name="Freeform 65"/>
            <p:cNvSpPr/>
            <p:nvPr/>
          </p:nvSpPr>
          <p:spPr>
            <a:xfrm>
              <a:off x="5508381" y="2962073"/>
              <a:ext cx="3387633" cy="1870591"/>
            </a:xfrm>
            <a:custGeom>
              <a:avLst/>
              <a:gdLst>
                <a:gd name="connsiteX0" fmla="*/ 0 w 3886200"/>
                <a:gd name="connsiteY0" fmla="*/ 1091380 h 2145890"/>
                <a:gd name="connsiteX1" fmla="*/ 1025013 w 3886200"/>
                <a:gd name="connsiteY1" fmla="*/ 0 h 2145890"/>
                <a:gd name="connsiteX2" fmla="*/ 3886200 w 3886200"/>
                <a:gd name="connsiteY2" fmla="*/ 132735 h 2145890"/>
                <a:gd name="connsiteX3" fmla="*/ 2123768 w 3886200"/>
                <a:gd name="connsiteY3" fmla="*/ 2145890 h 2145890"/>
                <a:gd name="connsiteX4" fmla="*/ 0 w 3886200"/>
                <a:gd name="connsiteY4" fmla="*/ 1091380 h 214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200" h="2145890">
                  <a:moveTo>
                    <a:pt x="0" y="1091380"/>
                  </a:moveTo>
                  <a:lnTo>
                    <a:pt x="1025013" y="0"/>
                  </a:lnTo>
                  <a:lnTo>
                    <a:pt x="3886200" y="132735"/>
                  </a:lnTo>
                  <a:lnTo>
                    <a:pt x="2123768" y="2145890"/>
                  </a:lnTo>
                  <a:lnTo>
                    <a:pt x="0" y="1091380"/>
                  </a:lnTo>
                  <a:close/>
                </a:path>
              </a:pathLst>
            </a:custGeom>
            <a:solidFill>
              <a:srgbClr val="C9DA92">
                <a:alpha val="14902"/>
              </a:srgb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aphicFrame>
          <p:nvGraphicFramePr>
            <p:cNvPr id="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730419"/>
                </p:ext>
              </p:extLst>
            </p:nvPr>
          </p:nvGraphicFramePr>
          <p:xfrm>
            <a:off x="8152530" y="3099440"/>
            <a:ext cx="352879" cy="293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40" name="Equation" r:id="rId17" imgW="279279" imgH="241195" progId="Equation.3">
                    <p:embed/>
                  </p:oleObj>
                </mc:Choice>
                <mc:Fallback>
                  <p:oleObj name="Equation" r:id="rId17" imgW="279279" imgH="241195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2530" y="3099440"/>
                          <a:ext cx="352879" cy="293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Freeform 59"/>
          <p:cNvSpPr/>
          <p:nvPr/>
        </p:nvSpPr>
        <p:spPr>
          <a:xfrm>
            <a:off x="6521941" y="2562825"/>
            <a:ext cx="1132374" cy="582002"/>
          </a:xfrm>
          <a:custGeom>
            <a:avLst/>
            <a:gdLst>
              <a:gd name="connsiteX0" fmla="*/ 0 w 1299029"/>
              <a:gd name="connsiteY0" fmla="*/ 667657 h 667657"/>
              <a:gd name="connsiteX1" fmla="*/ 312057 w 1299029"/>
              <a:gd name="connsiteY1" fmla="*/ 137885 h 667657"/>
              <a:gd name="connsiteX2" fmla="*/ 1299029 w 1299029"/>
              <a:gd name="connsiteY2" fmla="*/ 0 h 667657"/>
              <a:gd name="connsiteX3" fmla="*/ 972457 w 1299029"/>
              <a:gd name="connsiteY3" fmla="*/ 522514 h 667657"/>
              <a:gd name="connsiteX4" fmla="*/ 0 w 1299029"/>
              <a:gd name="connsiteY4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029" h="667657">
                <a:moveTo>
                  <a:pt x="0" y="667657"/>
                </a:moveTo>
                <a:lnTo>
                  <a:pt x="312057" y="137885"/>
                </a:lnTo>
                <a:lnTo>
                  <a:pt x="1299029" y="0"/>
                </a:lnTo>
                <a:lnTo>
                  <a:pt x="972457" y="522514"/>
                </a:lnTo>
                <a:lnTo>
                  <a:pt x="0" y="667657"/>
                </a:lnTo>
                <a:close/>
              </a:path>
            </a:pathLst>
          </a:custGeom>
          <a:solidFill>
            <a:srgbClr val="F1C6C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32"/>
              </p:ext>
            </p:extLst>
          </p:nvPr>
        </p:nvGraphicFramePr>
        <p:xfrm>
          <a:off x="6791621" y="2718091"/>
          <a:ext cx="613642" cy="2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1" name="Equation" r:id="rId19" imgW="533160" imgH="253800" progId="Equation.3">
                  <p:embed/>
                </p:oleObj>
              </mc:Choice>
              <mc:Fallback>
                <p:oleObj name="Equation" r:id="rId19" imgW="533160" imgH="2538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621" y="2718091"/>
                        <a:ext cx="613642" cy="272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Oval 70"/>
          <p:cNvSpPr/>
          <p:nvPr/>
        </p:nvSpPr>
        <p:spPr>
          <a:xfrm>
            <a:off x="6489001" y="3143310"/>
            <a:ext cx="31382" cy="313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uppo 54"/>
          <p:cNvGrpSpPr/>
          <p:nvPr/>
        </p:nvGrpSpPr>
        <p:grpSpPr>
          <a:xfrm>
            <a:off x="6507641" y="2522090"/>
            <a:ext cx="938362" cy="774632"/>
            <a:chOff x="6507641" y="3363338"/>
            <a:chExt cx="938362" cy="774632"/>
          </a:xfrm>
        </p:grpSpPr>
        <p:graphicFrame>
          <p:nvGraphicFramePr>
            <p:cNvPr id="7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500186"/>
                </p:ext>
              </p:extLst>
            </p:nvPr>
          </p:nvGraphicFramePr>
          <p:xfrm>
            <a:off x="7221821" y="3858435"/>
            <a:ext cx="224182" cy="279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42" name="Equation" r:id="rId21" imgW="177646" imgH="228402" progId="Equation.3">
                    <p:embed/>
                  </p:oleObj>
                </mc:Choice>
                <mc:Fallback>
                  <p:oleObj name="Equation" r:id="rId21" imgW="177646" imgH="228402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1821" y="3858435"/>
                          <a:ext cx="224182" cy="279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984664"/>
                </p:ext>
              </p:extLst>
            </p:nvPr>
          </p:nvGraphicFramePr>
          <p:xfrm>
            <a:off x="6526841" y="3363338"/>
            <a:ext cx="224182" cy="279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43" name="Equation" r:id="rId23" imgW="177646" imgH="228402" progId="Equation.3">
                    <p:embed/>
                  </p:oleObj>
                </mc:Choice>
                <mc:Fallback>
                  <p:oleObj name="Equation" r:id="rId23" imgW="177646" imgH="228402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6841" y="3363338"/>
                          <a:ext cx="224182" cy="279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Straight Arrow Connector 74"/>
            <p:cNvCxnSpPr/>
            <p:nvPr/>
          </p:nvCxnSpPr>
          <p:spPr>
            <a:xfrm flipV="1">
              <a:off x="6507641" y="3517628"/>
              <a:ext cx="279190" cy="48262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507641" y="3871991"/>
              <a:ext cx="884696" cy="1282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84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0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Area of a region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19833"/>
              </p:ext>
            </p:extLst>
          </p:nvPr>
        </p:nvGraphicFramePr>
        <p:xfrm>
          <a:off x="1043608" y="1354177"/>
          <a:ext cx="48593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3" name="Equation" r:id="rId3" imgW="2489040" imgH="317160" progId="Equation.3">
                  <p:embed/>
                </p:oleObj>
              </mc:Choice>
              <mc:Fallback>
                <p:oleObj name="Equation" r:id="rId3" imgW="2489040" imgH="31716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54177"/>
                        <a:ext cx="48593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274621" y="216599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Observe </a:t>
            </a:r>
            <a:r>
              <a:rPr lang="en-US" sz="2000" dirty="0" smtClean="0"/>
              <a:t>that:</a:t>
            </a:r>
            <a:endParaRPr lang="en-US" sz="2000" dirty="0"/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19775"/>
              </p:ext>
            </p:extLst>
          </p:nvPr>
        </p:nvGraphicFramePr>
        <p:xfrm>
          <a:off x="259126" y="2631585"/>
          <a:ext cx="33670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4" name="Equazione" r:id="rId5" imgW="1726920" imgH="279360" progId="Equation.3">
                  <p:embed/>
                </p:oleObj>
              </mc:Choice>
              <mc:Fallback>
                <p:oleObj name="Equazione" r:id="rId5" imgW="1726920" imgH="2793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6" y="2631585"/>
                        <a:ext cx="336708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95984"/>
              </p:ext>
            </p:extLst>
          </p:nvPr>
        </p:nvGraphicFramePr>
        <p:xfrm>
          <a:off x="282439" y="3838448"/>
          <a:ext cx="39576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5" name="Equazione" r:id="rId7" imgW="2031840" imgH="330120" progId="Equation.3">
                  <p:embed/>
                </p:oleObj>
              </mc:Choice>
              <mc:Fallback>
                <p:oleObj name="Equazione" r:id="rId7" imgW="2031840" imgH="33012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39" y="3838448"/>
                        <a:ext cx="39576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621" y="330337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smtClean="0"/>
              <a:t>can </a:t>
            </a:r>
            <a:r>
              <a:rPr lang="it-IT" sz="2000" dirty="0" err="1" smtClean="0"/>
              <a:t>then</a:t>
            </a:r>
            <a:r>
              <a:rPr lang="it-IT" sz="2000" dirty="0" smtClean="0"/>
              <a:t> </a:t>
            </a:r>
            <a:r>
              <a:rPr lang="it-IT" sz="2000" dirty="0" smtClean="0"/>
              <a:t>rewrite:</a:t>
            </a:r>
            <a:endParaRPr lang="en-US" sz="2000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26579"/>
              </p:ext>
            </p:extLst>
          </p:nvPr>
        </p:nvGraphicFramePr>
        <p:xfrm>
          <a:off x="6732240" y="1170889"/>
          <a:ext cx="15859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6" name="Equation" r:id="rId9" imgW="812520" imgH="457200" progId="Equation.3">
                  <p:embed/>
                </p:oleObj>
              </mc:Choice>
              <mc:Fallback>
                <p:oleObj name="Equation" r:id="rId9" imgW="812520" imgH="4572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170889"/>
                        <a:ext cx="15859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99826"/>
              </p:ext>
            </p:extLst>
          </p:nvPr>
        </p:nvGraphicFramePr>
        <p:xfrm>
          <a:off x="3111520" y="5360331"/>
          <a:ext cx="27511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7" name="Equation" r:id="rId11" imgW="1409400" imgH="317160" progId="Equation.3">
                  <p:embed/>
                </p:oleObj>
              </mc:Choice>
              <mc:Fallback>
                <p:oleObj name="Equation" r:id="rId11" imgW="1409400" imgH="31716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20" y="5360331"/>
                        <a:ext cx="27511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621" y="47062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get</a:t>
            </a:r>
            <a:r>
              <a:rPr lang="it-IT" sz="2000" dirty="0" smtClean="0"/>
              <a:t> the compact </a:t>
            </a:r>
            <a:r>
              <a:rPr lang="it-IT" sz="2000" dirty="0" err="1" smtClean="0"/>
              <a:t>expression</a:t>
            </a:r>
            <a:r>
              <a:rPr lang="it-IT" sz="2000" dirty="0" smtClean="0"/>
              <a:t>:</a:t>
            </a:r>
            <a:endParaRPr lang="en-US" sz="2000" dirty="0"/>
          </a:p>
        </p:txBody>
      </p:sp>
      <p:graphicFrame>
        <p:nvGraphicFramePr>
          <p:cNvPr id="157801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8805"/>
              </p:ext>
            </p:extLst>
          </p:nvPr>
        </p:nvGraphicFramePr>
        <p:xfrm>
          <a:off x="3612424" y="2625960"/>
          <a:ext cx="2797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8" name="Equazione" r:id="rId13" imgW="1434960" imgH="279360" progId="Equation.3">
                  <p:embed/>
                </p:oleObj>
              </mc:Choice>
              <mc:Fallback>
                <p:oleObj name="Equazione" r:id="rId13" imgW="1434960" imgH="27936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424" y="2625960"/>
                        <a:ext cx="27971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802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18210"/>
              </p:ext>
            </p:extLst>
          </p:nvPr>
        </p:nvGraphicFramePr>
        <p:xfrm>
          <a:off x="6392998" y="2632176"/>
          <a:ext cx="2698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9" name="Equazione" r:id="rId15" imgW="1384200" imgH="279360" progId="Equation.3">
                  <p:embed/>
                </p:oleObj>
              </mc:Choice>
              <mc:Fallback>
                <p:oleObj name="Equazione" r:id="rId15" imgW="1384200" imgH="27936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998" y="2632176"/>
                        <a:ext cx="2698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803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7357"/>
              </p:ext>
            </p:extLst>
          </p:nvPr>
        </p:nvGraphicFramePr>
        <p:xfrm>
          <a:off x="4219423" y="3888024"/>
          <a:ext cx="15827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0" name="Equazione" r:id="rId17" imgW="812520" imgH="253800" progId="Equation.3">
                  <p:embed/>
                </p:oleObj>
              </mc:Choice>
              <mc:Fallback>
                <p:oleObj name="Equazione" r:id="rId17" imgW="812520" imgH="2538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423" y="3888024"/>
                        <a:ext cx="15827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804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62758"/>
              </p:ext>
            </p:extLst>
          </p:nvPr>
        </p:nvGraphicFramePr>
        <p:xfrm>
          <a:off x="5716376" y="3934788"/>
          <a:ext cx="11382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61" name="Equazione" r:id="rId19" imgW="583920" imgH="253800" progId="Equation.3">
                  <p:embed/>
                </p:oleObj>
              </mc:Choice>
              <mc:Fallback>
                <p:oleObj name="Equazione" r:id="rId19" imgW="583920" imgH="2538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376" y="3934788"/>
                        <a:ext cx="113823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7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Area element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69243"/>
              </p:ext>
            </p:extLst>
          </p:nvPr>
        </p:nvGraphicFramePr>
        <p:xfrm>
          <a:off x="3619647" y="3234680"/>
          <a:ext cx="14874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2" name="Equation" r:id="rId3" imgW="761760" imgH="291960" progId="Equation.3">
                  <p:embed/>
                </p:oleObj>
              </mc:Choice>
              <mc:Fallback>
                <p:oleObj name="Equation" r:id="rId3" imgW="761760" imgH="2919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647" y="3234680"/>
                        <a:ext cx="14874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21845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define</a:t>
            </a:r>
            <a:r>
              <a:rPr lang="it-IT" sz="2000" dirty="0" smtClean="0"/>
              <a:t> </a:t>
            </a:r>
            <a:r>
              <a:rPr lang="it-IT" sz="2000" dirty="0" smtClean="0"/>
              <a:t>the </a:t>
            </a:r>
            <a:r>
              <a:rPr lang="it-IT" sz="2000" dirty="0" smtClean="0">
                <a:solidFill>
                  <a:srgbClr val="0000CD"/>
                </a:solidFill>
              </a:rPr>
              <a:t>area element</a:t>
            </a:r>
            <a:r>
              <a:rPr lang="it-IT" sz="2000" dirty="0" smtClean="0"/>
              <a:t> </a:t>
            </a:r>
            <a:r>
              <a:rPr lang="it-IT" sz="2000" i="1" dirty="0" smtClean="0"/>
              <a:t>da</a:t>
            </a:r>
            <a:r>
              <a:rPr lang="it-IT" sz="2000" dirty="0" smtClean="0"/>
              <a:t> as:</a:t>
            </a:r>
            <a:endParaRPr lang="en-US" sz="2000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49559"/>
              </p:ext>
            </p:extLst>
          </p:nvPr>
        </p:nvGraphicFramePr>
        <p:xfrm>
          <a:off x="3322785" y="1794520"/>
          <a:ext cx="20812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3" name="Equation" r:id="rId5" imgW="1066680" imgH="253800" progId="Equation.3">
                  <p:embed/>
                </p:oleObj>
              </mc:Choice>
              <mc:Fallback>
                <p:oleObj name="Equation" r:id="rId5" imgW="1066680" imgH="253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785" y="1794520"/>
                        <a:ext cx="20812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310" y="254653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Leading</a:t>
            </a:r>
            <a:r>
              <a:rPr lang="it-IT" sz="2000" dirty="0" smtClean="0"/>
              <a:t> to: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508" y="4054524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area element is also called </a:t>
            </a:r>
            <a:r>
              <a:rPr lang="it-IT" sz="2000" dirty="0" smtClean="0">
                <a:solidFill>
                  <a:srgbClr val="0000CD"/>
                </a:solidFill>
              </a:rPr>
              <a:t>(Riemannian) volume </a:t>
            </a:r>
            <a:r>
              <a:rPr lang="it-IT" sz="2000" dirty="0" err="1" smtClean="0">
                <a:solidFill>
                  <a:srgbClr val="0000CD"/>
                </a:solidFill>
              </a:rPr>
              <a:t>form</a:t>
            </a:r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In </a:t>
            </a:r>
            <a:r>
              <a:rPr lang="it-IT" sz="2000" dirty="0" smtClean="0"/>
              <a:t>the case of 2-dimensional manifolds (our case), volume corresponds to </a:t>
            </a:r>
            <a:r>
              <a:rPr lang="it-IT" sz="2000" dirty="0" smtClean="0">
                <a:solidFill>
                  <a:srgbClr val="0000CD"/>
                </a:solidFill>
              </a:rPr>
              <a:t>area</a:t>
            </a:r>
            <a:endParaRPr lang="en-US" sz="2000" dirty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0000" tIns="0" bIns="0" anchor="t" anchorCtr="0"/>
          <a:lstStyle/>
          <a:p>
            <a:pPr>
              <a:lnSpc>
                <a:spcPct val="10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Measuring lengths and areas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2761302"/>
            <a:ext cx="2469315" cy="1819547"/>
            <a:chOff x="457109" y="2945667"/>
            <a:chExt cx="2469315" cy="1819547"/>
          </a:xfrm>
        </p:grpSpPr>
        <p:grpSp>
          <p:nvGrpSpPr>
            <p:cNvPr id="60" name="Group 59"/>
            <p:cNvGrpSpPr/>
            <p:nvPr/>
          </p:nvGrpSpPr>
          <p:grpSpPr>
            <a:xfrm>
              <a:off x="611560" y="2945667"/>
              <a:ext cx="1852483" cy="1386519"/>
              <a:chOff x="3734897" y="4608050"/>
              <a:chExt cx="1852483" cy="1386519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3932951" y="4915256"/>
                <a:ext cx="1103086" cy="391885"/>
              </a:xfrm>
              <a:custGeom>
                <a:avLst/>
                <a:gdLst>
                  <a:gd name="connsiteX0" fmla="*/ 0 w 1103086"/>
                  <a:gd name="connsiteY0" fmla="*/ 391885 h 391885"/>
                  <a:gd name="connsiteX1" fmla="*/ 137886 w 1103086"/>
                  <a:gd name="connsiteY1" fmla="*/ 333828 h 391885"/>
                  <a:gd name="connsiteX2" fmla="*/ 166914 w 1103086"/>
                  <a:gd name="connsiteY2" fmla="*/ 130628 h 391885"/>
                  <a:gd name="connsiteX3" fmla="*/ 319314 w 1103086"/>
                  <a:gd name="connsiteY3" fmla="*/ 65314 h 391885"/>
                  <a:gd name="connsiteX4" fmla="*/ 486228 w 1103086"/>
                  <a:gd name="connsiteY4" fmla="*/ 210457 h 391885"/>
                  <a:gd name="connsiteX5" fmla="*/ 682171 w 1103086"/>
                  <a:gd name="connsiteY5" fmla="*/ 283028 h 391885"/>
                  <a:gd name="connsiteX6" fmla="*/ 834571 w 1103086"/>
                  <a:gd name="connsiteY6" fmla="*/ 101600 h 391885"/>
                  <a:gd name="connsiteX7" fmla="*/ 1103086 w 1103086"/>
                  <a:gd name="connsiteY7" fmla="*/ 0 h 39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3086" h="391885">
                    <a:moveTo>
                      <a:pt x="0" y="391885"/>
                    </a:moveTo>
                    <a:cubicBezTo>
                      <a:pt x="55033" y="384628"/>
                      <a:pt x="110067" y="377371"/>
                      <a:pt x="137886" y="333828"/>
                    </a:cubicBezTo>
                    <a:cubicBezTo>
                      <a:pt x="165705" y="290285"/>
                      <a:pt x="136676" y="175380"/>
                      <a:pt x="166914" y="130628"/>
                    </a:cubicBezTo>
                    <a:cubicBezTo>
                      <a:pt x="197152" y="85876"/>
                      <a:pt x="266095" y="52009"/>
                      <a:pt x="319314" y="65314"/>
                    </a:cubicBezTo>
                    <a:cubicBezTo>
                      <a:pt x="372533" y="78619"/>
                      <a:pt x="425752" y="174171"/>
                      <a:pt x="486228" y="210457"/>
                    </a:cubicBezTo>
                    <a:cubicBezTo>
                      <a:pt x="546704" y="246743"/>
                      <a:pt x="624114" y="301171"/>
                      <a:pt x="682171" y="283028"/>
                    </a:cubicBezTo>
                    <a:cubicBezTo>
                      <a:pt x="740228" y="264885"/>
                      <a:pt x="764419" y="148771"/>
                      <a:pt x="834571" y="101600"/>
                    </a:cubicBezTo>
                    <a:cubicBezTo>
                      <a:pt x="904724" y="54429"/>
                      <a:pt x="1103086" y="0"/>
                      <a:pt x="1103086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734897" y="4608050"/>
                <a:ext cx="1852483" cy="1386519"/>
              </a:xfrm>
              <a:custGeom>
                <a:avLst/>
                <a:gdLst>
                  <a:gd name="connsiteX0" fmla="*/ 1501042 w 3619649"/>
                  <a:gd name="connsiteY0" fmla="*/ 2686957 h 2709180"/>
                  <a:gd name="connsiteX1" fmla="*/ 1471545 w 3619649"/>
                  <a:gd name="connsiteY1" fmla="*/ 2406738 h 2709180"/>
                  <a:gd name="connsiteX2" fmla="*/ 1161829 w 3619649"/>
                  <a:gd name="connsiteY2" fmla="*/ 1890545 h 2709180"/>
                  <a:gd name="connsiteX3" fmla="*/ 99945 w 3619649"/>
                  <a:gd name="connsiteY3" fmla="*/ 1322732 h 2709180"/>
                  <a:gd name="connsiteX4" fmla="*/ 188435 w 3619649"/>
                  <a:gd name="connsiteY4" fmla="*/ 533693 h 2709180"/>
                  <a:gd name="connsiteX5" fmla="*/ 1368306 w 3619649"/>
                  <a:gd name="connsiteY5" fmla="*/ 2751 h 2709180"/>
                  <a:gd name="connsiteX6" fmla="*/ 3462577 w 3619649"/>
                  <a:gd name="connsiteY6" fmla="*/ 327216 h 2709180"/>
                  <a:gd name="connsiteX7" fmla="*/ 3447829 w 3619649"/>
                  <a:gd name="connsiteY7" fmla="*/ 364086 h 2709180"/>
                  <a:gd name="connsiteX8" fmla="*/ 3278222 w 3619649"/>
                  <a:gd name="connsiteY8" fmla="*/ 459951 h 2709180"/>
                  <a:gd name="connsiteX9" fmla="*/ 2835771 w 3619649"/>
                  <a:gd name="connsiteY9" fmla="*/ 784416 h 2709180"/>
                  <a:gd name="connsiteX10" fmla="*/ 2275332 w 3619649"/>
                  <a:gd name="connsiteY10" fmla="*/ 1344854 h 2709180"/>
                  <a:gd name="connsiteX11" fmla="*/ 1958242 w 3619649"/>
                  <a:gd name="connsiteY11" fmla="*/ 1824177 h 2709180"/>
                  <a:gd name="connsiteX12" fmla="*/ 1501042 w 3619649"/>
                  <a:gd name="connsiteY12" fmla="*/ 2686957 h 270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9649" h="2709180">
                    <a:moveTo>
                      <a:pt x="1501042" y="2686957"/>
                    </a:moveTo>
                    <a:cubicBezTo>
                      <a:pt x="1419926" y="2784050"/>
                      <a:pt x="1528081" y="2539473"/>
                      <a:pt x="1471545" y="2406738"/>
                    </a:cubicBezTo>
                    <a:cubicBezTo>
                      <a:pt x="1415009" y="2274003"/>
                      <a:pt x="1390429" y="2071213"/>
                      <a:pt x="1161829" y="1890545"/>
                    </a:cubicBezTo>
                    <a:cubicBezTo>
                      <a:pt x="933229" y="1709877"/>
                      <a:pt x="262177" y="1548874"/>
                      <a:pt x="99945" y="1322732"/>
                    </a:cubicBezTo>
                    <a:cubicBezTo>
                      <a:pt x="-62287" y="1096590"/>
                      <a:pt x="-22958" y="753690"/>
                      <a:pt x="188435" y="533693"/>
                    </a:cubicBezTo>
                    <a:cubicBezTo>
                      <a:pt x="399828" y="313696"/>
                      <a:pt x="822616" y="37164"/>
                      <a:pt x="1368306" y="2751"/>
                    </a:cubicBezTo>
                    <a:cubicBezTo>
                      <a:pt x="1913996" y="-31662"/>
                      <a:pt x="3115990" y="266994"/>
                      <a:pt x="3462577" y="327216"/>
                    </a:cubicBezTo>
                    <a:cubicBezTo>
                      <a:pt x="3809164" y="387438"/>
                      <a:pt x="3478555" y="341963"/>
                      <a:pt x="3447829" y="364086"/>
                    </a:cubicBezTo>
                    <a:cubicBezTo>
                      <a:pt x="3417103" y="386209"/>
                      <a:pt x="3380232" y="389896"/>
                      <a:pt x="3278222" y="459951"/>
                    </a:cubicBezTo>
                    <a:cubicBezTo>
                      <a:pt x="3176212" y="530006"/>
                      <a:pt x="3002919" y="636932"/>
                      <a:pt x="2835771" y="784416"/>
                    </a:cubicBezTo>
                    <a:cubicBezTo>
                      <a:pt x="2668623" y="931900"/>
                      <a:pt x="2421587" y="1171561"/>
                      <a:pt x="2275332" y="1344854"/>
                    </a:cubicBezTo>
                    <a:cubicBezTo>
                      <a:pt x="2129077" y="1518147"/>
                      <a:pt x="2087290" y="1606638"/>
                      <a:pt x="1958242" y="1824177"/>
                    </a:cubicBezTo>
                    <a:cubicBezTo>
                      <a:pt x="1829194" y="2041716"/>
                      <a:pt x="1582158" y="2589864"/>
                      <a:pt x="1501042" y="2686957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9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98900" y="5592641"/>
              <a:ext cx="103995" cy="127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2" name="Equation" r:id="rId3" imgW="139579" imgH="177646" progId="Equation.3">
                      <p:embed/>
                    </p:oleObj>
                  </mc:Choice>
                  <mc:Fallback>
                    <p:oleObj name="Equation" r:id="rId3" imgW="139579" imgH="177646" progId="Equation.3">
                      <p:embed/>
                      <p:pic>
                        <p:nvPicPr>
                          <p:cNvPr id="0" name="Picture 5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8900" y="5592641"/>
                            <a:ext cx="103995" cy="1275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11917" y="4812333"/>
              <a:ext cx="206375" cy="144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3" name="Equation" r:id="rId5" imgW="279279" imgH="203112" progId="Equation.3">
                      <p:embed/>
                    </p:oleObj>
                  </mc:Choice>
                  <mc:Fallback>
                    <p:oleObj name="Equation" r:id="rId5" imgW="279279" imgH="203112" progId="Equation.3">
                      <p:embed/>
                      <p:pic>
                        <p:nvPicPr>
                          <p:cNvPr id="0" name="Picture 5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1917" y="4812333"/>
                            <a:ext cx="206375" cy="144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TextBox 28"/>
            <p:cNvSpPr txBox="1"/>
            <p:nvPr/>
          </p:nvSpPr>
          <p:spPr>
            <a:xfrm>
              <a:off x="457109" y="4365104"/>
              <a:ext cx="2469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Length of a curve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7825" y="2761302"/>
            <a:ext cx="2469315" cy="1819547"/>
            <a:chOff x="2967440" y="2945667"/>
            <a:chExt cx="2469315" cy="1819547"/>
          </a:xfrm>
        </p:grpSpPr>
        <p:sp>
          <p:nvSpPr>
            <p:cNvPr id="30" name="TextBox 29"/>
            <p:cNvSpPr txBox="1"/>
            <p:nvPr/>
          </p:nvSpPr>
          <p:spPr>
            <a:xfrm>
              <a:off x="2967440" y="4365104"/>
              <a:ext cx="2469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Area of a region</a:t>
              </a:r>
              <a:endParaRPr lang="en-US" sz="20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59832" y="2945667"/>
              <a:ext cx="1852483" cy="1386519"/>
              <a:chOff x="3960289" y="4598623"/>
              <a:chExt cx="1852483" cy="1386519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3960289" y="4598623"/>
                <a:ext cx="1852483" cy="1386519"/>
              </a:xfrm>
              <a:custGeom>
                <a:avLst/>
                <a:gdLst>
                  <a:gd name="connsiteX0" fmla="*/ 1501042 w 3619649"/>
                  <a:gd name="connsiteY0" fmla="*/ 2686957 h 2709180"/>
                  <a:gd name="connsiteX1" fmla="*/ 1471545 w 3619649"/>
                  <a:gd name="connsiteY1" fmla="*/ 2406738 h 2709180"/>
                  <a:gd name="connsiteX2" fmla="*/ 1161829 w 3619649"/>
                  <a:gd name="connsiteY2" fmla="*/ 1890545 h 2709180"/>
                  <a:gd name="connsiteX3" fmla="*/ 99945 w 3619649"/>
                  <a:gd name="connsiteY3" fmla="*/ 1322732 h 2709180"/>
                  <a:gd name="connsiteX4" fmla="*/ 188435 w 3619649"/>
                  <a:gd name="connsiteY4" fmla="*/ 533693 h 2709180"/>
                  <a:gd name="connsiteX5" fmla="*/ 1368306 w 3619649"/>
                  <a:gd name="connsiteY5" fmla="*/ 2751 h 2709180"/>
                  <a:gd name="connsiteX6" fmla="*/ 3462577 w 3619649"/>
                  <a:gd name="connsiteY6" fmla="*/ 327216 h 2709180"/>
                  <a:gd name="connsiteX7" fmla="*/ 3447829 w 3619649"/>
                  <a:gd name="connsiteY7" fmla="*/ 364086 h 2709180"/>
                  <a:gd name="connsiteX8" fmla="*/ 3278222 w 3619649"/>
                  <a:gd name="connsiteY8" fmla="*/ 459951 h 2709180"/>
                  <a:gd name="connsiteX9" fmla="*/ 2835771 w 3619649"/>
                  <a:gd name="connsiteY9" fmla="*/ 784416 h 2709180"/>
                  <a:gd name="connsiteX10" fmla="*/ 2275332 w 3619649"/>
                  <a:gd name="connsiteY10" fmla="*/ 1344854 h 2709180"/>
                  <a:gd name="connsiteX11" fmla="*/ 1958242 w 3619649"/>
                  <a:gd name="connsiteY11" fmla="*/ 1824177 h 2709180"/>
                  <a:gd name="connsiteX12" fmla="*/ 1501042 w 3619649"/>
                  <a:gd name="connsiteY12" fmla="*/ 2686957 h 270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9649" h="2709180">
                    <a:moveTo>
                      <a:pt x="1501042" y="2686957"/>
                    </a:moveTo>
                    <a:cubicBezTo>
                      <a:pt x="1419926" y="2784050"/>
                      <a:pt x="1528081" y="2539473"/>
                      <a:pt x="1471545" y="2406738"/>
                    </a:cubicBezTo>
                    <a:cubicBezTo>
                      <a:pt x="1415009" y="2274003"/>
                      <a:pt x="1390429" y="2071213"/>
                      <a:pt x="1161829" y="1890545"/>
                    </a:cubicBezTo>
                    <a:cubicBezTo>
                      <a:pt x="933229" y="1709877"/>
                      <a:pt x="262177" y="1548874"/>
                      <a:pt x="99945" y="1322732"/>
                    </a:cubicBezTo>
                    <a:cubicBezTo>
                      <a:pt x="-62287" y="1096590"/>
                      <a:pt x="-22958" y="753690"/>
                      <a:pt x="188435" y="533693"/>
                    </a:cubicBezTo>
                    <a:cubicBezTo>
                      <a:pt x="399828" y="313696"/>
                      <a:pt x="822616" y="37164"/>
                      <a:pt x="1368306" y="2751"/>
                    </a:cubicBezTo>
                    <a:cubicBezTo>
                      <a:pt x="1913996" y="-31662"/>
                      <a:pt x="3115990" y="266994"/>
                      <a:pt x="3462577" y="327216"/>
                    </a:cubicBezTo>
                    <a:cubicBezTo>
                      <a:pt x="3809164" y="387438"/>
                      <a:pt x="3478555" y="341963"/>
                      <a:pt x="3447829" y="364086"/>
                    </a:cubicBezTo>
                    <a:cubicBezTo>
                      <a:pt x="3417103" y="386209"/>
                      <a:pt x="3380232" y="389896"/>
                      <a:pt x="3278222" y="459951"/>
                    </a:cubicBezTo>
                    <a:cubicBezTo>
                      <a:pt x="3176212" y="530006"/>
                      <a:pt x="3002919" y="636932"/>
                      <a:pt x="2835771" y="784416"/>
                    </a:cubicBezTo>
                    <a:cubicBezTo>
                      <a:pt x="2668623" y="931900"/>
                      <a:pt x="2421587" y="1171561"/>
                      <a:pt x="2275332" y="1344854"/>
                    </a:cubicBezTo>
                    <a:cubicBezTo>
                      <a:pt x="2129077" y="1518147"/>
                      <a:pt x="2087290" y="1606638"/>
                      <a:pt x="1958242" y="1824177"/>
                    </a:cubicBezTo>
                    <a:cubicBezTo>
                      <a:pt x="1829194" y="2041716"/>
                      <a:pt x="1582158" y="2589864"/>
                      <a:pt x="1501042" y="2686957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24292" y="5583214"/>
              <a:ext cx="103995" cy="127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4" name="Equation" r:id="rId7" imgW="139579" imgH="177646" progId="Equation.3">
                      <p:embed/>
                    </p:oleObj>
                  </mc:Choice>
                  <mc:Fallback>
                    <p:oleObj name="Equation" r:id="rId7" imgW="139579" imgH="177646" progId="Equation.3">
                      <p:embed/>
                      <p:pic>
                        <p:nvPicPr>
                          <p:cNvPr id="0" name="Picture 5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4292" y="5583214"/>
                            <a:ext cx="103995" cy="1275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Freeform 37"/>
              <p:cNvSpPr/>
              <p:nvPr/>
            </p:nvSpPr>
            <p:spPr>
              <a:xfrm>
                <a:off x="4261402" y="4799023"/>
                <a:ext cx="865366" cy="486817"/>
              </a:xfrm>
              <a:custGeom>
                <a:avLst/>
                <a:gdLst>
                  <a:gd name="connsiteX0" fmla="*/ 42084 w 865366"/>
                  <a:gd name="connsiteY0" fmla="*/ 440634 h 486817"/>
                  <a:gd name="connsiteX1" fmla="*/ 78369 w 865366"/>
                  <a:gd name="connsiteY1" fmla="*/ 259206 h 486817"/>
                  <a:gd name="connsiteX2" fmla="*/ 412198 w 865366"/>
                  <a:gd name="connsiteY2" fmla="*/ 19720 h 486817"/>
                  <a:gd name="connsiteX3" fmla="*/ 862141 w 865366"/>
                  <a:gd name="connsiteY3" fmla="*/ 63263 h 486817"/>
                  <a:gd name="connsiteX4" fmla="*/ 586369 w 865366"/>
                  <a:gd name="connsiteY4" fmla="*/ 455148 h 486817"/>
                  <a:gd name="connsiteX5" fmla="*/ 42084 w 865366"/>
                  <a:gd name="connsiteY5" fmla="*/ 440634 h 48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5366" h="486817">
                    <a:moveTo>
                      <a:pt x="42084" y="440634"/>
                    </a:moveTo>
                    <a:cubicBezTo>
                      <a:pt x="-42583" y="407977"/>
                      <a:pt x="16683" y="329358"/>
                      <a:pt x="78369" y="259206"/>
                    </a:cubicBezTo>
                    <a:cubicBezTo>
                      <a:pt x="140055" y="189054"/>
                      <a:pt x="281570" y="52377"/>
                      <a:pt x="412198" y="19720"/>
                    </a:cubicBezTo>
                    <a:cubicBezTo>
                      <a:pt x="542826" y="-12937"/>
                      <a:pt x="833112" y="-9308"/>
                      <a:pt x="862141" y="63263"/>
                    </a:cubicBezTo>
                    <a:cubicBezTo>
                      <a:pt x="891170" y="135834"/>
                      <a:pt x="718207" y="392253"/>
                      <a:pt x="586369" y="455148"/>
                    </a:cubicBezTo>
                    <a:cubicBezTo>
                      <a:pt x="454531" y="518043"/>
                      <a:pt x="126751" y="473291"/>
                      <a:pt x="42084" y="44063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0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81373" y="4924956"/>
              <a:ext cx="112712" cy="117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5" name="Equation" r:id="rId8" imgW="152268" imgH="164957" progId="Equation.3">
                      <p:embed/>
                    </p:oleObj>
                  </mc:Choice>
                  <mc:Fallback>
                    <p:oleObj name="Equation" r:id="rId8" imgW="152268" imgH="164957" progId="Equation.3">
                      <p:embed/>
                      <p:pic>
                        <p:nvPicPr>
                          <p:cNvPr id="0" name="Picture 5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1373" y="4924956"/>
                            <a:ext cx="112712" cy="117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17"/>
          <p:cNvGrpSpPr/>
          <p:nvPr/>
        </p:nvGrpSpPr>
        <p:grpSpPr>
          <a:xfrm>
            <a:off x="6166292" y="2682571"/>
            <a:ext cx="2728662" cy="2254199"/>
            <a:chOff x="5463863" y="2951498"/>
            <a:chExt cx="2728662" cy="2254199"/>
          </a:xfrm>
        </p:grpSpPr>
        <p:sp>
          <p:nvSpPr>
            <p:cNvPr id="19" name="TextBox 18"/>
            <p:cNvSpPr txBox="1"/>
            <p:nvPr/>
          </p:nvSpPr>
          <p:spPr>
            <a:xfrm>
              <a:off x="5463863" y="4435109"/>
              <a:ext cx="272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Integral of a function</a:t>
              </a:r>
              <a:endParaRPr lang="en-US" sz="2000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813701"/>
                </p:ext>
              </p:extLst>
            </p:nvPr>
          </p:nvGraphicFramePr>
          <p:xfrm>
            <a:off x="5494187" y="4835809"/>
            <a:ext cx="12890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6" name="Equation" r:id="rId10" imgW="660113" imgH="203112" progId="Equation.3">
                    <p:embed/>
                  </p:oleObj>
                </mc:Choice>
                <mc:Fallback>
                  <p:oleObj name="Equation" r:id="rId10" imgW="660113" imgH="203112" progId="Equation.3">
                    <p:embed/>
                    <p:pic>
                      <p:nvPicPr>
                        <p:cNvPr id="0" name="Picture 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187" y="4835809"/>
                          <a:ext cx="1289050" cy="369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Group 20"/>
            <p:cNvGrpSpPr/>
            <p:nvPr/>
          </p:nvGrpSpPr>
          <p:grpSpPr>
            <a:xfrm>
              <a:off x="5676318" y="2951498"/>
              <a:ext cx="1852483" cy="1386519"/>
              <a:chOff x="4357859" y="4889952"/>
              <a:chExt cx="1852483" cy="1386519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4357859" y="4889952"/>
                <a:ext cx="1852483" cy="1386519"/>
              </a:xfrm>
              <a:custGeom>
                <a:avLst/>
                <a:gdLst>
                  <a:gd name="connsiteX0" fmla="*/ 1501042 w 3619649"/>
                  <a:gd name="connsiteY0" fmla="*/ 2686957 h 2709180"/>
                  <a:gd name="connsiteX1" fmla="*/ 1471545 w 3619649"/>
                  <a:gd name="connsiteY1" fmla="*/ 2406738 h 2709180"/>
                  <a:gd name="connsiteX2" fmla="*/ 1161829 w 3619649"/>
                  <a:gd name="connsiteY2" fmla="*/ 1890545 h 2709180"/>
                  <a:gd name="connsiteX3" fmla="*/ 99945 w 3619649"/>
                  <a:gd name="connsiteY3" fmla="*/ 1322732 h 2709180"/>
                  <a:gd name="connsiteX4" fmla="*/ 188435 w 3619649"/>
                  <a:gd name="connsiteY4" fmla="*/ 533693 h 2709180"/>
                  <a:gd name="connsiteX5" fmla="*/ 1368306 w 3619649"/>
                  <a:gd name="connsiteY5" fmla="*/ 2751 h 2709180"/>
                  <a:gd name="connsiteX6" fmla="*/ 3462577 w 3619649"/>
                  <a:gd name="connsiteY6" fmla="*/ 327216 h 2709180"/>
                  <a:gd name="connsiteX7" fmla="*/ 3447829 w 3619649"/>
                  <a:gd name="connsiteY7" fmla="*/ 364086 h 2709180"/>
                  <a:gd name="connsiteX8" fmla="*/ 3278222 w 3619649"/>
                  <a:gd name="connsiteY8" fmla="*/ 459951 h 2709180"/>
                  <a:gd name="connsiteX9" fmla="*/ 2835771 w 3619649"/>
                  <a:gd name="connsiteY9" fmla="*/ 784416 h 2709180"/>
                  <a:gd name="connsiteX10" fmla="*/ 2275332 w 3619649"/>
                  <a:gd name="connsiteY10" fmla="*/ 1344854 h 2709180"/>
                  <a:gd name="connsiteX11" fmla="*/ 1958242 w 3619649"/>
                  <a:gd name="connsiteY11" fmla="*/ 1824177 h 2709180"/>
                  <a:gd name="connsiteX12" fmla="*/ 1501042 w 3619649"/>
                  <a:gd name="connsiteY12" fmla="*/ 2686957 h 270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9649" h="2709180">
                    <a:moveTo>
                      <a:pt x="1501042" y="2686957"/>
                    </a:moveTo>
                    <a:cubicBezTo>
                      <a:pt x="1419926" y="2784050"/>
                      <a:pt x="1528081" y="2539473"/>
                      <a:pt x="1471545" y="2406738"/>
                    </a:cubicBezTo>
                    <a:cubicBezTo>
                      <a:pt x="1415009" y="2274003"/>
                      <a:pt x="1390429" y="2071213"/>
                      <a:pt x="1161829" y="1890545"/>
                    </a:cubicBezTo>
                    <a:cubicBezTo>
                      <a:pt x="933229" y="1709877"/>
                      <a:pt x="262177" y="1548874"/>
                      <a:pt x="99945" y="1322732"/>
                    </a:cubicBezTo>
                    <a:cubicBezTo>
                      <a:pt x="-62287" y="1096590"/>
                      <a:pt x="-22958" y="753690"/>
                      <a:pt x="188435" y="533693"/>
                    </a:cubicBezTo>
                    <a:cubicBezTo>
                      <a:pt x="399828" y="313696"/>
                      <a:pt x="822616" y="37164"/>
                      <a:pt x="1368306" y="2751"/>
                    </a:cubicBezTo>
                    <a:cubicBezTo>
                      <a:pt x="1913996" y="-31662"/>
                      <a:pt x="3115990" y="266994"/>
                      <a:pt x="3462577" y="327216"/>
                    </a:cubicBezTo>
                    <a:cubicBezTo>
                      <a:pt x="3809164" y="387438"/>
                      <a:pt x="3478555" y="341963"/>
                      <a:pt x="3447829" y="364086"/>
                    </a:cubicBezTo>
                    <a:cubicBezTo>
                      <a:pt x="3417103" y="386209"/>
                      <a:pt x="3380232" y="389896"/>
                      <a:pt x="3278222" y="459951"/>
                    </a:cubicBezTo>
                    <a:cubicBezTo>
                      <a:pt x="3176212" y="530006"/>
                      <a:pt x="3002919" y="636932"/>
                      <a:pt x="2835771" y="784416"/>
                    </a:cubicBezTo>
                    <a:cubicBezTo>
                      <a:pt x="2668623" y="931900"/>
                      <a:pt x="2421587" y="1171561"/>
                      <a:pt x="2275332" y="1344854"/>
                    </a:cubicBezTo>
                    <a:cubicBezTo>
                      <a:pt x="2129077" y="1518147"/>
                      <a:pt x="2087290" y="1606638"/>
                      <a:pt x="1958242" y="1824177"/>
                    </a:cubicBezTo>
                    <a:cubicBezTo>
                      <a:pt x="1829194" y="2041716"/>
                      <a:pt x="1582158" y="2589864"/>
                      <a:pt x="1501042" y="2686957"/>
                    </a:cubicBezTo>
                    <a:close/>
                  </a:path>
                </a:pathLst>
              </a:custGeom>
              <a:gradFill flip="none" rotWithShape="1">
                <a:gsLst>
                  <a:gs pos="10000">
                    <a:srgbClr val="FFC000">
                      <a:alpha val="65000"/>
                    </a:srgb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3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21862" y="5874543"/>
              <a:ext cx="103995" cy="127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7" name="Equation" r:id="rId12" imgW="139579" imgH="177646" progId="Equation.3">
                      <p:embed/>
                    </p:oleObj>
                  </mc:Choice>
                  <mc:Fallback>
                    <p:oleObj name="Equation" r:id="rId12" imgW="139579" imgH="177646" progId="Equation.3">
                      <p:embed/>
                      <p:pic>
                        <p:nvPicPr>
                          <p:cNvPr id="0" name="Picture 5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862" y="5874543"/>
                            <a:ext cx="103995" cy="1275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Freeform 23"/>
              <p:cNvSpPr/>
              <p:nvPr/>
            </p:nvSpPr>
            <p:spPr>
              <a:xfrm>
                <a:off x="4658972" y="5090352"/>
                <a:ext cx="865366" cy="486817"/>
              </a:xfrm>
              <a:custGeom>
                <a:avLst/>
                <a:gdLst>
                  <a:gd name="connsiteX0" fmla="*/ 42084 w 865366"/>
                  <a:gd name="connsiteY0" fmla="*/ 440634 h 486817"/>
                  <a:gd name="connsiteX1" fmla="*/ 78369 w 865366"/>
                  <a:gd name="connsiteY1" fmla="*/ 259206 h 486817"/>
                  <a:gd name="connsiteX2" fmla="*/ 412198 w 865366"/>
                  <a:gd name="connsiteY2" fmla="*/ 19720 h 486817"/>
                  <a:gd name="connsiteX3" fmla="*/ 862141 w 865366"/>
                  <a:gd name="connsiteY3" fmla="*/ 63263 h 486817"/>
                  <a:gd name="connsiteX4" fmla="*/ 586369 w 865366"/>
                  <a:gd name="connsiteY4" fmla="*/ 455148 h 486817"/>
                  <a:gd name="connsiteX5" fmla="*/ 42084 w 865366"/>
                  <a:gd name="connsiteY5" fmla="*/ 440634 h 48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5366" h="486817">
                    <a:moveTo>
                      <a:pt x="42084" y="440634"/>
                    </a:moveTo>
                    <a:cubicBezTo>
                      <a:pt x="-42583" y="407977"/>
                      <a:pt x="16683" y="329358"/>
                      <a:pt x="78369" y="259206"/>
                    </a:cubicBezTo>
                    <a:cubicBezTo>
                      <a:pt x="140055" y="189054"/>
                      <a:pt x="281570" y="52377"/>
                      <a:pt x="412198" y="19720"/>
                    </a:cubicBezTo>
                    <a:cubicBezTo>
                      <a:pt x="542826" y="-12937"/>
                      <a:pt x="833112" y="-9308"/>
                      <a:pt x="862141" y="63263"/>
                    </a:cubicBezTo>
                    <a:cubicBezTo>
                      <a:pt x="891170" y="135834"/>
                      <a:pt x="718207" y="392253"/>
                      <a:pt x="586369" y="455148"/>
                    </a:cubicBezTo>
                    <a:cubicBezTo>
                      <a:pt x="454531" y="518043"/>
                      <a:pt x="126751" y="473291"/>
                      <a:pt x="42084" y="440634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5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978943" y="5216285"/>
              <a:ext cx="112712" cy="117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78" name="Equation" r:id="rId13" imgW="152268" imgH="164957" progId="Equation.3">
                      <p:embed/>
                    </p:oleObj>
                  </mc:Choice>
                  <mc:Fallback>
                    <p:oleObj name="Equation" r:id="rId13" imgW="152268" imgH="164957" progId="Equation.3">
                      <p:embed/>
                      <p:pic>
                        <p:nvPicPr>
                          <p:cNvPr id="0" name="Picture 5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8943" y="5216285"/>
                            <a:ext cx="112712" cy="117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CasellaDiTesto 2"/>
          <p:cNvSpPr txBox="1"/>
          <p:nvPr/>
        </p:nvSpPr>
        <p:spPr>
          <a:xfrm>
            <a:off x="251520" y="14459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compute these?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8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Wrap-up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58195"/>
              </p:ext>
            </p:extLst>
          </p:nvPr>
        </p:nvGraphicFramePr>
        <p:xfrm>
          <a:off x="4150147" y="3516328"/>
          <a:ext cx="3841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6" name="Equation" r:id="rId3" imgW="1968480" imgH="253800" progId="Equation.3">
                  <p:embed/>
                </p:oleObj>
              </mc:Choice>
              <mc:Fallback>
                <p:oleObj name="Equation" r:id="rId3" imgW="1968480" imgH="253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147" y="3516328"/>
                        <a:ext cx="38417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32966"/>
              </p:ext>
            </p:extLst>
          </p:nvPr>
        </p:nvGraphicFramePr>
        <p:xfrm>
          <a:off x="1619672" y="3584751"/>
          <a:ext cx="2003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7" name="Equation" r:id="rId5" imgW="1028520" imgH="291960" progId="Equation.3">
                  <p:embed/>
                </p:oleObj>
              </mc:Choice>
              <mc:Fallback>
                <p:oleObj name="Equation" r:id="rId5" imgW="1028520" imgH="2919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84751"/>
                        <a:ext cx="20034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67633"/>
              </p:ext>
            </p:extLst>
          </p:nvPr>
        </p:nvGraphicFramePr>
        <p:xfrm>
          <a:off x="1619672" y="2612904"/>
          <a:ext cx="6372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8" name="Equation" r:id="rId7" imgW="3263760" imgH="482400" progId="Equation.3">
                  <p:embed/>
                </p:oleObj>
              </mc:Choice>
              <mc:Fallback>
                <p:oleObj name="Equation" r:id="rId7" imgW="3263760" imgH="4824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12904"/>
                        <a:ext cx="63722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03188"/>
              </p:ext>
            </p:extLst>
          </p:nvPr>
        </p:nvGraphicFramePr>
        <p:xfrm>
          <a:off x="1619672" y="5293875"/>
          <a:ext cx="14874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9" name="Equation" r:id="rId9" imgW="761760" imgH="291960" progId="Equation.3">
                  <p:embed/>
                </p:oleObj>
              </mc:Choice>
              <mc:Fallback>
                <p:oleObj name="Equation" r:id="rId9" imgW="761760" imgH="29196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293875"/>
                        <a:ext cx="14874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10437"/>
              </p:ext>
            </p:extLst>
          </p:nvPr>
        </p:nvGraphicFramePr>
        <p:xfrm>
          <a:off x="3765177" y="5293875"/>
          <a:ext cx="20812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0" name="Equation" r:id="rId11" imgW="1066680" imgH="253800" progId="Equation.3">
                  <p:embed/>
                </p:oleObj>
              </mc:Choice>
              <mc:Fallback>
                <p:oleObj name="Equation" r:id="rId11" imgW="1066680" imgH="2538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177" y="5293875"/>
                        <a:ext cx="20812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01025"/>
              </p:ext>
            </p:extLst>
          </p:nvPr>
        </p:nvGraphicFramePr>
        <p:xfrm>
          <a:off x="1619672" y="4580114"/>
          <a:ext cx="48593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1" name="Equation" r:id="rId13" imgW="2489040" imgH="317160" progId="Equation.3">
                  <p:embed/>
                </p:oleObj>
              </mc:Choice>
              <mc:Fallback>
                <p:oleObj name="Equation" r:id="rId13" imgW="2489040" imgH="31716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80114"/>
                        <a:ext cx="48593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1303040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We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smtClean="0"/>
              <a:t>alternative expressions for measuring lengths and </a:t>
            </a:r>
            <a:r>
              <a:rPr lang="it-IT" sz="2000" dirty="0" err="1" smtClean="0"/>
              <a:t>areas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One</a:t>
            </a:r>
            <a:r>
              <a:rPr lang="it-IT" sz="2000" dirty="0" smtClean="0"/>
              <a:t> in </a:t>
            </a:r>
            <a:r>
              <a:rPr lang="it-IT" sz="2000" dirty="0" smtClean="0">
                <a:solidFill>
                  <a:srgbClr val="0000CD"/>
                </a:solidFill>
              </a:rPr>
              <a:t>parameter space</a:t>
            </a:r>
            <a:r>
              <a:rPr lang="it-IT" sz="2000" dirty="0" smtClean="0"/>
              <a:t>, the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directly</a:t>
            </a:r>
            <a:r>
              <a:rPr lang="it-IT" sz="2000" dirty="0" smtClean="0"/>
              <a:t> </a:t>
            </a:r>
            <a:r>
              <a:rPr lang="it-IT" sz="2000" dirty="0" smtClean="0"/>
              <a:t>on the </a:t>
            </a:r>
            <a:r>
              <a:rPr lang="it-IT" sz="2000" dirty="0" err="1" smtClean="0">
                <a:solidFill>
                  <a:srgbClr val="0000CD"/>
                </a:solidFill>
              </a:rPr>
              <a:t>surface</a:t>
            </a:r>
            <a:endParaRPr lang="en-US" sz="2000" dirty="0">
              <a:solidFill>
                <a:srgbClr val="0000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291414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Parameter space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67906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Surface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46663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Parameter space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538715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Surface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589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Integral of a function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49848"/>
              </p:ext>
            </p:extLst>
          </p:nvPr>
        </p:nvGraphicFramePr>
        <p:xfrm>
          <a:off x="1229816" y="2971925"/>
          <a:ext cx="63706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71" name="Equation" r:id="rId3" imgW="3263760" imgH="317160" progId="Equation.3">
                  <p:embed/>
                </p:oleObj>
              </mc:Choice>
              <mc:Fallback>
                <p:oleObj name="Equation" r:id="rId3" imgW="3263760" imgH="31716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816" y="2971925"/>
                        <a:ext cx="63706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32183"/>
              </p:ext>
            </p:extLst>
          </p:nvPr>
        </p:nvGraphicFramePr>
        <p:xfrm>
          <a:off x="3807916" y="1269872"/>
          <a:ext cx="12144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72" name="Equation" r:id="rId5" imgW="622080" imgH="291960" progId="Equation.3">
                  <p:embed/>
                </p:oleObj>
              </mc:Choice>
              <mc:Fallback>
                <p:oleObj name="Equation" r:id="rId5" imgW="622080" imgH="29196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916" y="1269872"/>
                        <a:ext cx="121443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4048" y="2264279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smtClean="0"/>
              <a:t>the </a:t>
            </a:r>
            <a:r>
              <a:rPr lang="it-IT" sz="2000" dirty="0" err="1" smtClean="0">
                <a:solidFill>
                  <a:srgbClr val="0000CD"/>
                </a:solidFill>
              </a:rPr>
              <a:t>definition</a:t>
            </a:r>
            <a:r>
              <a:rPr lang="it-IT" sz="2000" dirty="0" smtClean="0"/>
              <a:t>: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5616" y="3929600"/>
            <a:ext cx="4171071" cy="648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821671" y="3847581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Generalizes the substitution rule in classical multivariate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Discretization: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tensor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5" y="1493920"/>
            <a:ext cx="5071110" cy="2667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3568" y="2201782"/>
            <a:ext cx="4071457" cy="1725012"/>
            <a:chOff x="1445884" y="3869915"/>
            <a:chExt cx="6648060" cy="2816678"/>
          </a:xfrm>
        </p:grpSpPr>
        <p:grpSp>
          <p:nvGrpSpPr>
            <p:cNvPr id="31" name="Gruppo 30"/>
            <p:cNvGrpSpPr/>
            <p:nvPr/>
          </p:nvGrpSpPr>
          <p:grpSpPr>
            <a:xfrm>
              <a:off x="3673387" y="4725144"/>
              <a:ext cx="1114637" cy="288032"/>
              <a:chOff x="3673387" y="4725144"/>
              <a:chExt cx="1114637" cy="288032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673387" y="5013176"/>
                <a:ext cx="111463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57" y="4725144"/>
                <a:ext cx="228600" cy="184785"/>
              </a:xfrm>
              <a:prstGeom prst="rect">
                <a:avLst/>
              </a:prstGeom>
            </p:spPr>
          </p:pic>
        </p:grpSp>
        <p:grpSp>
          <p:nvGrpSpPr>
            <p:cNvPr id="28" name="Gruppo 27"/>
            <p:cNvGrpSpPr/>
            <p:nvPr/>
          </p:nvGrpSpPr>
          <p:grpSpPr>
            <a:xfrm>
              <a:off x="1445884" y="4286871"/>
              <a:ext cx="2227503" cy="2159076"/>
              <a:chOff x="1445884" y="4286871"/>
              <a:chExt cx="2227503" cy="2159076"/>
            </a:xfrm>
          </p:grpSpPr>
          <p:cxnSp>
            <p:nvCxnSpPr>
              <p:cNvPr id="13" name="Gerade Verbindung mit Pfeil 12"/>
              <p:cNvCxnSpPr/>
              <p:nvPr/>
            </p:nvCxnSpPr>
            <p:spPr>
              <a:xfrm flipV="1">
                <a:off x="1644712" y="4286871"/>
                <a:ext cx="0" cy="1944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/>
              <p:cNvCxnSpPr/>
              <p:nvPr/>
            </p:nvCxnSpPr>
            <p:spPr>
              <a:xfrm flipV="1">
                <a:off x="1607369" y="6188753"/>
                <a:ext cx="2066018" cy="4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7450" y="4579868"/>
                <a:ext cx="1775092" cy="1621163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184" y="4524353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960" y="6231017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8729" y="6331647"/>
                <a:ext cx="133350" cy="1143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884" y="4286871"/>
                <a:ext cx="114300" cy="114300"/>
              </a:xfrm>
              <a:prstGeom prst="rect">
                <a:avLst/>
              </a:prstGeom>
            </p:spPr>
          </p:pic>
        </p:grpSp>
        <p:grpSp>
          <p:nvGrpSpPr>
            <p:cNvPr id="27" name="Gruppo 26"/>
            <p:cNvGrpSpPr/>
            <p:nvPr/>
          </p:nvGrpSpPr>
          <p:grpSpPr>
            <a:xfrm>
              <a:off x="4427984" y="3869915"/>
              <a:ext cx="3665960" cy="2816678"/>
              <a:chOff x="4427984" y="3869915"/>
              <a:chExt cx="3665960" cy="2816678"/>
            </a:xfrm>
          </p:grpSpPr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094305"/>
                <a:ext cx="3665960" cy="259228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9621" y="3889865"/>
                <a:ext cx="367665" cy="18669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2683" y="5386571"/>
                <a:ext cx="375285" cy="18669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521" y="6352602"/>
                <a:ext cx="373380" cy="18669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351" y="3869915"/>
                <a:ext cx="270510" cy="211455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526" y="4273239"/>
              <a:ext cx="268605" cy="21145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286942" y="2131228"/>
            <a:ext cx="339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We simply have: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42" y="2838716"/>
            <a:ext cx="2373630" cy="1866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43" y="3244958"/>
            <a:ext cx="2360295" cy="1866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1570" y="4098503"/>
            <a:ext cx="890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coefficients for the </a:t>
            </a:r>
            <a:r>
              <a:rPr lang="it-IT" sz="2000" dirty="0" err="1" smtClean="0"/>
              <a:t>metric</a:t>
            </a:r>
            <a:r>
              <a:rPr lang="it-IT" sz="2000" dirty="0" smtClean="0"/>
              <a:t> </a:t>
            </a:r>
            <a:r>
              <a:rPr lang="it-IT" sz="2000" dirty="0" err="1" smtClean="0"/>
              <a:t>tensor</a:t>
            </a:r>
            <a:r>
              <a:rPr lang="it-IT" sz="2000" dirty="0" smtClean="0"/>
              <a:t> are </a:t>
            </a:r>
            <a:r>
              <a:rPr lang="it-IT" sz="2000" dirty="0" smtClean="0"/>
              <a:t>thus given by:</a:t>
            </a:r>
            <a:endParaRPr lang="en-US" sz="2000" dirty="0"/>
          </a:p>
        </p:txBody>
      </p:sp>
      <p:pic>
        <p:nvPicPr>
          <p:cNvPr id="39" name="Immagine 3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700598" y="4918210"/>
            <a:ext cx="7359015" cy="6096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22" idx="0"/>
          </p:cNvCxnSpPr>
          <p:nvPr/>
        </p:nvCxnSpPr>
        <p:spPr>
          <a:xfrm flipH="1">
            <a:off x="2718974" y="2339205"/>
            <a:ext cx="913483" cy="129719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41542" y="2353257"/>
            <a:ext cx="486686" cy="7105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70" y="2664207"/>
            <a:ext cx="291465" cy="15049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5" y="2556239"/>
            <a:ext cx="291465" cy="1543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15" y="2842884"/>
            <a:ext cx="22098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0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Discretization: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Area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element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5" y="1484776"/>
            <a:ext cx="5071110" cy="2667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3568" y="2192638"/>
            <a:ext cx="4071457" cy="1725012"/>
            <a:chOff x="1445884" y="3869915"/>
            <a:chExt cx="6648060" cy="2816678"/>
          </a:xfrm>
        </p:grpSpPr>
        <p:grpSp>
          <p:nvGrpSpPr>
            <p:cNvPr id="31" name="Gruppo 30"/>
            <p:cNvGrpSpPr/>
            <p:nvPr/>
          </p:nvGrpSpPr>
          <p:grpSpPr>
            <a:xfrm>
              <a:off x="3673387" y="4725144"/>
              <a:ext cx="1114637" cy="288032"/>
              <a:chOff x="3673387" y="4725144"/>
              <a:chExt cx="1114637" cy="288032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673387" y="5013176"/>
                <a:ext cx="111463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57" y="4725144"/>
                <a:ext cx="228600" cy="184785"/>
              </a:xfrm>
              <a:prstGeom prst="rect">
                <a:avLst/>
              </a:prstGeom>
            </p:spPr>
          </p:pic>
        </p:grpSp>
        <p:grpSp>
          <p:nvGrpSpPr>
            <p:cNvPr id="28" name="Gruppo 27"/>
            <p:cNvGrpSpPr/>
            <p:nvPr/>
          </p:nvGrpSpPr>
          <p:grpSpPr>
            <a:xfrm>
              <a:off x="1445884" y="4286871"/>
              <a:ext cx="2227503" cy="2159076"/>
              <a:chOff x="1445884" y="4286871"/>
              <a:chExt cx="2227503" cy="2159076"/>
            </a:xfrm>
          </p:grpSpPr>
          <p:cxnSp>
            <p:nvCxnSpPr>
              <p:cNvPr id="13" name="Gerade Verbindung mit Pfeil 12"/>
              <p:cNvCxnSpPr/>
              <p:nvPr/>
            </p:nvCxnSpPr>
            <p:spPr>
              <a:xfrm flipV="1">
                <a:off x="1644712" y="4286871"/>
                <a:ext cx="0" cy="1944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/>
              <p:cNvCxnSpPr/>
              <p:nvPr/>
            </p:nvCxnSpPr>
            <p:spPr>
              <a:xfrm flipV="1">
                <a:off x="1607369" y="6188753"/>
                <a:ext cx="2066018" cy="4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2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7450" y="4579868"/>
                <a:ext cx="1775092" cy="1621163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184" y="4524353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960" y="6231017"/>
                <a:ext cx="50315" cy="10063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8729" y="6331647"/>
                <a:ext cx="133350" cy="1143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884" y="4286871"/>
                <a:ext cx="114300" cy="114300"/>
              </a:xfrm>
              <a:prstGeom prst="rect">
                <a:avLst/>
              </a:prstGeom>
            </p:spPr>
          </p:pic>
        </p:grpSp>
        <p:grpSp>
          <p:nvGrpSpPr>
            <p:cNvPr id="27" name="Gruppo 26"/>
            <p:cNvGrpSpPr/>
            <p:nvPr/>
          </p:nvGrpSpPr>
          <p:grpSpPr>
            <a:xfrm>
              <a:off x="4427984" y="3869915"/>
              <a:ext cx="3665960" cy="2816678"/>
              <a:chOff x="4427984" y="3869915"/>
              <a:chExt cx="3665960" cy="2816678"/>
            </a:xfrm>
          </p:grpSpPr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2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094305"/>
                <a:ext cx="3665960" cy="259228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9621" y="3889865"/>
                <a:ext cx="367665" cy="18669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2683" y="5386571"/>
                <a:ext cx="375285" cy="18669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521" y="6352602"/>
                <a:ext cx="373380" cy="18669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351" y="3869915"/>
                <a:ext cx="270510" cy="211455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526" y="4273239"/>
              <a:ext cx="268605" cy="211455"/>
            </a:xfrm>
            <a:prstGeom prst="rect">
              <a:avLst/>
            </a:prstGeom>
          </p:spPr>
        </p:pic>
      </p:grpSp>
      <p:pic>
        <p:nvPicPr>
          <p:cNvPr id="34" name="Immagine 3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5424231" y="2569047"/>
            <a:ext cx="3084195" cy="6096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22" idx="0"/>
          </p:cNvCxnSpPr>
          <p:nvPr/>
        </p:nvCxnSpPr>
        <p:spPr>
          <a:xfrm flipH="1">
            <a:off x="2718974" y="2330061"/>
            <a:ext cx="913483" cy="129719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41542" y="2344113"/>
            <a:ext cx="486686" cy="7105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70" y="2655063"/>
            <a:ext cx="291465" cy="15049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5" y="2547095"/>
            <a:ext cx="291465" cy="1543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15" y="2833740"/>
            <a:ext cx="220980" cy="247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509" y="420474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</a:t>
            </a:r>
            <a:r>
              <a:rPr lang="it-IT" sz="2000" dirty="0" smtClean="0"/>
              <a:t>area of the </a:t>
            </a:r>
            <a:r>
              <a:rPr lang="it-IT" sz="2000" dirty="0" err="1" smtClean="0"/>
              <a:t>triangle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the </a:t>
            </a:r>
            <a:r>
              <a:rPr lang="it-IT" sz="2000" dirty="0" smtClean="0"/>
              <a:t>area of a region:</a:t>
            </a:r>
            <a:endParaRPr lang="en-US" sz="2000" dirty="0"/>
          </a:p>
        </p:txBody>
      </p:sp>
      <p:pic>
        <p:nvPicPr>
          <p:cNvPr id="39" name="Immagine 3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323528" y="5104598"/>
            <a:ext cx="914400" cy="628650"/>
          </a:xfrm>
          <a:prstGeom prst="rect">
            <a:avLst/>
          </a:prstGeom>
        </p:spPr>
      </p:pic>
      <p:pic>
        <p:nvPicPr>
          <p:cNvPr id="41" name="Immagine 40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 cstate="print"/>
          <a:stretch>
            <a:fillRect/>
          </a:stretch>
        </p:blipFill>
        <p:spPr>
          <a:xfrm>
            <a:off x="1304962" y="5075070"/>
            <a:ext cx="2750820" cy="636270"/>
          </a:xfrm>
          <a:prstGeom prst="rect">
            <a:avLst/>
          </a:prstGeom>
        </p:spPr>
      </p:pic>
      <p:pic>
        <p:nvPicPr>
          <p:cNvPr id="45" name="Immagine 44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4154012" y="5075069"/>
            <a:ext cx="2687955" cy="636270"/>
          </a:xfrm>
          <a:prstGeom prst="rect">
            <a:avLst/>
          </a:prstGeom>
        </p:spPr>
      </p:pic>
      <p:pic>
        <p:nvPicPr>
          <p:cNvPr id="44" name="Immagine 4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6993960" y="5136031"/>
            <a:ext cx="189928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3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71812" y="2123976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                    behaves </a:t>
            </a:r>
            <a:r>
              <a:rPr lang="it-IT" sz="2000" dirty="0" smtClean="0">
                <a:solidFill>
                  <a:srgbClr val="0000CD"/>
                </a:solidFill>
              </a:rPr>
              <a:t>linearly</a:t>
            </a:r>
            <a:r>
              <a:rPr lang="it-IT" sz="2000" dirty="0" smtClean="0"/>
              <a:t> within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triangle</a:t>
            </a:r>
            <a:r>
              <a:rPr lang="it-IT" sz="2000" dirty="0" smtClean="0"/>
              <a:t> and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uniquely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err="1" smtClean="0"/>
              <a:t>determined</a:t>
            </a:r>
            <a:r>
              <a:rPr lang="it-IT" sz="2000" dirty="0" smtClean="0"/>
              <a:t> by </a:t>
            </a:r>
            <a:r>
              <a:rPr lang="it-IT" sz="2000" dirty="0" err="1" smtClean="0"/>
              <a:t>its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vertices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triangle</a:t>
            </a:r>
            <a:r>
              <a:rPr lang="it-IT" sz="2000" dirty="0" smtClean="0"/>
              <a:t>. </a:t>
            </a:r>
            <a:endParaRPr lang="en-US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Discretization: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ntegral of a function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5" y="1512208"/>
            <a:ext cx="5071110" cy="2667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79535" y="1974390"/>
            <a:ext cx="4793896" cy="2260208"/>
            <a:chOff x="876013" y="3090850"/>
            <a:chExt cx="8018297" cy="378043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8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87557" y="3134689"/>
              <a:ext cx="1349583" cy="369275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9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013" y="3090850"/>
              <a:ext cx="1420334" cy="3780437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4067944" y="3573016"/>
              <a:ext cx="4826366" cy="2592288"/>
              <a:chOff x="4067944" y="3573016"/>
              <a:chExt cx="4826366" cy="2592288"/>
            </a:xfrm>
          </p:grpSpPr>
          <p:pic>
            <p:nvPicPr>
              <p:cNvPr id="44" name="Grafik 21"/>
              <p:cNvPicPr>
                <a:picLocks noChangeAspect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350" y="3573016"/>
                <a:ext cx="3665960" cy="2592288"/>
              </a:xfrm>
              <a:prstGeom prst="rect">
                <a:avLst/>
              </a:prstGeom>
            </p:spPr>
          </p:pic>
          <p:cxnSp>
            <p:nvCxnSpPr>
              <p:cNvPr id="45" name="Straight Connector 44"/>
              <p:cNvCxnSpPr/>
              <p:nvPr/>
            </p:nvCxnSpPr>
            <p:spPr>
              <a:xfrm flipV="1">
                <a:off x="4067944" y="3645024"/>
                <a:ext cx="3096344" cy="288032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067944" y="4005064"/>
                <a:ext cx="1656184" cy="1728192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067944" y="4005064"/>
                <a:ext cx="4032448" cy="864096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30804"/>
            <a:ext cx="1091565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6" y="3590965"/>
            <a:ext cx="152400" cy="18478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14" y="2660124"/>
            <a:ext cx="220980" cy="247650"/>
          </a:xfrm>
          <a:prstGeom prst="rect">
            <a:avLst/>
          </a:prstGeom>
        </p:spPr>
      </p:pic>
      <p:pic>
        <p:nvPicPr>
          <p:cNvPr id="49" name="Immagine 4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251520" y="4536544"/>
            <a:ext cx="4631055" cy="401955"/>
          </a:xfrm>
          <a:prstGeom prst="rect">
            <a:avLst/>
          </a:prstGeom>
        </p:spPr>
      </p:pic>
      <p:grpSp>
        <p:nvGrpSpPr>
          <p:cNvPr id="22" name="Gruppo 21"/>
          <p:cNvGrpSpPr/>
          <p:nvPr/>
        </p:nvGrpSpPr>
        <p:grpSpPr>
          <a:xfrm>
            <a:off x="6588224" y="3528432"/>
            <a:ext cx="1255309" cy="1216747"/>
            <a:chOff x="1445884" y="4286871"/>
            <a:chExt cx="2227503" cy="2159076"/>
          </a:xfrm>
        </p:grpSpPr>
        <p:cxnSp>
          <p:nvCxnSpPr>
            <p:cNvPr id="23" name="Gerade Verbindung mit Pfeil 12"/>
            <p:cNvCxnSpPr/>
            <p:nvPr/>
          </p:nvCxnSpPr>
          <p:spPr>
            <a:xfrm flipV="1">
              <a:off x="1644712" y="4286871"/>
              <a:ext cx="0" cy="1944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13"/>
            <p:cNvCxnSpPr/>
            <p:nvPr/>
          </p:nvCxnSpPr>
          <p:spPr>
            <a:xfrm flipV="1">
              <a:off x="1607369" y="6188753"/>
              <a:ext cx="2066018" cy="49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fik 19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450" y="4579868"/>
              <a:ext cx="1775092" cy="1621163"/>
            </a:xfrm>
            <a:prstGeom prst="rect">
              <a:avLst/>
            </a:prstGeom>
          </p:spPr>
        </p:pic>
        <p:pic>
          <p:nvPicPr>
            <p:cNvPr id="26" name="Grafik 3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184" y="4524353"/>
              <a:ext cx="50315" cy="100630"/>
            </a:xfrm>
            <a:prstGeom prst="rect">
              <a:avLst/>
            </a:prstGeom>
          </p:spPr>
        </p:pic>
        <p:pic>
          <p:nvPicPr>
            <p:cNvPr id="27" name="Grafik 3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960" y="6231017"/>
              <a:ext cx="50315" cy="100630"/>
            </a:xfrm>
            <a:prstGeom prst="rect">
              <a:avLst/>
            </a:prstGeom>
          </p:spPr>
        </p:pic>
        <p:pic>
          <p:nvPicPr>
            <p:cNvPr id="28" name="Picture 2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729" y="6331647"/>
              <a:ext cx="133350" cy="1143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884" y="4286871"/>
              <a:ext cx="114300" cy="114300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60280"/>
            <a:ext cx="225168" cy="114334"/>
          </a:xfrm>
          <a:prstGeom prst="rect">
            <a:avLst/>
          </a:prstGeom>
        </p:spPr>
      </p:pic>
      <p:pic>
        <p:nvPicPr>
          <p:cNvPr id="35" name="Picture 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24376"/>
            <a:ext cx="229835" cy="11433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00440"/>
            <a:ext cx="228668" cy="114334"/>
          </a:xfrm>
          <a:prstGeom prst="rect">
            <a:avLst/>
          </a:prstGeom>
        </p:spPr>
      </p:pic>
      <p:pic>
        <p:nvPicPr>
          <p:cNvPr id="50" name="Immagine 49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1187622" y="4972397"/>
            <a:ext cx="6945630" cy="356235"/>
          </a:xfrm>
          <a:prstGeom prst="rect">
            <a:avLst/>
          </a:prstGeom>
        </p:spPr>
      </p:pic>
      <p:pic>
        <p:nvPicPr>
          <p:cNvPr id="46" name="Immagine 45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1187623" y="5472648"/>
            <a:ext cx="4223385" cy="310515"/>
          </a:xfrm>
          <a:prstGeom prst="rect">
            <a:avLst/>
          </a:prstGeom>
        </p:spPr>
      </p:pic>
      <p:pic>
        <p:nvPicPr>
          <p:cNvPr id="52" name="Immagine 51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1187624" y="5882213"/>
            <a:ext cx="4097655" cy="310515"/>
          </a:xfrm>
          <a:prstGeom prst="rect">
            <a:avLst/>
          </a:prstGeom>
        </p:spPr>
      </p:pic>
      <p:grpSp>
        <p:nvGrpSpPr>
          <p:cNvPr id="57" name="Gruppo 56"/>
          <p:cNvGrpSpPr/>
          <p:nvPr/>
        </p:nvGrpSpPr>
        <p:grpSpPr>
          <a:xfrm>
            <a:off x="5690733" y="5456274"/>
            <a:ext cx="1191996" cy="842889"/>
            <a:chOff x="5690733" y="6004914"/>
            <a:chExt cx="1191996" cy="842889"/>
          </a:xfrm>
        </p:grpSpPr>
        <p:pic>
          <p:nvPicPr>
            <p:cNvPr id="31" name="Grafik 21"/>
            <p:cNvPicPr>
              <a:picLocks noChangeAspect="1"/>
            </p:cNvPicPr>
            <p:nvPr/>
          </p:nvPicPr>
          <p:blipFill>
            <a:blip r:embed="rId3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733" y="6004914"/>
              <a:ext cx="1191996" cy="842889"/>
            </a:xfrm>
            <a:prstGeom prst="rect">
              <a:avLst/>
            </a:prstGeom>
          </p:spPr>
        </p:pic>
        <p:cxnSp>
          <p:nvCxnSpPr>
            <p:cNvPr id="33" name="Connettore 1 32"/>
            <p:cNvCxnSpPr/>
            <p:nvPr/>
          </p:nvCxnSpPr>
          <p:spPr>
            <a:xfrm>
              <a:off x="6115262" y="6339613"/>
              <a:ext cx="186960" cy="44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/>
          </p:nvCxnSpPr>
          <p:spPr>
            <a:xfrm flipV="1">
              <a:off x="6302222" y="6237636"/>
              <a:ext cx="169962" cy="142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 flipH="1">
              <a:off x="6254632" y="6380404"/>
              <a:ext cx="50989" cy="183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e 53"/>
            <p:cNvSpPr/>
            <p:nvPr/>
          </p:nvSpPr>
          <p:spPr>
            <a:xfrm>
              <a:off x="6295423" y="60117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e 54"/>
            <p:cNvSpPr/>
            <p:nvPr/>
          </p:nvSpPr>
          <p:spPr>
            <a:xfrm>
              <a:off x="6590592" y="63953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5842755" y="66876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95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37"/>
          <p:cNvSpPr txBox="1"/>
          <p:nvPr/>
        </p:nvSpPr>
        <p:spPr>
          <a:xfrm>
            <a:off x="179512" y="446453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integral</a:t>
            </a:r>
            <a:r>
              <a:rPr lang="it-IT" sz="2000" dirty="0" smtClean="0"/>
              <a:t> of </a:t>
            </a:r>
            <a:r>
              <a:rPr lang="it-IT" sz="2000" i="1" dirty="0" smtClean="0"/>
              <a:t>f</a:t>
            </a:r>
            <a:r>
              <a:rPr lang="it-IT" sz="2000" dirty="0" smtClean="0"/>
              <a:t> over a </a:t>
            </a:r>
            <a:r>
              <a:rPr lang="it-IT" sz="2000" dirty="0" err="1" smtClean="0"/>
              <a:t>region</a:t>
            </a:r>
            <a:r>
              <a:rPr lang="it-IT" sz="2000" i="1" dirty="0" smtClean="0"/>
              <a:t>       </a:t>
            </a:r>
            <a:r>
              <a:rPr lang="it-IT" sz="2000" dirty="0" smtClean="0"/>
              <a:t>        </a:t>
            </a:r>
            <a:r>
              <a:rPr lang="it-IT" sz="2000" dirty="0" err="1" smtClean="0"/>
              <a:t>is</a:t>
            </a:r>
            <a:r>
              <a:rPr lang="it-IT" sz="2000" dirty="0" smtClean="0"/>
              <a:t> just the </a:t>
            </a:r>
            <a:r>
              <a:rPr lang="it-IT" sz="2000" dirty="0" smtClean="0"/>
              <a:t>sum: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71812" y="2123976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                    </a:t>
            </a:r>
            <a:r>
              <a:rPr lang="it-IT" sz="2000" dirty="0" err="1" smtClean="0"/>
              <a:t>behaves</a:t>
            </a:r>
            <a:r>
              <a:rPr lang="it-IT" sz="2000" dirty="0" smtClean="0"/>
              <a:t> </a:t>
            </a:r>
            <a:r>
              <a:rPr lang="it-IT" sz="2000" dirty="0" smtClean="0">
                <a:solidFill>
                  <a:srgbClr val="0000CD"/>
                </a:solidFill>
              </a:rPr>
              <a:t>linearly</a:t>
            </a:r>
            <a:r>
              <a:rPr lang="it-IT" sz="2000" dirty="0" smtClean="0"/>
              <a:t> within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triangle</a:t>
            </a:r>
            <a:r>
              <a:rPr lang="it-IT" sz="2000" dirty="0" smtClean="0"/>
              <a:t> and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uniquely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err="1" smtClean="0"/>
              <a:t>determined</a:t>
            </a:r>
            <a:r>
              <a:rPr lang="it-IT" sz="2000" dirty="0" smtClean="0"/>
              <a:t> by </a:t>
            </a:r>
            <a:r>
              <a:rPr lang="it-IT" sz="2000" dirty="0" err="1" smtClean="0"/>
              <a:t>its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vertices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triangle</a:t>
            </a:r>
            <a:r>
              <a:rPr lang="it-IT" sz="2000" dirty="0" smtClean="0"/>
              <a:t>. </a:t>
            </a:r>
            <a:endParaRPr lang="en-US" sz="2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Discretization: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Integral of a function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5" y="1512208"/>
            <a:ext cx="5071110" cy="266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9535" y="1974390"/>
            <a:ext cx="4793896" cy="2260208"/>
            <a:chOff x="876013" y="3090850"/>
            <a:chExt cx="8018297" cy="378043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87557" y="3134689"/>
              <a:ext cx="1349583" cy="369275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CCCCCC"/>
                </a:clrFrom>
                <a:clrTo>
                  <a:srgbClr val="CCCC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013" y="3090850"/>
              <a:ext cx="1420334" cy="3780437"/>
            </a:xfrm>
            <a:prstGeom prst="rect">
              <a:avLst/>
            </a:prstGeom>
          </p:spPr>
        </p:pic>
        <p:grpSp>
          <p:nvGrpSpPr>
            <p:cNvPr id="4" name="Group 41"/>
            <p:cNvGrpSpPr/>
            <p:nvPr/>
          </p:nvGrpSpPr>
          <p:grpSpPr>
            <a:xfrm>
              <a:off x="4067944" y="3573016"/>
              <a:ext cx="4826366" cy="2592288"/>
              <a:chOff x="4067944" y="3573016"/>
              <a:chExt cx="4826366" cy="2592288"/>
            </a:xfrm>
          </p:grpSpPr>
          <p:pic>
            <p:nvPicPr>
              <p:cNvPr id="44" name="Grafik 21"/>
              <p:cNvPicPr>
                <a:picLocks noChangeAspect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350" y="3573016"/>
                <a:ext cx="3665960" cy="2592288"/>
              </a:xfrm>
              <a:prstGeom prst="rect">
                <a:avLst/>
              </a:prstGeom>
            </p:spPr>
          </p:pic>
          <p:cxnSp>
            <p:nvCxnSpPr>
              <p:cNvPr id="45" name="Straight Connector 44"/>
              <p:cNvCxnSpPr/>
              <p:nvPr/>
            </p:nvCxnSpPr>
            <p:spPr>
              <a:xfrm flipV="1">
                <a:off x="4067944" y="3645024"/>
                <a:ext cx="3096344" cy="288032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067944" y="4005064"/>
                <a:ext cx="1656184" cy="1728192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067944" y="4005064"/>
                <a:ext cx="4032448" cy="864096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30804"/>
            <a:ext cx="1091565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6" y="3590965"/>
            <a:ext cx="152400" cy="18478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14" y="2660124"/>
            <a:ext cx="220980" cy="247650"/>
          </a:xfrm>
          <a:prstGeom prst="rect">
            <a:avLst/>
          </a:prstGeom>
        </p:spPr>
      </p:pic>
      <p:pic>
        <p:nvPicPr>
          <p:cNvPr id="19" name="Immagin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362720" y="4559990"/>
            <a:ext cx="685800" cy="2152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60280"/>
            <a:ext cx="225168" cy="114334"/>
          </a:xfrm>
          <a:prstGeom prst="rect">
            <a:avLst/>
          </a:prstGeom>
        </p:spPr>
      </p:pic>
      <p:pic>
        <p:nvPicPr>
          <p:cNvPr id="35" name="Picture 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24376"/>
            <a:ext cx="229835" cy="11433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00440"/>
            <a:ext cx="228668" cy="114334"/>
          </a:xfrm>
          <a:prstGeom prst="rect">
            <a:avLst/>
          </a:prstGeom>
        </p:spPr>
      </p:pic>
      <p:pic>
        <p:nvPicPr>
          <p:cNvPr id="39" name="Immagine 38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2980324" y="5166179"/>
            <a:ext cx="2486025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5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Exercise: Integral of a function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asellaDiTesto 5"/>
          <p:cNvSpPr txBox="1"/>
          <p:nvPr/>
        </p:nvSpPr>
        <p:spPr>
          <a:xfrm>
            <a:off x="323528" y="1221864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Write the code to compute the </a:t>
            </a:r>
            <a:r>
              <a:rPr lang="en-US" sz="2000" dirty="0" smtClean="0">
                <a:solidFill>
                  <a:srgbClr val="0000CD"/>
                </a:solidFill>
              </a:rPr>
              <a:t>integral</a:t>
            </a:r>
            <a:r>
              <a:rPr lang="en-US" sz="2000" dirty="0" smtClean="0"/>
              <a:t> of a function on a triangle mesh</a:t>
            </a:r>
          </a:p>
          <a:p>
            <a:endParaRPr lang="en-US" sz="2000" dirty="0"/>
          </a:p>
          <a:p>
            <a:r>
              <a:rPr lang="en-US" sz="2000" dirty="0" smtClean="0"/>
              <a:t>Test it by computing the integral of the constant function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)=1, and check if it returns the </a:t>
            </a:r>
            <a:r>
              <a:rPr lang="en-US" sz="2000" dirty="0" smtClean="0">
                <a:solidFill>
                  <a:srgbClr val="0000CD"/>
                </a:solidFill>
              </a:rPr>
              <a:t>total surface area</a:t>
            </a:r>
            <a:endParaRPr lang="en-US" sz="2000" dirty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Suggested reading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6760"/>
            <a:ext cx="8229600" cy="4536504"/>
          </a:xfrm>
        </p:spPr>
        <p:txBody>
          <a:bodyPr>
            <a:normAutofit/>
          </a:bodyPr>
          <a:lstStyle/>
          <a:p>
            <a:r>
              <a:rPr lang="it-IT" i="1" dirty="0" smtClean="0"/>
              <a:t>Differential geometry of curves and surfaces</a:t>
            </a:r>
            <a:r>
              <a:rPr lang="it-IT" dirty="0" smtClean="0"/>
              <a:t>. Do Carmo – Chapters 2.5, </a:t>
            </a:r>
            <a:r>
              <a:rPr lang="it-IT" dirty="0" err="1" smtClean="0"/>
              <a:t>Appendix</a:t>
            </a:r>
            <a:r>
              <a:rPr lang="it-IT" dirty="0" smtClean="0"/>
              <a:t> 2.B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fundamental form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44591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quadratic form                                    given by</a:t>
            </a:r>
            <a:endParaRPr lang="en-US" sz="2000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62305"/>
              </p:ext>
            </p:extLst>
          </p:nvPr>
        </p:nvGraphicFramePr>
        <p:xfrm>
          <a:off x="2410616" y="1445912"/>
          <a:ext cx="18589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1" name="Equazione" r:id="rId3" imgW="952087" imgH="241195" progId="Equation.3">
                  <p:embed/>
                </p:oleObj>
              </mc:Choice>
              <mc:Fallback>
                <p:oleObj name="Equazione" r:id="rId3" imgW="952087" imgH="241195" progId="Equation.3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16" y="1445912"/>
                        <a:ext cx="18589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4480"/>
              </p:ext>
            </p:extLst>
          </p:nvPr>
        </p:nvGraphicFramePr>
        <p:xfrm>
          <a:off x="3038475" y="2071561"/>
          <a:ext cx="27003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2" name="Equation" r:id="rId5" imgW="1384200" imgH="304560" progId="Equation.3">
                  <p:embed/>
                </p:oleObj>
              </mc:Choice>
              <mc:Fallback>
                <p:oleObj name="Equation" r:id="rId5" imgW="1384200" imgH="304560" progId="Equation.3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071561"/>
                        <a:ext cx="270033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23528" y="288607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called the </a:t>
            </a:r>
            <a:r>
              <a:rPr lang="en-US" sz="2000" dirty="0" smtClean="0">
                <a:solidFill>
                  <a:srgbClr val="0000CD"/>
                </a:solidFill>
              </a:rPr>
              <a:t>first fundamental form</a:t>
            </a:r>
            <a:r>
              <a:rPr lang="en-US" sz="2000" dirty="0" smtClean="0"/>
              <a:t> of the regular surface </a:t>
            </a:r>
            <a:r>
              <a:rPr lang="en-US" sz="2000" i="1" dirty="0" smtClean="0"/>
              <a:t>S</a:t>
            </a:r>
            <a:r>
              <a:rPr lang="en-US" sz="2000" dirty="0" smtClean="0"/>
              <a:t> at </a:t>
            </a:r>
            <a:r>
              <a:rPr lang="en-US" sz="2000" i="1" dirty="0" smtClean="0"/>
              <a:t>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CasellaDiTesto 2"/>
          <p:cNvSpPr txBox="1"/>
          <p:nvPr/>
        </p:nvSpPr>
        <p:spPr>
          <a:xfrm>
            <a:off x="323528" y="3886495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the key ingredient for computing </a:t>
            </a:r>
            <a:r>
              <a:rPr lang="en-US" sz="2000" dirty="0" smtClean="0">
                <a:solidFill>
                  <a:srgbClr val="0000CD"/>
                </a:solidFill>
              </a:rPr>
              <a:t>lengths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CD"/>
                </a:solidFill>
              </a:rPr>
              <a:t>areas</a:t>
            </a:r>
            <a:r>
              <a:rPr lang="en-US" sz="2000" dirty="0" smtClean="0"/>
              <a:t> on surfaces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55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fundamental form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3528" y="1486516"/>
            <a:ext cx="8424936" cy="439738"/>
            <a:chOff x="323528" y="2263756"/>
            <a:chExt cx="8424936" cy="439738"/>
          </a:xfrm>
        </p:grpSpPr>
        <p:sp>
          <p:nvSpPr>
            <p:cNvPr id="3" name="CasellaDiTesto 2"/>
            <p:cNvSpPr txBox="1"/>
            <p:nvPr/>
          </p:nvSpPr>
          <p:spPr>
            <a:xfrm>
              <a:off x="323528" y="2276872"/>
              <a:ext cx="842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Let us denote by                 the basis </a:t>
              </a:r>
              <a:r>
                <a:rPr lang="en-US" sz="2000" dirty="0" smtClean="0"/>
                <a:t>spanning </a:t>
              </a:r>
              <a:r>
                <a:rPr lang="en-US" sz="2000" dirty="0" smtClean="0"/>
                <a:t>the tangent </a:t>
              </a:r>
              <a:r>
                <a:rPr lang="en-US" sz="2000" dirty="0" smtClean="0"/>
                <a:t>plane</a:t>
              </a:r>
              <a:endParaRPr lang="en-US" sz="2000" dirty="0"/>
            </a:p>
          </p:txBody>
        </p:sp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114425"/>
                </p:ext>
              </p:extLst>
            </p:nvPr>
          </p:nvGraphicFramePr>
          <p:xfrm>
            <a:off x="2142484" y="2276872"/>
            <a:ext cx="96678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23" name="Equazione" r:id="rId3" imgW="495085" imgH="228501" progId="Equation.3">
                    <p:embed/>
                  </p:oleObj>
                </mc:Choice>
                <mc:Fallback>
                  <p:oleObj name="Equazione" r:id="rId3" imgW="495085" imgH="228501" progId="Equation.3">
                    <p:embed/>
                    <p:pic>
                      <p:nvPicPr>
                        <p:cNvPr id="0" name="Picture 1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2484" y="2276872"/>
                          <a:ext cx="966788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383460"/>
                </p:ext>
              </p:extLst>
            </p:nvPr>
          </p:nvGraphicFramePr>
          <p:xfrm>
            <a:off x="6948682" y="2263756"/>
            <a:ext cx="76835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24" name="Equazione" r:id="rId5" imgW="393529" imgH="241195" progId="Equation.3">
                    <p:embed/>
                  </p:oleObj>
                </mc:Choice>
                <mc:Fallback>
                  <p:oleObj name="Equazione" r:id="rId5" imgW="393529" imgH="241195" progId="Equation.3">
                    <p:embed/>
                    <p:pic>
                      <p:nvPicPr>
                        <p:cNvPr id="0" name="Picture 1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682" y="2263756"/>
                          <a:ext cx="768350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CasellaDiTesto 7"/>
          <p:cNvSpPr txBox="1"/>
          <p:nvPr/>
        </p:nvSpPr>
        <p:spPr>
          <a:xfrm>
            <a:off x="323528" y="351585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we can write:</a:t>
            </a:r>
            <a:endParaRPr lang="en-US" sz="2000" dirty="0"/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14727"/>
              </p:ext>
            </p:extLst>
          </p:nvPr>
        </p:nvGraphicFramePr>
        <p:xfrm>
          <a:off x="808038" y="4180374"/>
          <a:ext cx="2181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25" name="Equazione" r:id="rId7" imgW="1117600" imgH="241300" progId="Equation.3">
                  <p:embed/>
                </p:oleObj>
              </mc:Choice>
              <mc:Fallback>
                <p:oleObj name="Equazione" r:id="rId7" imgW="1117600" imgH="241300" progId="Equation.3">
                  <p:embed/>
                  <p:pic>
                    <p:nvPicPr>
                      <p:cNvPr id="0" name="Picture 1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180374"/>
                        <a:ext cx="21812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178348"/>
              </p:ext>
            </p:extLst>
          </p:nvPr>
        </p:nvGraphicFramePr>
        <p:xfrm>
          <a:off x="2925763" y="4156710"/>
          <a:ext cx="2032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26" name="Equation" r:id="rId9" imgW="1041120" imgH="279360" progId="Equation.3">
                  <p:embed/>
                </p:oleObj>
              </mc:Choice>
              <mc:Fallback>
                <p:oleObj name="Equation" r:id="rId9" imgW="1041120" imgH="279360" progId="Equation.3">
                  <p:embed/>
                  <p:pic>
                    <p:nvPicPr>
                      <p:cNvPr id="0" name="Picture 1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156710"/>
                        <a:ext cx="20320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296974"/>
              </p:ext>
            </p:extLst>
          </p:nvPr>
        </p:nvGraphicFramePr>
        <p:xfrm>
          <a:off x="4870450" y="4156710"/>
          <a:ext cx="2974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27" name="Equation" r:id="rId11" imgW="1523880" imgH="279360" progId="Equation.3">
                  <p:embed/>
                </p:oleObj>
              </mc:Choice>
              <mc:Fallback>
                <p:oleObj name="Equation" r:id="rId11" imgW="1523880" imgH="279360" progId="Equation.3">
                  <p:embed/>
                  <p:pic>
                    <p:nvPicPr>
                      <p:cNvPr id="0" name="Picture 1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156710"/>
                        <a:ext cx="29749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15342"/>
              </p:ext>
            </p:extLst>
          </p:nvPr>
        </p:nvGraphicFramePr>
        <p:xfrm>
          <a:off x="1555056" y="4649660"/>
          <a:ext cx="55530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28" name="Equation" r:id="rId13" imgW="2844720" imgH="279360" progId="Equation.3">
                  <p:embed/>
                </p:oleObj>
              </mc:Choice>
              <mc:Fallback>
                <p:oleObj name="Equation" r:id="rId13" imgW="2844720" imgH="279360" progId="Equation.3">
                  <p:embed/>
                  <p:pic>
                    <p:nvPicPr>
                      <p:cNvPr id="0" name="Picture 1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56" y="4649660"/>
                        <a:ext cx="55530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0680"/>
              </p:ext>
            </p:extLst>
          </p:nvPr>
        </p:nvGraphicFramePr>
        <p:xfrm>
          <a:off x="1547664" y="5188163"/>
          <a:ext cx="3073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29" name="Equazione" r:id="rId15" imgW="1574800" imgH="228600" progId="Equation.3">
                  <p:embed/>
                </p:oleObj>
              </mc:Choice>
              <mc:Fallback>
                <p:oleObj name="Equazione" r:id="rId15" imgW="1574800" imgH="228600" progId="Equation.3">
                  <p:embed/>
                  <p:pic>
                    <p:nvPicPr>
                      <p:cNvPr id="0" name="Picture 1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188163"/>
                        <a:ext cx="30734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4572000" y="387589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chain rule</a:t>
            </a:r>
            <a:endParaRPr 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323528" y="2363728"/>
            <a:ext cx="8424936" cy="707886"/>
            <a:chOff x="323528" y="3140968"/>
            <a:chExt cx="8424936" cy="707886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323528" y="3140968"/>
              <a:ext cx="84249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Any vector                      </a:t>
              </a:r>
              <a:r>
                <a:rPr lang="en-US" sz="2000" dirty="0" smtClean="0"/>
                <a:t> is </a:t>
              </a:r>
              <a:r>
                <a:rPr lang="en-US" sz="2000" dirty="0" smtClean="0"/>
                <a:t>the tangent vector to a curve</a:t>
              </a:r>
            </a:p>
            <a:p>
              <a:r>
                <a:rPr lang="en-US" sz="2000" dirty="0"/>
                <a:t>w</a:t>
              </a:r>
              <a:r>
                <a:rPr lang="en-US" sz="2000" dirty="0" smtClean="0"/>
                <a:t>hich lies on the surface, </a:t>
              </a:r>
              <a:r>
                <a:rPr lang="en-US" sz="2000" dirty="0" smtClean="0"/>
                <a:t>with  </a:t>
              </a:r>
              <a:endParaRPr lang="en-US" sz="2000" dirty="0"/>
            </a:p>
          </p:txBody>
        </p:sp>
        <p:graphicFrame>
          <p:nvGraphicFramePr>
            <p:cNvPr id="11367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631115"/>
                </p:ext>
              </p:extLst>
            </p:nvPr>
          </p:nvGraphicFramePr>
          <p:xfrm>
            <a:off x="6124056" y="3180679"/>
            <a:ext cx="22558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30" name="Equation" r:id="rId17" imgW="1155600" imgH="203040" progId="Equation.3">
                    <p:embed/>
                  </p:oleObj>
                </mc:Choice>
                <mc:Fallback>
                  <p:oleObj name="Equation" r:id="rId17" imgW="1155600" imgH="203040" progId="Equation.3">
                    <p:embed/>
                    <p:pic>
                      <p:nvPicPr>
                        <p:cNvPr id="0" name="Picture 1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056" y="3180679"/>
                          <a:ext cx="2255837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177740"/>
                </p:ext>
              </p:extLst>
            </p:nvPr>
          </p:nvGraphicFramePr>
          <p:xfrm>
            <a:off x="3605134" y="3471599"/>
            <a:ext cx="1189038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31" name="Equation" r:id="rId19" imgW="609480" imgH="203040" progId="Equation.3">
                    <p:embed/>
                  </p:oleObj>
                </mc:Choice>
                <mc:Fallback>
                  <p:oleObj name="Equation" r:id="rId19" imgW="609480" imgH="203040" progId="Equation.3">
                    <p:embed/>
                    <p:pic>
                      <p:nvPicPr>
                        <p:cNvPr id="0" name="Picture 1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134" y="3471599"/>
                          <a:ext cx="1189038" cy="369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814160"/>
                </p:ext>
              </p:extLst>
            </p:nvPr>
          </p:nvGraphicFramePr>
          <p:xfrm>
            <a:off x="1523359" y="3146549"/>
            <a:ext cx="123825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32" name="Equation" r:id="rId21" imgW="634680" imgH="241200" progId="Equation.3">
                    <p:embed/>
                  </p:oleObj>
                </mc:Choice>
                <mc:Fallback>
                  <p:oleObj name="Equation" r:id="rId21" imgW="634680" imgH="241200" progId="Equation.3">
                    <p:embed/>
                    <p:pic>
                      <p:nvPicPr>
                        <p:cNvPr id="0" name="Picture 1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359" y="3146549"/>
                          <a:ext cx="1238250" cy="439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537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Metric tensor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23538"/>
              </p:ext>
            </p:extLst>
          </p:nvPr>
        </p:nvGraphicFramePr>
        <p:xfrm>
          <a:off x="539552" y="1350778"/>
          <a:ext cx="381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3" name="Equazione" r:id="rId3" imgW="1954951" imgH="253890" progId="Equation.3">
                  <p:embed/>
                </p:oleObj>
              </mc:Choice>
              <mc:Fallback>
                <p:oleObj name="Equazione" r:id="rId3" imgW="1954951" imgH="253890" progId="Equation.3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50778"/>
                        <a:ext cx="38163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15588"/>
              </p:ext>
            </p:extLst>
          </p:nvPr>
        </p:nvGraphicFramePr>
        <p:xfrm>
          <a:off x="477838" y="1832102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4" name="Equation" r:id="rId5" imgW="825480" imgH="279360" progId="Equation.3">
                  <p:embed/>
                </p:oleObj>
              </mc:Choice>
              <mc:Fallback>
                <p:oleObj name="Equation" r:id="rId5" imgW="825480" imgH="279360" progId="Equation.3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832102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60373"/>
              </p:ext>
            </p:extLst>
          </p:nvPr>
        </p:nvGraphicFramePr>
        <p:xfrm>
          <a:off x="477838" y="2263902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5" name="Equation" r:id="rId7" imgW="825480" imgH="279360" progId="Equation.3">
                  <p:embed/>
                </p:oleObj>
              </mc:Choice>
              <mc:Fallback>
                <p:oleObj name="Equation" r:id="rId7" imgW="825480" imgH="279360" progId="Equation.3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263902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62847"/>
              </p:ext>
            </p:extLst>
          </p:nvPr>
        </p:nvGraphicFramePr>
        <p:xfrm>
          <a:off x="466725" y="2697290"/>
          <a:ext cx="160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6" name="Equation" r:id="rId9" imgW="825480" imgH="279360" progId="Equation.3">
                  <p:embed/>
                </p:oleObj>
              </mc:Choice>
              <mc:Fallback>
                <p:oleObj name="Equation" r:id="rId9" imgW="825480" imgH="279360" progId="Equation.3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697290"/>
                        <a:ext cx="1609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23528" y="3588313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E(</a:t>
            </a:r>
            <a:r>
              <a:rPr lang="en-US" sz="2000" i="1" dirty="0" err="1" smtClean="0"/>
              <a:t>u,v</a:t>
            </a:r>
            <a:r>
              <a:rPr lang="en-US" sz="2000" i="1" dirty="0" smtClean="0"/>
              <a:t>)</a:t>
            </a:r>
            <a:r>
              <a:rPr lang="en-US" sz="2000" dirty="0" smtClean="0"/>
              <a:t>, </a:t>
            </a:r>
            <a:r>
              <a:rPr lang="en-US" sz="2000" i="1" dirty="0" smtClean="0"/>
              <a:t>F(</a:t>
            </a:r>
            <a:r>
              <a:rPr lang="en-US" sz="2000" i="1" dirty="0" err="1" smtClean="0"/>
              <a:t>u,v</a:t>
            </a:r>
            <a:r>
              <a:rPr lang="en-US" sz="2000" i="1" dirty="0" smtClean="0"/>
              <a:t>)</a:t>
            </a:r>
            <a:r>
              <a:rPr lang="en-US" sz="2000" dirty="0" smtClean="0"/>
              <a:t>, </a:t>
            </a:r>
            <a:r>
              <a:rPr lang="en-US" sz="2000" dirty="0" smtClean="0"/>
              <a:t>and </a:t>
            </a:r>
            <a:r>
              <a:rPr lang="en-US" sz="2000" i="1" dirty="0" smtClean="0"/>
              <a:t>G(</a:t>
            </a:r>
            <a:r>
              <a:rPr lang="en-US" sz="2000" i="1" dirty="0" err="1" smtClean="0"/>
              <a:t>u,v</a:t>
            </a:r>
            <a:r>
              <a:rPr lang="en-US" sz="2000" i="1" dirty="0" smtClean="0"/>
              <a:t>)</a:t>
            </a:r>
            <a:r>
              <a:rPr lang="en-US" sz="2000" dirty="0" smtClean="0"/>
              <a:t> </a:t>
            </a:r>
            <a:r>
              <a:rPr lang="en-US" sz="2000" dirty="0" smtClean="0"/>
              <a:t>are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CD"/>
                </a:solidFill>
              </a:rPr>
              <a:t>components</a:t>
            </a:r>
            <a:r>
              <a:rPr lang="en-US" sz="2000" dirty="0" smtClean="0"/>
              <a:t> </a:t>
            </a:r>
            <a:r>
              <a:rPr lang="en-US" sz="2000" dirty="0" smtClean="0"/>
              <a:t>of the first fundamental </a:t>
            </a:r>
            <a:r>
              <a:rPr lang="en-US" sz="2000" dirty="0" smtClean="0"/>
              <a:t>form</a:t>
            </a:r>
          </a:p>
          <a:p>
            <a:endParaRPr lang="en-US" sz="2000" dirty="0"/>
          </a:p>
          <a:p>
            <a:r>
              <a:rPr lang="it-IT" sz="2000" dirty="0" err="1" smtClean="0"/>
              <a:t>These</a:t>
            </a:r>
            <a:r>
              <a:rPr lang="it-IT" sz="2000" dirty="0" smtClean="0"/>
              <a:t> play </a:t>
            </a:r>
            <a:r>
              <a:rPr lang="it-IT" sz="2000" dirty="0" smtClean="0"/>
              <a:t>important roles in many intrinsic quantities of the </a:t>
            </a:r>
            <a:r>
              <a:rPr lang="it-IT" sz="2000" dirty="0" err="1" smtClean="0"/>
              <a:t>surface</a:t>
            </a:r>
            <a:endParaRPr lang="en-US" sz="20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591331"/>
              </p:ext>
            </p:extLst>
          </p:nvPr>
        </p:nvGraphicFramePr>
        <p:xfrm>
          <a:off x="4932040" y="1943522"/>
          <a:ext cx="3394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7" name="Equation" r:id="rId11" imgW="1739880" imgH="457200" progId="Equation.3">
                  <p:embed/>
                </p:oleObj>
              </mc:Choice>
              <mc:Fallback>
                <p:oleObj name="Equation" r:id="rId11" imgW="1739880" imgH="4572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943522"/>
                        <a:ext cx="33940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3996010" y="2227712"/>
            <a:ext cx="575990" cy="2901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94936" y="2932834"/>
            <a:ext cx="287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also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metric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smtClean="0">
                <a:solidFill>
                  <a:srgbClr val="0000CD"/>
                </a:solidFill>
              </a:rPr>
              <a:t>tensor</a:t>
            </a:r>
            <a:endParaRPr lang="en-US" sz="2000" dirty="0">
              <a:solidFill>
                <a:srgbClr val="0000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90939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i="1" dirty="0" smtClean="0"/>
              <a:t>E</a:t>
            </a:r>
            <a:r>
              <a:rPr lang="it-IT" sz="2000" dirty="0" smtClean="0"/>
              <a:t>(</a:t>
            </a:r>
            <a:r>
              <a:rPr lang="it-IT" sz="2000" i="1" dirty="0" smtClean="0"/>
              <a:t>u</a:t>
            </a:r>
            <a:r>
              <a:rPr lang="it-IT" sz="2000" dirty="0" smtClean="0"/>
              <a:t>,</a:t>
            </a:r>
            <a:r>
              <a:rPr lang="it-IT" sz="2000" i="1" dirty="0" smtClean="0"/>
              <a:t>v</a:t>
            </a:r>
            <a:r>
              <a:rPr lang="it-IT" sz="2000" dirty="0" smtClean="0"/>
              <a:t>), </a:t>
            </a:r>
            <a:r>
              <a:rPr lang="it-IT" sz="2000" i="1" dirty="0" smtClean="0"/>
              <a:t>F</a:t>
            </a:r>
            <a:r>
              <a:rPr lang="it-IT" sz="2000" dirty="0" smtClean="0"/>
              <a:t>(</a:t>
            </a:r>
            <a:r>
              <a:rPr lang="it-IT" sz="2000" i="1" dirty="0" smtClean="0"/>
              <a:t>u</a:t>
            </a:r>
            <a:r>
              <a:rPr lang="it-IT" sz="2000" dirty="0" smtClean="0"/>
              <a:t>,</a:t>
            </a:r>
            <a:r>
              <a:rPr lang="it-IT" sz="2000" i="1" dirty="0" smtClean="0"/>
              <a:t>v</a:t>
            </a:r>
            <a:r>
              <a:rPr lang="it-IT" sz="2000" dirty="0" smtClean="0"/>
              <a:t>), </a:t>
            </a:r>
            <a:r>
              <a:rPr lang="it-IT" sz="2000" i="1" dirty="0" smtClean="0"/>
              <a:t>G</a:t>
            </a:r>
            <a:r>
              <a:rPr lang="it-IT" sz="2000" dirty="0" smtClean="0"/>
              <a:t>(</a:t>
            </a:r>
            <a:r>
              <a:rPr lang="it-IT" sz="2000" i="1" dirty="0" err="1" smtClean="0"/>
              <a:t>u</a:t>
            </a:r>
            <a:r>
              <a:rPr lang="it-IT" sz="2000" dirty="0" err="1" smtClean="0"/>
              <a:t>,</a:t>
            </a:r>
            <a:r>
              <a:rPr lang="it-IT" sz="2000" i="1" dirty="0" err="1" smtClean="0"/>
              <a:t>v</a:t>
            </a:r>
            <a:r>
              <a:rPr lang="it-IT" sz="2000" dirty="0" smtClean="0"/>
              <a:t>) are </a:t>
            </a:r>
            <a:r>
              <a:rPr lang="it-IT" sz="2000" dirty="0" err="1" smtClean="0"/>
              <a:t>smooth</a:t>
            </a:r>
            <a:r>
              <a:rPr lang="it-IT" sz="2000" dirty="0" smtClean="0"/>
              <a:t>, </a:t>
            </a:r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</a:t>
            </a:r>
            <a:r>
              <a:rPr lang="it-IT" sz="2000" dirty="0" err="1" smtClean="0">
                <a:solidFill>
                  <a:srgbClr val="0000CD"/>
                </a:solidFill>
              </a:rPr>
              <a:t>Riemannian</a:t>
            </a:r>
            <a:r>
              <a:rPr lang="it-IT" sz="2000" dirty="0" smtClean="0">
                <a:solidFill>
                  <a:srgbClr val="0000CD"/>
                </a:solidFill>
              </a:rPr>
              <a:t> </a:t>
            </a:r>
            <a:r>
              <a:rPr lang="it-IT" sz="2000" dirty="0" err="1" smtClean="0">
                <a:solidFill>
                  <a:srgbClr val="0000CD"/>
                </a:solidFill>
              </a:rPr>
              <a:t>manifold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0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Metric tensor and Jacobian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327105"/>
              </p:ext>
            </p:extLst>
          </p:nvPr>
        </p:nvGraphicFramePr>
        <p:xfrm>
          <a:off x="539552" y="1350778"/>
          <a:ext cx="381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4" name="Equazione" r:id="rId5" imgW="1954951" imgH="253890" progId="Equation.3">
                  <p:embed/>
                </p:oleObj>
              </mc:Choice>
              <mc:Fallback>
                <p:oleObj name="Equazione" r:id="rId5" imgW="1954951" imgH="25389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50778"/>
                        <a:ext cx="38163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36713"/>
              </p:ext>
            </p:extLst>
          </p:nvPr>
        </p:nvGraphicFramePr>
        <p:xfrm>
          <a:off x="477838" y="1832102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5" name="Equation" r:id="rId7" imgW="825480" imgH="279360" progId="Equation.3">
                  <p:embed/>
                </p:oleObj>
              </mc:Choice>
              <mc:Fallback>
                <p:oleObj name="Equation" r:id="rId7" imgW="825480" imgH="27936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832102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66070"/>
              </p:ext>
            </p:extLst>
          </p:nvPr>
        </p:nvGraphicFramePr>
        <p:xfrm>
          <a:off x="477838" y="2263902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6" name="Equation" r:id="rId9" imgW="825480" imgH="279360" progId="Equation.3">
                  <p:embed/>
                </p:oleObj>
              </mc:Choice>
              <mc:Fallback>
                <p:oleObj name="Equation" r:id="rId9" imgW="825480" imgH="27936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263902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98085"/>
              </p:ext>
            </p:extLst>
          </p:nvPr>
        </p:nvGraphicFramePr>
        <p:xfrm>
          <a:off x="466725" y="2697290"/>
          <a:ext cx="160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7" name="Equation" r:id="rId11" imgW="825480" imgH="279360" progId="Equation.3">
                  <p:embed/>
                </p:oleObj>
              </mc:Choice>
              <mc:Fallback>
                <p:oleObj name="Equation" r:id="rId11" imgW="825480" imgH="27936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697290"/>
                        <a:ext cx="1609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241073"/>
              </p:ext>
            </p:extLst>
          </p:nvPr>
        </p:nvGraphicFramePr>
        <p:xfrm>
          <a:off x="4932040" y="1943522"/>
          <a:ext cx="3394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8" name="Equation" r:id="rId13" imgW="1739880" imgH="457200" progId="Equation.3">
                  <p:embed/>
                </p:oleObj>
              </mc:Choice>
              <mc:Fallback>
                <p:oleObj name="Equation" r:id="rId13" imgW="1739880" imgH="457200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943522"/>
                        <a:ext cx="33940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3996010" y="2227712"/>
            <a:ext cx="575990" cy="2901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05103"/>
            <a:ext cx="1859280" cy="1217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29468"/>
            <a:ext cx="397764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22496" y="3020624"/>
            <a:ext cx="19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often</a:t>
            </a:r>
            <a:r>
              <a:rPr lang="it-IT" dirty="0" smtClean="0"/>
              <a:t> </a:t>
            </a:r>
            <a:r>
              <a:rPr lang="it-IT" dirty="0" smtClean="0"/>
              <a:t>called just </a:t>
            </a:r>
            <a:r>
              <a:rPr lang="it-IT" i="1" dirty="0" smtClean="0"/>
              <a:t>g</a:t>
            </a:r>
            <a:endParaRPr lang="en-US" i="1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7164288" y="2515428"/>
            <a:ext cx="216024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512" y="4069481"/>
            <a:ext cx="392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We have </a:t>
            </a:r>
            <a:r>
              <a:rPr lang="it-IT" sz="2000" dirty="0" err="1" smtClean="0"/>
              <a:t>seen</a:t>
            </a:r>
            <a:r>
              <a:rPr lang="it-IT" sz="2000" dirty="0" smtClean="0"/>
              <a:t> </a:t>
            </a:r>
            <a:r>
              <a:rPr lang="it-IT" sz="2000" dirty="0" smtClean="0"/>
              <a:t>the </a:t>
            </a:r>
            <a:r>
              <a:rPr lang="it-IT" sz="2000" dirty="0" smtClean="0"/>
              <a:t>Jacobian matrix: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2114" y="407800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Then, it is easy to see that: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37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Parametrizations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166376" y="2290576"/>
            <a:ext cx="3078017" cy="1346377"/>
            <a:chOff x="755576" y="1621108"/>
            <a:chExt cx="7680501" cy="3359582"/>
          </a:xfrm>
        </p:grpSpPr>
        <p:sp>
          <p:nvSpPr>
            <p:cNvPr id="117" name="Freeform 116"/>
            <p:cNvSpPr/>
            <p:nvPr/>
          </p:nvSpPr>
          <p:spPr>
            <a:xfrm>
              <a:off x="4774397" y="2271510"/>
              <a:ext cx="3619649" cy="2709180"/>
            </a:xfrm>
            <a:custGeom>
              <a:avLst/>
              <a:gdLst>
                <a:gd name="connsiteX0" fmla="*/ 1501042 w 3619649"/>
                <a:gd name="connsiteY0" fmla="*/ 2686957 h 2709180"/>
                <a:gd name="connsiteX1" fmla="*/ 1471545 w 3619649"/>
                <a:gd name="connsiteY1" fmla="*/ 2406738 h 2709180"/>
                <a:gd name="connsiteX2" fmla="*/ 1161829 w 3619649"/>
                <a:gd name="connsiteY2" fmla="*/ 1890545 h 2709180"/>
                <a:gd name="connsiteX3" fmla="*/ 99945 w 3619649"/>
                <a:gd name="connsiteY3" fmla="*/ 1322732 h 2709180"/>
                <a:gd name="connsiteX4" fmla="*/ 188435 w 3619649"/>
                <a:gd name="connsiteY4" fmla="*/ 533693 h 2709180"/>
                <a:gd name="connsiteX5" fmla="*/ 1368306 w 3619649"/>
                <a:gd name="connsiteY5" fmla="*/ 2751 h 2709180"/>
                <a:gd name="connsiteX6" fmla="*/ 3462577 w 3619649"/>
                <a:gd name="connsiteY6" fmla="*/ 327216 h 2709180"/>
                <a:gd name="connsiteX7" fmla="*/ 3447829 w 3619649"/>
                <a:gd name="connsiteY7" fmla="*/ 364086 h 2709180"/>
                <a:gd name="connsiteX8" fmla="*/ 3278222 w 3619649"/>
                <a:gd name="connsiteY8" fmla="*/ 459951 h 2709180"/>
                <a:gd name="connsiteX9" fmla="*/ 2835771 w 3619649"/>
                <a:gd name="connsiteY9" fmla="*/ 784416 h 2709180"/>
                <a:gd name="connsiteX10" fmla="*/ 2275332 w 3619649"/>
                <a:gd name="connsiteY10" fmla="*/ 1344854 h 2709180"/>
                <a:gd name="connsiteX11" fmla="*/ 1958242 w 3619649"/>
                <a:gd name="connsiteY11" fmla="*/ 1824177 h 2709180"/>
                <a:gd name="connsiteX12" fmla="*/ 1501042 w 3619649"/>
                <a:gd name="connsiteY12" fmla="*/ 2686957 h 270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9649" h="2709180">
                  <a:moveTo>
                    <a:pt x="1501042" y="2686957"/>
                  </a:moveTo>
                  <a:cubicBezTo>
                    <a:pt x="1419926" y="2784050"/>
                    <a:pt x="1528081" y="2539473"/>
                    <a:pt x="1471545" y="2406738"/>
                  </a:cubicBezTo>
                  <a:cubicBezTo>
                    <a:pt x="1415009" y="2274003"/>
                    <a:pt x="1390429" y="2071213"/>
                    <a:pt x="1161829" y="1890545"/>
                  </a:cubicBezTo>
                  <a:cubicBezTo>
                    <a:pt x="933229" y="1709877"/>
                    <a:pt x="262177" y="1548874"/>
                    <a:pt x="99945" y="1322732"/>
                  </a:cubicBezTo>
                  <a:cubicBezTo>
                    <a:pt x="-62287" y="1096590"/>
                    <a:pt x="-22958" y="753690"/>
                    <a:pt x="188435" y="533693"/>
                  </a:cubicBezTo>
                  <a:cubicBezTo>
                    <a:pt x="399828" y="313696"/>
                    <a:pt x="822616" y="37164"/>
                    <a:pt x="1368306" y="2751"/>
                  </a:cubicBezTo>
                  <a:cubicBezTo>
                    <a:pt x="1913996" y="-31662"/>
                    <a:pt x="3115990" y="266994"/>
                    <a:pt x="3462577" y="327216"/>
                  </a:cubicBezTo>
                  <a:cubicBezTo>
                    <a:pt x="3809164" y="387438"/>
                    <a:pt x="3478555" y="341963"/>
                    <a:pt x="3447829" y="364086"/>
                  </a:cubicBezTo>
                  <a:cubicBezTo>
                    <a:pt x="3417103" y="386209"/>
                    <a:pt x="3380232" y="389896"/>
                    <a:pt x="3278222" y="459951"/>
                  </a:cubicBezTo>
                  <a:cubicBezTo>
                    <a:pt x="3176212" y="530006"/>
                    <a:pt x="3002919" y="636932"/>
                    <a:pt x="2835771" y="784416"/>
                  </a:cubicBezTo>
                  <a:cubicBezTo>
                    <a:pt x="2668623" y="931900"/>
                    <a:pt x="2421587" y="1171561"/>
                    <a:pt x="2275332" y="1344854"/>
                  </a:cubicBezTo>
                  <a:cubicBezTo>
                    <a:pt x="2129077" y="1518147"/>
                    <a:pt x="2087290" y="1606638"/>
                    <a:pt x="1958242" y="1824177"/>
                  </a:cubicBezTo>
                  <a:cubicBezTo>
                    <a:pt x="1829194" y="2041716"/>
                    <a:pt x="1582158" y="2589864"/>
                    <a:pt x="1501042" y="2686957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4549877" y="1772816"/>
              <a:ext cx="3886200" cy="2145890"/>
            </a:xfrm>
            <a:custGeom>
              <a:avLst/>
              <a:gdLst>
                <a:gd name="connsiteX0" fmla="*/ 0 w 3886200"/>
                <a:gd name="connsiteY0" fmla="*/ 1091380 h 2145890"/>
                <a:gd name="connsiteX1" fmla="*/ 1025013 w 3886200"/>
                <a:gd name="connsiteY1" fmla="*/ 0 h 2145890"/>
                <a:gd name="connsiteX2" fmla="*/ 3886200 w 3886200"/>
                <a:gd name="connsiteY2" fmla="*/ 132735 h 2145890"/>
                <a:gd name="connsiteX3" fmla="*/ 2123768 w 3886200"/>
                <a:gd name="connsiteY3" fmla="*/ 2145890 h 2145890"/>
                <a:gd name="connsiteX4" fmla="*/ 0 w 3886200"/>
                <a:gd name="connsiteY4" fmla="*/ 1091380 h 214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200" h="2145890">
                  <a:moveTo>
                    <a:pt x="0" y="1091380"/>
                  </a:moveTo>
                  <a:lnTo>
                    <a:pt x="1025013" y="0"/>
                  </a:lnTo>
                  <a:lnTo>
                    <a:pt x="3886200" y="132735"/>
                  </a:lnTo>
                  <a:lnTo>
                    <a:pt x="2123768" y="2145890"/>
                  </a:lnTo>
                  <a:lnTo>
                    <a:pt x="0" y="1091380"/>
                  </a:lnTo>
                  <a:close/>
                </a:path>
              </a:pathLst>
            </a:custGeom>
            <a:solidFill>
              <a:srgbClr val="C9DA92">
                <a:alpha val="14902"/>
              </a:srgb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901833" y="2822514"/>
              <a:ext cx="1798627" cy="1930628"/>
            </a:xfrm>
            <a:custGeom>
              <a:avLst/>
              <a:gdLst>
                <a:gd name="connsiteX0" fmla="*/ 115806 w 1798627"/>
                <a:gd name="connsiteY0" fmla="*/ 1870482 h 1930628"/>
                <a:gd name="connsiteX1" fmla="*/ 56812 w 1798627"/>
                <a:gd name="connsiteY1" fmla="*/ 1759870 h 1930628"/>
                <a:gd name="connsiteX2" fmla="*/ 42064 w 1798627"/>
                <a:gd name="connsiteY2" fmla="*/ 1590263 h 1930628"/>
                <a:gd name="connsiteX3" fmla="*/ 219044 w 1798627"/>
                <a:gd name="connsiteY3" fmla="*/ 1324792 h 1930628"/>
                <a:gd name="connsiteX4" fmla="*/ 314909 w 1798627"/>
                <a:gd name="connsiteY4" fmla="*/ 1199431 h 1930628"/>
                <a:gd name="connsiteX5" fmla="*/ 278038 w 1798627"/>
                <a:gd name="connsiteY5" fmla="*/ 1074070 h 1930628"/>
                <a:gd name="connsiteX6" fmla="*/ 115806 w 1798627"/>
                <a:gd name="connsiteY6" fmla="*/ 1015076 h 1930628"/>
                <a:gd name="connsiteX7" fmla="*/ 5193 w 1798627"/>
                <a:gd name="connsiteY7" fmla="*/ 889715 h 1930628"/>
                <a:gd name="connsiteX8" fmla="*/ 78935 w 1798627"/>
                <a:gd name="connsiteY8" fmla="*/ 616870 h 1930628"/>
                <a:gd name="connsiteX9" fmla="*/ 587754 w 1798627"/>
                <a:gd name="connsiteY9" fmla="*/ 336650 h 1930628"/>
                <a:gd name="connsiteX10" fmla="*/ 1052328 w 1798627"/>
                <a:gd name="connsiteY10" fmla="*/ 159670 h 1930628"/>
                <a:gd name="connsiteX11" fmla="*/ 1413664 w 1798627"/>
                <a:gd name="connsiteY11" fmla="*/ 12186 h 1930628"/>
                <a:gd name="connsiteX12" fmla="*/ 1760251 w 1798627"/>
                <a:gd name="connsiteY12" fmla="*/ 26934 h 1930628"/>
                <a:gd name="connsiteX13" fmla="*/ 1767625 w 1798627"/>
                <a:gd name="connsiteY13" fmla="*/ 174418 h 1930628"/>
                <a:gd name="connsiteX14" fmla="*/ 1561148 w 1798627"/>
                <a:gd name="connsiteY14" fmla="*/ 395644 h 1930628"/>
                <a:gd name="connsiteX15" fmla="*/ 1406290 w 1798627"/>
                <a:gd name="connsiteY15" fmla="*/ 521005 h 1930628"/>
                <a:gd name="connsiteX16" fmla="*/ 1406290 w 1798627"/>
                <a:gd name="connsiteY16" fmla="*/ 779102 h 1930628"/>
                <a:gd name="connsiteX17" fmla="*/ 1568522 w 1798627"/>
                <a:gd name="connsiteY17" fmla="*/ 838095 h 1930628"/>
                <a:gd name="connsiteX18" fmla="*/ 1502154 w 1798627"/>
                <a:gd name="connsiteY18" fmla="*/ 1110941 h 1930628"/>
                <a:gd name="connsiteX19" fmla="*/ 1170315 w 1798627"/>
                <a:gd name="connsiteY19" fmla="*/ 1560766 h 1930628"/>
                <a:gd name="connsiteX20" fmla="*/ 536135 w 1798627"/>
                <a:gd name="connsiteY20" fmla="*/ 1914728 h 1930628"/>
                <a:gd name="connsiteX21" fmla="*/ 115806 w 1798627"/>
                <a:gd name="connsiteY21" fmla="*/ 1870482 h 193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98627" h="1930628">
                  <a:moveTo>
                    <a:pt x="115806" y="1870482"/>
                  </a:moveTo>
                  <a:cubicBezTo>
                    <a:pt x="35919" y="1844672"/>
                    <a:pt x="69102" y="1806573"/>
                    <a:pt x="56812" y="1759870"/>
                  </a:cubicBezTo>
                  <a:cubicBezTo>
                    <a:pt x="44522" y="1713167"/>
                    <a:pt x="15025" y="1662776"/>
                    <a:pt x="42064" y="1590263"/>
                  </a:cubicBezTo>
                  <a:cubicBezTo>
                    <a:pt x="69103" y="1517750"/>
                    <a:pt x="173570" y="1389931"/>
                    <a:pt x="219044" y="1324792"/>
                  </a:cubicBezTo>
                  <a:cubicBezTo>
                    <a:pt x="264518" y="1259653"/>
                    <a:pt x="305077" y="1241218"/>
                    <a:pt x="314909" y="1199431"/>
                  </a:cubicBezTo>
                  <a:cubicBezTo>
                    <a:pt x="324741" y="1157644"/>
                    <a:pt x="311222" y="1104796"/>
                    <a:pt x="278038" y="1074070"/>
                  </a:cubicBezTo>
                  <a:cubicBezTo>
                    <a:pt x="244854" y="1043344"/>
                    <a:pt x="161280" y="1045802"/>
                    <a:pt x="115806" y="1015076"/>
                  </a:cubicBezTo>
                  <a:cubicBezTo>
                    <a:pt x="70332" y="984350"/>
                    <a:pt x="11338" y="956083"/>
                    <a:pt x="5193" y="889715"/>
                  </a:cubicBezTo>
                  <a:cubicBezTo>
                    <a:pt x="-952" y="823347"/>
                    <a:pt x="-18158" y="709047"/>
                    <a:pt x="78935" y="616870"/>
                  </a:cubicBezTo>
                  <a:cubicBezTo>
                    <a:pt x="176028" y="524693"/>
                    <a:pt x="425522" y="412850"/>
                    <a:pt x="587754" y="336650"/>
                  </a:cubicBezTo>
                  <a:cubicBezTo>
                    <a:pt x="749986" y="260450"/>
                    <a:pt x="914676" y="213747"/>
                    <a:pt x="1052328" y="159670"/>
                  </a:cubicBezTo>
                  <a:cubicBezTo>
                    <a:pt x="1189980" y="105593"/>
                    <a:pt x="1295677" y="34309"/>
                    <a:pt x="1413664" y="12186"/>
                  </a:cubicBezTo>
                  <a:cubicBezTo>
                    <a:pt x="1531651" y="-9937"/>
                    <a:pt x="1701258" y="-105"/>
                    <a:pt x="1760251" y="26934"/>
                  </a:cubicBezTo>
                  <a:cubicBezTo>
                    <a:pt x="1819245" y="53973"/>
                    <a:pt x="1800809" y="112966"/>
                    <a:pt x="1767625" y="174418"/>
                  </a:cubicBezTo>
                  <a:cubicBezTo>
                    <a:pt x="1734441" y="235870"/>
                    <a:pt x="1621370" y="337880"/>
                    <a:pt x="1561148" y="395644"/>
                  </a:cubicBezTo>
                  <a:cubicBezTo>
                    <a:pt x="1500926" y="453408"/>
                    <a:pt x="1432100" y="457095"/>
                    <a:pt x="1406290" y="521005"/>
                  </a:cubicBezTo>
                  <a:cubicBezTo>
                    <a:pt x="1380480" y="584915"/>
                    <a:pt x="1379251" y="726254"/>
                    <a:pt x="1406290" y="779102"/>
                  </a:cubicBezTo>
                  <a:cubicBezTo>
                    <a:pt x="1433329" y="831950"/>
                    <a:pt x="1552545" y="782788"/>
                    <a:pt x="1568522" y="838095"/>
                  </a:cubicBezTo>
                  <a:cubicBezTo>
                    <a:pt x="1584499" y="893401"/>
                    <a:pt x="1568522" y="990496"/>
                    <a:pt x="1502154" y="1110941"/>
                  </a:cubicBezTo>
                  <a:cubicBezTo>
                    <a:pt x="1435786" y="1231386"/>
                    <a:pt x="1331318" y="1426801"/>
                    <a:pt x="1170315" y="1560766"/>
                  </a:cubicBezTo>
                  <a:cubicBezTo>
                    <a:pt x="1009312" y="1694731"/>
                    <a:pt x="716803" y="1869254"/>
                    <a:pt x="536135" y="1914728"/>
                  </a:cubicBezTo>
                  <a:cubicBezTo>
                    <a:pt x="355467" y="1960202"/>
                    <a:pt x="195693" y="1896292"/>
                    <a:pt x="115806" y="187048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30" idx="7"/>
            </p:cNvCxnSpPr>
            <p:nvPr/>
          </p:nvCxnSpPr>
          <p:spPr>
            <a:xfrm flipV="1">
              <a:off x="1992440" y="3103517"/>
              <a:ext cx="708020" cy="3269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977727" y="3103517"/>
              <a:ext cx="72273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1977727" y="2587445"/>
              <a:ext cx="1985" cy="86409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1979712" y="3451366"/>
              <a:ext cx="939692" cy="17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1475656" y="2155397"/>
              <a:ext cx="0" cy="23762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755576" y="4315637"/>
              <a:ext cx="273630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252974"/>
                </p:ext>
              </p:extLst>
            </p:nvPr>
          </p:nvGraphicFramePr>
          <p:xfrm>
            <a:off x="3249510" y="4369497"/>
            <a:ext cx="184150" cy="19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3" name="Equation" r:id="rId6" imgW="126835" imgH="139518" progId="Equation.3">
                    <p:embed/>
                  </p:oleObj>
                </mc:Choice>
                <mc:Fallback>
                  <p:oleObj name="Equation" r:id="rId6" imgW="126835" imgH="139518" progId="Equation.3">
                    <p:embed/>
                    <p:pic>
                      <p:nvPicPr>
                        <p:cNvPr id="0" name="Picture 3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510" y="4369497"/>
                          <a:ext cx="184150" cy="195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669099"/>
                </p:ext>
              </p:extLst>
            </p:nvPr>
          </p:nvGraphicFramePr>
          <p:xfrm>
            <a:off x="1535077" y="2202093"/>
            <a:ext cx="165100" cy="19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4" name="Equation" r:id="rId8" imgW="114201" imgH="139579" progId="Equation.3">
                    <p:embed/>
                  </p:oleObj>
                </mc:Choice>
                <mc:Fallback>
                  <p:oleObj name="Equation" r:id="rId8" imgW="114201" imgH="139579" progId="Equation.3">
                    <p:embed/>
                    <p:pic>
                      <p:nvPicPr>
                        <p:cNvPr id="0" name="Picture 3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077" y="2202093"/>
                          <a:ext cx="165100" cy="195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584788"/>
                </p:ext>
              </p:extLst>
            </p:nvPr>
          </p:nvGraphicFramePr>
          <p:xfrm>
            <a:off x="6267216" y="4195346"/>
            <a:ext cx="20320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5" name="Equation" r:id="rId10" imgW="139579" imgH="177646" progId="Equation.3">
                    <p:embed/>
                  </p:oleObj>
                </mc:Choice>
                <mc:Fallback>
                  <p:oleObj name="Equation" r:id="rId10" imgW="139579" imgH="177646" progId="Equation.3">
                    <p:embed/>
                    <p:pic>
                      <p:nvPicPr>
                        <p:cNvPr id="0" name="Picture 3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7216" y="4195346"/>
                          <a:ext cx="20320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654171"/>
                </p:ext>
              </p:extLst>
            </p:nvPr>
          </p:nvGraphicFramePr>
          <p:xfrm>
            <a:off x="7658100" y="1930400"/>
            <a:ext cx="40481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6" name="Equation" r:id="rId12" imgW="279279" imgH="241195" progId="Equation.3">
                    <p:embed/>
                  </p:oleObj>
                </mc:Choice>
                <mc:Fallback>
                  <p:oleObj name="Equation" r:id="rId12" imgW="279279" imgH="241195" progId="Equation.3">
                    <p:embed/>
                    <p:pic>
                      <p:nvPicPr>
                        <p:cNvPr id="0" name="Picture 3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100" y="1930400"/>
                          <a:ext cx="404813" cy="336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" name="Oval 129"/>
            <p:cNvSpPr/>
            <p:nvPr/>
          </p:nvSpPr>
          <p:spPr>
            <a:xfrm>
              <a:off x="1961712" y="342515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9628901"/>
                </p:ext>
              </p:extLst>
            </p:nvPr>
          </p:nvGraphicFramePr>
          <p:xfrm>
            <a:off x="1733043" y="3346061"/>
            <a:ext cx="220662" cy="230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7" name="Equation" r:id="rId14" imgW="152268" imgH="164957" progId="Equation.3">
                    <p:embed/>
                  </p:oleObj>
                </mc:Choice>
                <mc:Fallback>
                  <p:oleObj name="Equation" r:id="rId14" imgW="152268" imgH="164957" progId="Equation.3">
                    <p:embed/>
                    <p:pic>
                      <p:nvPicPr>
                        <p:cNvPr id="0" name="Picture 3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043" y="3346061"/>
                          <a:ext cx="220662" cy="230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2" name="Straight Connector 131"/>
            <p:cNvCxnSpPr/>
            <p:nvPr/>
          </p:nvCxnSpPr>
          <p:spPr>
            <a:xfrm>
              <a:off x="2700460" y="3103517"/>
              <a:ext cx="0" cy="3396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748214"/>
                </p:ext>
              </p:extLst>
            </p:nvPr>
          </p:nvGraphicFramePr>
          <p:xfrm>
            <a:off x="2716475" y="2961436"/>
            <a:ext cx="606425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8" name="Equation" r:id="rId16" imgW="418918" imgH="203112" progId="Equation.3">
                    <p:embed/>
                  </p:oleObj>
                </mc:Choice>
                <mc:Fallback>
                  <p:oleObj name="Equation" r:id="rId16" imgW="418918" imgH="203112" progId="Equation.3">
                    <p:embed/>
                    <p:pic>
                      <p:nvPicPr>
                        <p:cNvPr id="0" name="Picture 3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475" y="2961436"/>
                          <a:ext cx="606425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4" name="Straight Arrow Connector 133"/>
            <p:cNvCxnSpPr>
              <a:stCxn id="135" idx="6"/>
            </p:cNvCxnSpPr>
            <p:nvPr/>
          </p:nvCxnSpPr>
          <p:spPr>
            <a:xfrm flipV="1">
              <a:off x="5710817" y="2805977"/>
              <a:ext cx="635860" cy="1578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5674817" y="294578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5747199" y="2721310"/>
              <a:ext cx="573061" cy="782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6279224" y="2822514"/>
              <a:ext cx="41037" cy="1985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5696201" y="2963783"/>
              <a:ext cx="774215" cy="109819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5696202" y="1621108"/>
              <a:ext cx="119633" cy="134267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900204"/>
                </p:ext>
              </p:extLst>
            </p:nvPr>
          </p:nvGraphicFramePr>
          <p:xfrm>
            <a:off x="6268532" y="3033033"/>
            <a:ext cx="2571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9" name="Equation" r:id="rId18" imgW="177646" imgH="228402" progId="Equation.3">
                    <p:embed/>
                  </p:oleObj>
                </mc:Choice>
                <mc:Fallback>
                  <p:oleObj name="Equation" r:id="rId18" imgW="177646" imgH="228402" progId="Equation.3">
                    <p:embed/>
                    <p:pic>
                      <p:nvPicPr>
                        <p:cNvPr id="0" name="Picture 3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8532" y="3033033"/>
                          <a:ext cx="25717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064571"/>
                </p:ext>
              </p:extLst>
            </p:nvPr>
          </p:nvGraphicFramePr>
          <p:xfrm>
            <a:off x="5815835" y="2243924"/>
            <a:ext cx="2571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0" name="Equation" r:id="rId20" imgW="177646" imgH="228402" progId="Equation.3">
                    <p:embed/>
                  </p:oleObj>
                </mc:Choice>
                <mc:Fallback>
                  <p:oleObj name="Equation" r:id="rId20" imgW="177646" imgH="228402" progId="Equation.3">
                    <p:embed/>
                    <p:pic>
                      <p:nvPicPr>
                        <p:cNvPr id="0" name="Picture 3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5835" y="2243924"/>
                          <a:ext cx="25717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696911"/>
                </p:ext>
              </p:extLst>
            </p:nvPr>
          </p:nvGraphicFramePr>
          <p:xfrm>
            <a:off x="5534519" y="2563175"/>
            <a:ext cx="175785" cy="228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1" name="Equation" r:id="rId22" imgW="152268" imgH="203024" progId="Equation.3">
                    <p:embed/>
                  </p:oleObj>
                </mc:Choice>
                <mc:Fallback>
                  <p:oleObj name="Equation" r:id="rId22" imgW="152268" imgH="203024" progId="Equation.3">
                    <p:embed/>
                    <p:pic>
                      <p:nvPicPr>
                        <p:cNvPr id="0" name="Picture 3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4519" y="2563175"/>
                          <a:ext cx="175785" cy="228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868683"/>
                </p:ext>
              </p:extLst>
            </p:nvPr>
          </p:nvGraphicFramePr>
          <p:xfrm>
            <a:off x="2943448" y="3273035"/>
            <a:ext cx="2032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2" name="Equation" r:id="rId24" imgW="139579" imgH="215713" progId="Equation.3">
                    <p:embed/>
                  </p:oleObj>
                </mc:Choice>
                <mc:Fallback>
                  <p:oleObj name="Equation" r:id="rId24" imgW="139579" imgH="215713" progId="Equation.3">
                    <p:embed/>
                    <p:pic>
                      <p:nvPicPr>
                        <p:cNvPr id="0" name="Picture 3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448" y="3273035"/>
                          <a:ext cx="203200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949921"/>
                </p:ext>
              </p:extLst>
            </p:nvPr>
          </p:nvGraphicFramePr>
          <p:xfrm>
            <a:off x="1721287" y="2367498"/>
            <a:ext cx="22066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3" name="Equation" r:id="rId26" imgW="152268" imgH="215713" progId="Equation.3">
                    <p:embed/>
                  </p:oleObj>
                </mc:Choice>
                <mc:Fallback>
                  <p:oleObj name="Equation" r:id="rId26" imgW="152268" imgH="215713" progId="Equation.3">
                    <p:embed/>
                    <p:pic>
                      <p:nvPicPr>
                        <p:cNvPr id="0" name="Picture 3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287" y="2367498"/>
                          <a:ext cx="220663" cy="303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1425522"/>
                </p:ext>
              </p:extLst>
            </p:nvPr>
          </p:nvGraphicFramePr>
          <p:xfrm>
            <a:off x="6123530" y="3034219"/>
            <a:ext cx="176212" cy="15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4" name="Equation" r:id="rId28" imgW="152334" imgH="139639" progId="Equation.3">
                    <p:embed/>
                  </p:oleObj>
                </mc:Choice>
                <mc:Fallback>
                  <p:oleObj name="Equation" r:id="rId28" imgW="152334" imgH="139639" progId="Equation.3">
                    <p:embed/>
                    <p:pic>
                      <p:nvPicPr>
                        <p:cNvPr id="0" name="Picture 3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530" y="3034219"/>
                          <a:ext cx="176212" cy="157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6" name="Curved Connector 145"/>
            <p:cNvCxnSpPr/>
            <p:nvPr/>
          </p:nvCxnSpPr>
          <p:spPr>
            <a:xfrm flipV="1">
              <a:off x="3489149" y="2524705"/>
              <a:ext cx="1008112" cy="21602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550076"/>
                </p:ext>
              </p:extLst>
            </p:nvPr>
          </p:nvGraphicFramePr>
          <p:xfrm>
            <a:off x="3595708" y="2377370"/>
            <a:ext cx="385762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5" name="Equation" r:id="rId30" imgW="266469" imgH="241091" progId="Equation.3">
                    <p:embed/>
                  </p:oleObj>
                </mc:Choice>
                <mc:Fallback>
                  <p:oleObj name="Equation" r:id="rId30" imgW="266469" imgH="241091" progId="Equation.3">
                    <p:embed/>
                    <p:pic>
                      <p:nvPicPr>
                        <p:cNvPr id="0" name="Picture 3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708" y="2377370"/>
                          <a:ext cx="385762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527803"/>
              </p:ext>
            </p:extLst>
          </p:nvPr>
        </p:nvGraphicFramePr>
        <p:xfrm>
          <a:off x="3992813" y="1389738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6" name="Equation" r:id="rId32" imgW="825480" imgH="279360" progId="Equation.3">
                  <p:embed/>
                </p:oleObj>
              </mc:Choice>
              <mc:Fallback>
                <p:oleObj name="Equation" r:id="rId32" imgW="825480" imgH="279360" progId="Equation.3">
                  <p:embed/>
                  <p:pic>
                    <p:nvPicPr>
                      <p:cNvPr id="0" name="Picture 3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813" y="1389738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366842"/>
              </p:ext>
            </p:extLst>
          </p:nvPr>
        </p:nvGraphicFramePr>
        <p:xfrm>
          <a:off x="5728217" y="1389738"/>
          <a:ext cx="161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7" name="Equation" r:id="rId34" imgW="825480" imgH="279360" progId="Equation.3">
                  <p:embed/>
                </p:oleObj>
              </mc:Choice>
              <mc:Fallback>
                <p:oleObj name="Equation" r:id="rId34" imgW="825480" imgH="279360" progId="Equation.3">
                  <p:embed/>
                  <p:pic>
                    <p:nvPicPr>
                      <p:cNvPr id="0" name="Picture 3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217" y="1389738"/>
                        <a:ext cx="16113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84234"/>
              </p:ext>
            </p:extLst>
          </p:nvPr>
        </p:nvGraphicFramePr>
        <p:xfrm>
          <a:off x="7463621" y="1390036"/>
          <a:ext cx="160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8" name="Equation" r:id="rId36" imgW="825480" imgH="279360" progId="Equation.3">
                  <p:embed/>
                </p:oleObj>
              </mc:Choice>
              <mc:Fallback>
                <p:oleObj name="Equation" r:id="rId36" imgW="825480" imgH="279360" progId="Equation.3">
                  <p:embed/>
                  <p:pic>
                    <p:nvPicPr>
                      <p:cNvPr id="0" name="Picture 3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621" y="1390036"/>
                        <a:ext cx="16097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403030"/>
              </p:ext>
            </p:extLst>
          </p:nvPr>
        </p:nvGraphicFramePr>
        <p:xfrm>
          <a:off x="241059" y="1215535"/>
          <a:ext cx="3394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9" name="Equation" r:id="rId38" imgW="1739880" imgH="457200" progId="Equation.3">
                  <p:embed/>
                </p:oleObj>
              </mc:Choice>
              <mc:Fallback>
                <p:oleObj name="Equation" r:id="rId38" imgW="1739880" imgH="457200" progId="Equation.3">
                  <p:embed/>
                  <p:pic>
                    <p:nvPicPr>
                      <p:cNvPr id="0" name="Picture 3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59" y="1215535"/>
                        <a:ext cx="33940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" name="Group 227"/>
          <p:cNvGrpSpPr/>
          <p:nvPr/>
        </p:nvGrpSpPr>
        <p:grpSpPr>
          <a:xfrm>
            <a:off x="5613974" y="3712729"/>
            <a:ext cx="2807676" cy="338554"/>
            <a:chOff x="4900742" y="4563121"/>
            <a:chExt cx="2807676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4900742" y="4563121"/>
              <a:ext cx="2807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>
                  <a:solidFill>
                    <a:srgbClr val="0000CD"/>
                  </a:solidFill>
                </a:rPr>
                <a:t>orthogonal</a:t>
              </a:r>
              <a:endParaRPr lang="en-US" sz="1600" dirty="0"/>
            </a:p>
          </p:txBody>
        </p:sp>
        <p:pic>
          <p:nvPicPr>
            <p:cNvPr id="156" name="Grafik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14" y="4640273"/>
              <a:ext cx="643890" cy="17907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539029" y="2349193"/>
            <a:ext cx="3146095" cy="1699628"/>
            <a:chOff x="539029" y="3199585"/>
            <a:chExt cx="3146095" cy="1699628"/>
          </a:xfrm>
        </p:grpSpPr>
        <p:grpSp>
          <p:nvGrpSpPr>
            <p:cNvPr id="63" name="Group 62"/>
            <p:cNvGrpSpPr/>
            <p:nvPr/>
          </p:nvGrpSpPr>
          <p:grpSpPr>
            <a:xfrm>
              <a:off x="539029" y="3199585"/>
              <a:ext cx="3083239" cy="1287760"/>
              <a:chOff x="755576" y="1772816"/>
              <a:chExt cx="7680501" cy="3207874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4774397" y="2271510"/>
                <a:ext cx="3619649" cy="2709180"/>
              </a:xfrm>
              <a:custGeom>
                <a:avLst/>
                <a:gdLst>
                  <a:gd name="connsiteX0" fmla="*/ 1501042 w 3619649"/>
                  <a:gd name="connsiteY0" fmla="*/ 2686957 h 2709180"/>
                  <a:gd name="connsiteX1" fmla="*/ 1471545 w 3619649"/>
                  <a:gd name="connsiteY1" fmla="*/ 2406738 h 2709180"/>
                  <a:gd name="connsiteX2" fmla="*/ 1161829 w 3619649"/>
                  <a:gd name="connsiteY2" fmla="*/ 1890545 h 2709180"/>
                  <a:gd name="connsiteX3" fmla="*/ 99945 w 3619649"/>
                  <a:gd name="connsiteY3" fmla="*/ 1322732 h 2709180"/>
                  <a:gd name="connsiteX4" fmla="*/ 188435 w 3619649"/>
                  <a:gd name="connsiteY4" fmla="*/ 533693 h 2709180"/>
                  <a:gd name="connsiteX5" fmla="*/ 1368306 w 3619649"/>
                  <a:gd name="connsiteY5" fmla="*/ 2751 h 2709180"/>
                  <a:gd name="connsiteX6" fmla="*/ 3462577 w 3619649"/>
                  <a:gd name="connsiteY6" fmla="*/ 327216 h 2709180"/>
                  <a:gd name="connsiteX7" fmla="*/ 3447829 w 3619649"/>
                  <a:gd name="connsiteY7" fmla="*/ 364086 h 2709180"/>
                  <a:gd name="connsiteX8" fmla="*/ 3278222 w 3619649"/>
                  <a:gd name="connsiteY8" fmla="*/ 459951 h 2709180"/>
                  <a:gd name="connsiteX9" fmla="*/ 2835771 w 3619649"/>
                  <a:gd name="connsiteY9" fmla="*/ 784416 h 2709180"/>
                  <a:gd name="connsiteX10" fmla="*/ 2275332 w 3619649"/>
                  <a:gd name="connsiteY10" fmla="*/ 1344854 h 2709180"/>
                  <a:gd name="connsiteX11" fmla="*/ 1958242 w 3619649"/>
                  <a:gd name="connsiteY11" fmla="*/ 1824177 h 2709180"/>
                  <a:gd name="connsiteX12" fmla="*/ 1501042 w 3619649"/>
                  <a:gd name="connsiteY12" fmla="*/ 2686957 h 270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19649" h="2709180">
                    <a:moveTo>
                      <a:pt x="1501042" y="2686957"/>
                    </a:moveTo>
                    <a:cubicBezTo>
                      <a:pt x="1419926" y="2784050"/>
                      <a:pt x="1528081" y="2539473"/>
                      <a:pt x="1471545" y="2406738"/>
                    </a:cubicBezTo>
                    <a:cubicBezTo>
                      <a:pt x="1415009" y="2274003"/>
                      <a:pt x="1390429" y="2071213"/>
                      <a:pt x="1161829" y="1890545"/>
                    </a:cubicBezTo>
                    <a:cubicBezTo>
                      <a:pt x="933229" y="1709877"/>
                      <a:pt x="262177" y="1548874"/>
                      <a:pt x="99945" y="1322732"/>
                    </a:cubicBezTo>
                    <a:cubicBezTo>
                      <a:pt x="-62287" y="1096590"/>
                      <a:pt x="-22958" y="753690"/>
                      <a:pt x="188435" y="533693"/>
                    </a:cubicBezTo>
                    <a:cubicBezTo>
                      <a:pt x="399828" y="313696"/>
                      <a:pt x="822616" y="37164"/>
                      <a:pt x="1368306" y="2751"/>
                    </a:cubicBezTo>
                    <a:cubicBezTo>
                      <a:pt x="1913996" y="-31662"/>
                      <a:pt x="3115990" y="266994"/>
                      <a:pt x="3462577" y="327216"/>
                    </a:cubicBezTo>
                    <a:cubicBezTo>
                      <a:pt x="3809164" y="387438"/>
                      <a:pt x="3478555" y="341963"/>
                      <a:pt x="3447829" y="364086"/>
                    </a:cubicBezTo>
                    <a:cubicBezTo>
                      <a:pt x="3417103" y="386209"/>
                      <a:pt x="3380232" y="389896"/>
                      <a:pt x="3278222" y="459951"/>
                    </a:cubicBezTo>
                    <a:cubicBezTo>
                      <a:pt x="3176212" y="530006"/>
                      <a:pt x="3002919" y="636932"/>
                      <a:pt x="2835771" y="784416"/>
                    </a:cubicBezTo>
                    <a:cubicBezTo>
                      <a:pt x="2668623" y="931900"/>
                      <a:pt x="2421587" y="1171561"/>
                      <a:pt x="2275332" y="1344854"/>
                    </a:cubicBezTo>
                    <a:cubicBezTo>
                      <a:pt x="2129077" y="1518147"/>
                      <a:pt x="2087290" y="1606638"/>
                      <a:pt x="1958242" y="1824177"/>
                    </a:cubicBezTo>
                    <a:cubicBezTo>
                      <a:pt x="1829194" y="2041716"/>
                      <a:pt x="1582158" y="2589864"/>
                      <a:pt x="1501042" y="2686957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549877" y="1772816"/>
                <a:ext cx="3886200" cy="2145890"/>
              </a:xfrm>
              <a:custGeom>
                <a:avLst/>
                <a:gdLst>
                  <a:gd name="connsiteX0" fmla="*/ 0 w 3886200"/>
                  <a:gd name="connsiteY0" fmla="*/ 1091380 h 2145890"/>
                  <a:gd name="connsiteX1" fmla="*/ 1025013 w 3886200"/>
                  <a:gd name="connsiteY1" fmla="*/ 0 h 2145890"/>
                  <a:gd name="connsiteX2" fmla="*/ 3886200 w 3886200"/>
                  <a:gd name="connsiteY2" fmla="*/ 132735 h 2145890"/>
                  <a:gd name="connsiteX3" fmla="*/ 2123768 w 3886200"/>
                  <a:gd name="connsiteY3" fmla="*/ 2145890 h 2145890"/>
                  <a:gd name="connsiteX4" fmla="*/ 0 w 3886200"/>
                  <a:gd name="connsiteY4" fmla="*/ 1091380 h 214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00" h="2145890">
                    <a:moveTo>
                      <a:pt x="0" y="1091380"/>
                    </a:moveTo>
                    <a:lnTo>
                      <a:pt x="1025013" y="0"/>
                    </a:lnTo>
                    <a:lnTo>
                      <a:pt x="3886200" y="132735"/>
                    </a:lnTo>
                    <a:lnTo>
                      <a:pt x="2123768" y="2145890"/>
                    </a:lnTo>
                    <a:lnTo>
                      <a:pt x="0" y="1091380"/>
                    </a:lnTo>
                    <a:close/>
                  </a:path>
                </a:pathLst>
              </a:custGeom>
              <a:solidFill>
                <a:srgbClr val="C9DA92">
                  <a:alpha val="14902"/>
                </a:srgb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901833" y="2822514"/>
                <a:ext cx="1798627" cy="1930628"/>
              </a:xfrm>
              <a:custGeom>
                <a:avLst/>
                <a:gdLst>
                  <a:gd name="connsiteX0" fmla="*/ 115806 w 1798627"/>
                  <a:gd name="connsiteY0" fmla="*/ 1870482 h 1930628"/>
                  <a:gd name="connsiteX1" fmla="*/ 56812 w 1798627"/>
                  <a:gd name="connsiteY1" fmla="*/ 1759870 h 1930628"/>
                  <a:gd name="connsiteX2" fmla="*/ 42064 w 1798627"/>
                  <a:gd name="connsiteY2" fmla="*/ 1590263 h 1930628"/>
                  <a:gd name="connsiteX3" fmla="*/ 219044 w 1798627"/>
                  <a:gd name="connsiteY3" fmla="*/ 1324792 h 1930628"/>
                  <a:gd name="connsiteX4" fmla="*/ 314909 w 1798627"/>
                  <a:gd name="connsiteY4" fmla="*/ 1199431 h 1930628"/>
                  <a:gd name="connsiteX5" fmla="*/ 278038 w 1798627"/>
                  <a:gd name="connsiteY5" fmla="*/ 1074070 h 1930628"/>
                  <a:gd name="connsiteX6" fmla="*/ 115806 w 1798627"/>
                  <a:gd name="connsiteY6" fmla="*/ 1015076 h 1930628"/>
                  <a:gd name="connsiteX7" fmla="*/ 5193 w 1798627"/>
                  <a:gd name="connsiteY7" fmla="*/ 889715 h 1930628"/>
                  <a:gd name="connsiteX8" fmla="*/ 78935 w 1798627"/>
                  <a:gd name="connsiteY8" fmla="*/ 616870 h 1930628"/>
                  <a:gd name="connsiteX9" fmla="*/ 587754 w 1798627"/>
                  <a:gd name="connsiteY9" fmla="*/ 336650 h 1930628"/>
                  <a:gd name="connsiteX10" fmla="*/ 1052328 w 1798627"/>
                  <a:gd name="connsiteY10" fmla="*/ 159670 h 1930628"/>
                  <a:gd name="connsiteX11" fmla="*/ 1413664 w 1798627"/>
                  <a:gd name="connsiteY11" fmla="*/ 12186 h 1930628"/>
                  <a:gd name="connsiteX12" fmla="*/ 1760251 w 1798627"/>
                  <a:gd name="connsiteY12" fmla="*/ 26934 h 1930628"/>
                  <a:gd name="connsiteX13" fmla="*/ 1767625 w 1798627"/>
                  <a:gd name="connsiteY13" fmla="*/ 174418 h 1930628"/>
                  <a:gd name="connsiteX14" fmla="*/ 1561148 w 1798627"/>
                  <a:gd name="connsiteY14" fmla="*/ 395644 h 1930628"/>
                  <a:gd name="connsiteX15" fmla="*/ 1406290 w 1798627"/>
                  <a:gd name="connsiteY15" fmla="*/ 521005 h 1930628"/>
                  <a:gd name="connsiteX16" fmla="*/ 1406290 w 1798627"/>
                  <a:gd name="connsiteY16" fmla="*/ 779102 h 1930628"/>
                  <a:gd name="connsiteX17" fmla="*/ 1568522 w 1798627"/>
                  <a:gd name="connsiteY17" fmla="*/ 838095 h 1930628"/>
                  <a:gd name="connsiteX18" fmla="*/ 1502154 w 1798627"/>
                  <a:gd name="connsiteY18" fmla="*/ 1110941 h 1930628"/>
                  <a:gd name="connsiteX19" fmla="*/ 1170315 w 1798627"/>
                  <a:gd name="connsiteY19" fmla="*/ 1560766 h 1930628"/>
                  <a:gd name="connsiteX20" fmla="*/ 536135 w 1798627"/>
                  <a:gd name="connsiteY20" fmla="*/ 1914728 h 1930628"/>
                  <a:gd name="connsiteX21" fmla="*/ 115806 w 1798627"/>
                  <a:gd name="connsiteY21" fmla="*/ 1870482 h 193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98627" h="1930628">
                    <a:moveTo>
                      <a:pt x="115806" y="1870482"/>
                    </a:moveTo>
                    <a:cubicBezTo>
                      <a:pt x="35919" y="1844672"/>
                      <a:pt x="69102" y="1806573"/>
                      <a:pt x="56812" y="1759870"/>
                    </a:cubicBezTo>
                    <a:cubicBezTo>
                      <a:pt x="44522" y="1713167"/>
                      <a:pt x="15025" y="1662776"/>
                      <a:pt x="42064" y="1590263"/>
                    </a:cubicBezTo>
                    <a:cubicBezTo>
                      <a:pt x="69103" y="1517750"/>
                      <a:pt x="173570" y="1389931"/>
                      <a:pt x="219044" y="1324792"/>
                    </a:cubicBezTo>
                    <a:cubicBezTo>
                      <a:pt x="264518" y="1259653"/>
                      <a:pt x="305077" y="1241218"/>
                      <a:pt x="314909" y="1199431"/>
                    </a:cubicBezTo>
                    <a:cubicBezTo>
                      <a:pt x="324741" y="1157644"/>
                      <a:pt x="311222" y="1104796"/>
                      <a:pt x="278038" y="1074070"/>
                    </a:cubicBezTo>
                    <a:cubicBezTo>
                      <a:pt x="244854" y="1043344"/>
                      <a:pt x="161280" y="1045802"/>
                      <a:pt x="115806" y="1015076"/>
                    </a:cubicBezTo>
                    <a:cubicBezTo>
                      <a:pt x="70332" y="984350"/>
                      <a:pt x="11338" y="956083"/>
                      <a:pt x="5193" y="889715"/>
                    </a:cubicBezTo>
                    <a:cubicBezTo>
                      <a:pt x="-952" y="823347"/>
                      <a:pt x="-18158" y="709047"/>
                      <a:pt x="78935" y="616870"/>
                    </a:cubicBezTo>
                    <a:cubicBezTo>
                      <a:pt x="176028" y="524693"/>
                      <a:pt x="425522" y="412850"/>
                      <a:pt x="587754" y="336650"/>
                    </a:cubicBezTo>
                    <a:cubicBezTo>
                      <a:pt x="749986" y="260450"/>
                      <a:pt x="914676" y="213747"/>
                      <a:pt x="1052328" y="159670"/>
                    </a:cubicBezTo>
                    <a:cubicBezTo>
                      <a:pt x="1189980" y="105593"/>
                      <a:pt x="1295677" y="34309"/>
                      <a:pt x="1413664" y="12186"/>
                    </a:cubicBezTo>
                    <a:cubicBezTo>
                      <a:pt x="1531651" y="-9937"/>
                      <a:pt x="1701258" y="-105"/>
                      <a:pt x="1760251" y="26934"/>
                    </a:cubicBezTo>
                    <a:cubicBezTo>
                      <a:pt x="1819245" y="53973"/>
                      <a:pt x="1800809" y="112966"/>
                      <a:pt x="1767625" y="174418"/>
                    </a:cubicBezTo>
                    <a:cubicBezTo>
                      <a:pt x="1734441" y="235870"/>
                      <a:pt x="1621370" y="337880"/>
                      <a:pt x="1561148" y="395644"/>
                    </a:cubicBezTo>
                    <a:cubicBezTo>
                      <a:pt x="1500926" y="453408"/>
                      <a:pt x="1432100" y="457095"/>
                      <a:pt x="1406290" y="521005"/>
                    </a:cubicBezTo>
                    <a:cubicBezTo>
                      <a:pt x="1380480" y="584915"/>
                      <a:pt x="1379251" y="726254"/>
                      <a:pt x="1406290" y="779102"/>
                    </a:cubicBezTo>
                    <a:cubicBezTo>
                      <a:pt x="1433329" y="831950"/>
                      <a:pt x="1552545" y="782788"/>
                      <a:pt x="1568522" y="838095"/>
                    </a:cubicBezTo>
                    <a:cubicBezTo>
                      <a:pt x="1584499" y="893401"/>
                      <a:pt x="1568522" y="990496"/>
                      <a:pt x="1502154" y="1110941"/>
                    </a:cubicBezTo>
                    <a:cubicBezTo>
                      <a:pt x="1435786" y="1231386"/>
                      <a:pt x="1331318" y="1426801"/>
                      <a:pt x="1170315" y="1560766"/>
                    </a:cubicBezTo>
                    <a:cubicBezTo>
                      <a:pt x="1009312" y="1694731"/>
                      <a:pt x="716803" y="1869254"/>
                      <a:pt x="536135" y="1914728"/>
                    </a:cubicBezTo>
                    <a:cubicBezTo>
                      <a:pt x="355467" y="1960202"/>
                      <a:pt x="195693" y="1896292"/>
                      <a:pt x="115806" y="1870482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86" idx="7"/>
              </p:cNvCxnSpPr>
              <p:nvPr/>
            </p:nvCxnSpPr>
            <p:spPr>
              <a:xfrm flipV="1">
                <a:off x="1992440" y="3103517"/>
                <a:ext cx="708020" cy="3269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1977727" y="3103517"/>
                <a:ext cx="722733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1977727" y="2587445"/>
                <a:ext cx="1985" cy="864097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979712" y="3451366"/>
                <a:ext cx="939692" cy="175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475656" y="2155397"/>
                <a:ext cx="0" cy="237626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55576" y="4315637"/>
                <a:ext cx="2736304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1105398"/>
                  </p:ext>
                </p:extLst>
              </p:nvPr>
            </p:nvGraphicFramePr>
            <p:xfrm>
              <a:off x="3249510" y="4369497"/>
              <a:ext cx="184150" cy="195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0" name="Equation" r:id="rId41" imgW="126835" imgH="139518" progId="Equation.3">
                      <p:embed/>
                    </p:oleObj>
                  </mc:Choice>
                  <mc:Fallback>
                    <p:oleObj name="Equation" r:id="rId41" imgW="126835" imgH="139518" progId="Equation.3">
                      <p:embed/>
                      <p:pic>
                        <p:nvPicPr>
                          <p:cNvPr id="0" name="Picture 36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9510" y="4369497"/>
                            <a:ext cx="184150" cy="195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4332513"/>
                  </p:ext>
                </p:extLst>
              </p:nvPr>
            </p:nvGraphicFramePr>
            <p:xfrm>
              <a:off x="1535077" y="2202093"/>
              <a:ext cx="165100" cy="195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1" name="Equation" r:id="rId42" imgW="114201" imgH="139579" progId="Equation.3">
                      <p:embed/>
                    </p:oleObj>
                  </mc:Choice>
                  <mc:Fallback>
                    <p:oleObj name="Equation" r:id="rId42" imgW="114201" imgH="139579" progId="Equation.3">
                      <p:embed/>
                      <p:pic>
                        <p:nvPicPr>
                          <p:cNvPr id="0" name="Picture 36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5077" y="2202093"/>
                            <a:ext cx="165100" cy="195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46320"/>
                  </p:ext>
                </p:extLst>
              </p:nvPr>
            </p:nvGraphicFramePr>
            <p:xfrm>
              <a:off x="6267216" y="4195346"/>
              <a:ext cx="203200" cy="249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2" name="Equation" r:id="rId43" imgW="139579" imgH="177646" progId="Equation.3">
                      <p:embed/>
                    </p:oleObj>
                  </mc:Choice>
                  <mc:Fallback>
                    <p:oleObj name="Equation" r:id="rId43" imgW="139579" imgH="177646" progId="Equation.3">
                      <p:embed/>
                      <p:pic>
                        <p:nvPicPr>
                          <p:cNvPr id="0" name="Picture 36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67216" y="4195346"/>
                            <a:ext cx="203200" cy="249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3151874"/>
                  </p:ext>
                </p:extLst>
              </p:nvPr>
            </p:nvGraphicFramePr>
            <p:xfrm>
              <a:off x="7658100" y="1930400"/>
              <a:ext cx="404813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3" name="Equation" r:id="rId44" imgW="279279" imgH="241195" progId="Equation.3">
                      <p:embed/>
                    </p:oleObj>
                  </mc:Choice>
                  <mc:Fallback>
                    <p:oleObj name="Equation" r:id="rId44" imgW="279279" imgH="241195" progId="Equation.3">
                      <p:embed/>
                      <p:pic>
                        <p:nvPicPr>
                          <p:cNvPr id="0" name="Picture 36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8100" y="1930400"/>
                            <a:ext cx="404813" cy="336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Oval 85"/>
              <p:cNvSpPr/>
              <p:nvPr/>
            </p:nvSpPr>
            <p:spPr>
              <a:xfrm>
                <a:off x="1961712" y="342515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8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1618469"/>
                  </p:ext>
                </p:extLst>
              </p:nvPr>
            </p:nvGraphicFramePr>
            <p:xfrm>
              <a:off x="1733043" y="3346061"/>
              <a:ext cx="220662" cy="230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4" name="Equation" r:id="rId45" imgW="152268" imgH="164957" progId="Equation.3">
                      <p:embed/>
                    </p:oleObj>
                  </mc:Choice>
                  <mc:Fallback>
                    <p:oleObj name="Equation" r:id="rId45" imgW="152268" imgH="164957" progId="Equation.3">
                      <p:embed/>
                      <p:pic>
                        <p:nvPicPr>
                          <p:cNvPr id="0" name="Picture 36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043" y="3346061"/>
                            <a:ext cx="220662" cy="2301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8" name="Straight Connector 87"/>
              <p:cNvCxnSpPr/>
              <p:nvPr/>
            </p:nvCxnSpPr>
            <p:spPr>
              <a:xfrm>
                <a:off x="2700460" y="3103517"/>
                <a:ext cx="0" cy="33963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2605698"/>
                  </p:ext>
                </p:extLst>
              </p:nvPr>
            </p:nvGraphicFramePr>
            <p:xfrm>
              <a:off x="2716475" y="2961436"/>
              <a:ext cx="606425" cy="284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5" name="Equation" r:id="rId46" imgW="418918" imgH="203112" progId="Equation.3">
                      <p:embed/>
                    </p:oleObj>
                  </mc:Choice>
                  <mc:Fallback>
                    <p:oleObj name="Equation" r:id="rId46" imgW="418918" imgH="203112" progId="Equation.3">
                      <p:embed/>
                      <p:pic>
                        <p:nvPicPr>
                          <p:cNvPr id="0" name="Picture 36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6475" y="2961436"/>
                            <a:ext cx="606425" cy="284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0" name="Straight Arrow Connector 89"/>
              <p:cNvCxnSpPr>
                <a:stCxn id="91" idx="6"/>
              </p:cNvCxnSpPr>
              <p:nvPr/>
            </p:nvCxnSpPr>
            <p:spPr>
              <a:xfrm flipV="1">
                <a:off x="5710817" y="2630170"/>
                <a:ext cx="724387" cy="33361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674817" y="294578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H="1">
                <a:off x="5816978" y="2630170"/>
                <a:ext cx="618226" cy="95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6320259" y="2630170"/>
                <a:ext cx="114946" cy="24894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5696202" y="2794894"/>
                <a:ext cx="1396537" cy="168891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5696201" y="2162005"/>
                <a:ext cx="399538" cy="801778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3839731"/>
                  </p:ext>
                </p:extLst>
              </p:nvPr>
            </p:nvGraphicFramePr>
            <p:xfrm>
              <a:off x="6803361" y="2818305"/>
              <a:ext cx="257176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6" name="Equation" r:id="rId47" imgW="177646" imgH="228402" progId="Equation.3">
                      <p:embed/>
                    </p:oleObj>
                  </mc:Choice>
                  <mc:Fallback>
                    <p:oleObj name="Equation" r:id="rId47" imgW="177646" imgH="228402" progId="Equation.3">
                      <p:embed/>
                      <p:pic>
                        <p:nvPicPr>
                          <p:cNvPr id="0" name="Picture 36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3361" y="2818305"/>
                            <a:ext cx="257176" cy="3206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2038400"/>
                  </p:ext>
                </p:extLst>
              </p:nvPr>
            </p:nvGraphicFramePr>
            <p:xfrm>
              <a:off x="5822237" y="1939349"/>
              <a:ext cx="257175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7" name="Equation" r:id="rId48" imgW="177646" imgH="228402" progId="Equation.3">
                      <p:embed/>
                    </p:oleObj>
                  </mc:Choice>
                  <mc:Fallback>
                    <p:oleObj name="Equation" r:id="rId48" imgW="177646" imgH="228402" progId="Equation.3">
                      <p:embed/>
                      <p:pic>
                        <p:nvPicPr>
                          <p:cNvPr id="0" name="Picture 36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22237" y="1939349"/>
                            <a:ext cx="257175" cy="3206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3708490"/>
                  </p:ext>
                </p:extLst>
              </p:nvPr>
            </p:nvGraphicFramePr>
            <p:xfrm>
              <a:off x="5622412" y="2606444"/>
              <a:ext cx="175785" cy="2280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8" name="Equation" r:id="rId49" imgW="152268" imgH="203024" progId="Equation.3">
                      <p:embed/>
                    </p:oleObj>
                  </mc:Choice>
                  <mc:Fallback>
                    <p:oleObj name="Equation" r:id="rId49" imgW="152268" imgH="203024" progId="Equation.3">
                      <p:embed/>
                      <p:pic>
                        <p:nvPicPr>
                          <p:cNvPr id="0" name="Picture 36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22412" y="2606444"/>
                            <a:ext cx="175785" cy="2280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0917267"/>
                  </p:ext>
                </p:extLst>
              </p:nvPr>
            </p:nvGraphicFramePr>
            <p:xfrm>
              <a:off x="2943448" y="3273035"/>
              <a:ext cx="203200" cy="303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59" name="Equation" r:id="rId50" imgW="139579" imgH="215713" progId="Equation.3">
                      <p:embed/>
                    </p:oleObj>
                  </mc:Choice>
                  <mc:Fallback>
                    <p:oleObj name="Equation" r:id="rId50" imgW="139579" imgH="215713" progId="Equation.3">
                      <p:embed/>
                      <p:pic>
                        <p:nvPicPr>
                          <p:cNvPr id="0" name="Picture 36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3448" y="3273035"/>
                            <a:ext cx="203200" cy="303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1726857"/>
                  </p:ext>
                </p:extLst>
              </p:nvPr>
            </p:nvGraphicFramePr>
            <p:xfrm>
              <a:off x="1721287" y="2367498"/>
              <a:ext cx="220663" cy="303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60" name="Equation" r:id="rId51" imgW="152268" imgH="215713" progId="Equation.3">
                      <p:embed/>
                    </p:oleObj>
                  </mc:Choice>
                  <mc:Fallback>
                    <p:oleObj name="Equation" r:id="rId51" imgW="152268" imgH="215713" progId="Equation.3">
                      <p:embed/>
                      <p:pic>
                        <p:nvPicPr>
                          <p:cNvPr id="0" name="Picture 36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1287" y="2367498"/>
                            <a:ext cx="220663" cy="303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2819103"/>
                  </p:ext>
                </p:extLst>
              </p:nvPr>
            </p:nvGraphicFramePr>
            <p:xfrm>
              <a:off x="6223476" y="2895366"/>
              <a:ext cx="176212" cy="157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61" name="Equation" r:id="rId52" imgW="152334" imgH="139639" progId="Equation.3">
                      <p:embed/>
                    </p:oleObj>
                  </mc:Choice>
                  <mc:Fallback>
                    <p:oleObj name="Equation" r:id="rId52" imgW="152334" imgH="139639" progId="Equation.3">
                      <p:embed/>
                      <p:pic>
                        <p:nvPicPr>
                          <p:cNvPr id="0" name="Picture 36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3476" y="2895366"/>
                            <a:ext cx="176212" cy="157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4" name="Curved Connector 113"/>
              <p:cNvCxnSpPr/>
              <p:nvPr/>
            </p:nvCxnSpPr>
            <p:spPr>
              <a:xfrm flipV="1">
                <a:off x="3489149" y="2524705"/>
                <a:ext cx="1008112" cy="216024"/>
              </a:xfrm>
              <a:prstGeom prst="curved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596912"/>
                  </p:ext>
                </p:extLst>
              </p:nvPr>
            </p:nvGraphicFramePr>
            <p:xfrm>
              <a:off x="3595708" y="2377370"/>
              <a:ext cx="385762" cy="338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62" name="Equation" r:id="rId53" imgW="266469" imgH="241091" progId="Equation.3">
                      <p:embed/>
                    </p:oleObj>
                  </mc:Choice>
                  <mc:Fallback>
                    <p:oleObj name="Equation" r:id="rId53" imgW="266469" imgH="241091" progId="Equation.3">
                      <p:embed/>
                      <p:pic>
                        <p:nvPicPr>
                          <p:cNvPr id="0" name="Picture 36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5708" y="2377370"/>
                            <a:ext cx="385762" cy="338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7" name="TextBox 156"/>
            <p:cNvSpPr txBox="1"/>
            <p:nvPr/>
          </p:nvSpPr>
          <p:spPr>
            <a:xfrm>
              <a:off x="877448" y="4560659"/>
              <a:ext cx="2807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generic parametrization</a:t>
              </a:r>
              <a:endParaRPr lang="en-US" sz="1600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40960" y="4162784"/>
            <a:ext cx="3078017" cy="1358398"/>
            <a:chOff x="755576" y="1591113"/>
            <a:chExt cx="7680501" cy="3389577"/>
          </a:xfrm>
        </p:grpSpPr>
        <p:sp>
          <p:nvSpPr>
            <p:cNvPr id="160" name="Freeform 159"/>
            <p:cNvSpPr/>
            <p:nvPr/>
          </p:nvSpPr>
          <p:spPr>
            <a:xfrm>
              <a:off x="4774397" y="2271510"/>
              <a:ext cx="3619649" cy="2709180"/>
            </a:xfrm>
            <a:custGeom>
              <a:avLst/>
              <a:gdLst>
                <a:gd name="connsiteX0" fmla="*/ 1501042 w 3619649"/>
                <a:gd name="connsiteY0" fmla="*/ 2686957 h 2709180"/>
                <a:gd name="connsiteX1" fmla="*/ 1471545 w 3619649"/>
                <a:gd name="connsiteY1" fmla="*/ 2406738 h 2709180"/>
                <a:gd name="connsiteX2" fmla="*/ 1161829 w 3619649"/>
                <a:gd name="connsiteY2" fmla="*/ 1890545 h 2709180"/>
                <a:gd name="connsiteX3" fmla="*/ 99945 w 3619649"/>
                <a:gd name="connsiteY3" fmla="*/ 1322732 h 2709180"/>
                <a:gd name="connsiteX4" fmla="*/ 188435 w 3619649"/>
                <a:gd name="connsiteY4" fmla="*/ 533693 h 2709180"/>
                <a:gd name="connsiteX5" fmla="*/ 1368306 w 3619649"/>
                <a:gd name="connsiteY5" fmla="*/ 2751 h 2709180"/>
                <a:gd name="connsiteX6" fmla="*/ 3462577 w 3619649"/>
                <a:gd name="connsiteY6" fmla="*/ 327216 h 2709180"/>
                <a:gd name="connsiteX7" fmla="*/ 3447829 w 3619649"/>
                <a:gd name="connsiteY7" fmla="*/ 364086 h 2709180"/>
                <a:gd name="connsiteX8" fmla="*/ 3278222 w 3619649"/>
                <a:gd name="connsiteY8" fmla="*/ 459951 h 2709180"/>
                <a:gd name="connsiteX9" fmla="*/ 2835771 w 3619649"/>
                <a:gd name="connsiteY9" fmla="*/ 784416 h 2709180"/>
                <a:gd name="connsiteX10" fmla="*/ 2275332 w 3619649"/>
                <a:gd name="connsiteY10" fmla="*/ 1344854 h 2709180"/>
                <a:gd name="connsiteX11" fmla="*/ 1958242 w 3619649"/>
                <a:gd name="connsiteY11" fmla="*/ 1824177 h 2709180"/>
                <a:gd name="connsiteX12" fmla="*/ 1501042 w 3619649"/>
                <a:gd name="connsiteY12" fmla="*/ 2686957 h 270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9649" h="2709180">
                  <a:moveTo>
                    <a:pt x="1501042" y="2686957"/>
                  </a:moveTo>
                  <a:cubicBezTo>
                    <a:pt x="1419926" y="2784050"/>
                    <a:pt x="1528081" y="2539473"/>
                    <a:pt x="1471545" y="2406738"/>
                  </a:cubicBezTo>
                  <a:cubicBezTo>
                    <a:pt x="1415009" y="2274003"/>
                    <a:pt x="1390429" y="2071213"/>
                    <a:pt x="1161829" y="1890545"/>
                  </a:cubicBezTo>
                  <a:cubicBezTo>
                    <a:pt x="933229" y="1709877"/>
                    <a:pt x="262177" y="1548874"/>
                    <a:pt x="99945" y="1322732"/>
                  </a:cubicBezTo>
                  <a:cubicBezTo>
                    <a:pt x="-62287" y="1096590"/>
                    <a:pt x="-22958" y="753690"/>
                    <a:pt x="188435" y="533693"/>
                  </a:cubicBezTo>
                  <a:cubicBezTo>
                    <a:pt x="399828" y="313696"/>
                    <a:pt x="822616" y="37164"/>
                    <a:pt x="1368306" y="2751"/>
                  </a:cubicBezTo>
                  <a:cubicBezTo>
                    <a:pt x="1913996" y="-31662"/>
                    <a:pt x="3115990" y="266994"/>
                    <a:pt x="3462577" y="327216"/>
                  </a:cubicBezTo>
                  <a:cubicBezTo>
                    <a:pt x="3809164" y="387438"/>
                    <a:pt x="3478555" y="341963"/>
                    <a:pt x="3447829" y="364086"/>
                  </a:cubicBezTo>
                  <a:cubicBezTo>
                    <a:pt x="3417103" y="386209"/>
                    <a:pt x="3380232" y="389896"/>
                    <a:pt x="3278222" y="459951"/>
                  </a:cubicBezTo>
                  <a:cubicBezTo>
                    <a:pt x="3176212" y="530006"/>
                    <a:pt x="3002919" y="636932"/>
                    <a:pt x="2835771" y="784416"/>
                  </a:cubicBezTo>
                  <a:cubicBezTo>
                    <a:pt x="2668623" y="931900"/>
                    <a:pt x="2421587" y="1171561"/>
                    <a:pt x="2275332" y="1344854"/>
                  </a:cubicBezTo>
                  <a:cubicBezTo>
                    <a:pt x="2129077" y="1518147"/>
                    <a:pt x="2087290" y="1606638"/>
                    <a:pt x="1958242" y="1824177"/>
                  </a:cubicBezTo>
                  <a:cubicBezTo>
                    <a:pt x="1829194" y="2041716"/>
                    <a:pt x="1582158" y="2589864"/>
                    <a:pt x="1501042" y="2686957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4549877" y="1772816"/>
              <a:ext cx="3886200" cy="2145890"/>
            </a:xfrm>
            <a:custGeom>
              <a:avLst/>
              <a:gdLst>
                <a:gd name="connsiteX0" fmla="*/ 0 w 3886200"/>
                <a:gd name="connsiteY0" fmla="*/ 1091380 h 2145890"/>
                <a:gd name="connsiteX1" fmla="*/ 1025013 w 3886200"/>
                <a:gd name="connsiteY1" fmla="*/ 0 h 2145890"/>
                <a:gd name="connsiteX2" fmla="*/ 3886200 w 3886200"/>
                <a:gd name="connsiteY2" fmla="*/ 132735 h 2145890"/>
                <a:gd name="connsiteX3" fmla="*/ 2123768 w 3886200"/>
                <a:gd name="connsiteY3" fmla="*/ 2145890 h 2145890"/>
                <a:gd name="connsiteX4" fmla="*/ 0 w 3886200"/>
                <a:gd name="connsiteY4" fmla="*/ 1091380 h 214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200" h="2145890">
                  <a:moveTo>
                    <a:pt x="0" y="1091380"/>
                  </a:moveTo>
                  <a:lnTo>
                    <a:pt x="1025013" y="0"/>
                  </a:lnTo>
                  <a:lnTo>
                    <a:pt x="3886200" y="132735"/>
                  </a:lnTo>
                  <a:lnTo>
                    <a:pt x="2123768" y="2145890"/>
                  </a:lnTo>
                  <a:lnTo>
                    <a:pt x="0" y="1091380"/>
                  </a:lnTo>
                  <a:close/>
                </a:path>
              </a:pathLst>
            </a:custGeom>
            <a:solidFill>
              <a:srgbClr val="C9DA92">
                <a:alpha val="14902"/>
              </a:srgb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1833" y="2822514"/>
              <a:ext cx="1798627" cy="1930628"/>
            </a:xfrm>
            <a:custGeom>
              <a:avLst/>
              <a:gdLst>
                <a:gd name="connsiteX0" fmla="*/ 115806 w 1798627"/>
                <a:gd name="connsiteY0" fmla="*/ 1870482 h 1930628"/>
                <a:gd name="connsiteX1" fmla="*/ 56812 w 1798627"/>
                <a:gd name="connsiteY1" fmla="*/ 1759870 h 1930628"/>
                <a:gd name="connsiteX2" fmla="*/ 42064 w 1798627"/>
                <a:gd name="connsiteY2" fmla="*/ 1590263 h 1930628"/>
                <a:gd name="connsiteX3" fmla="*/ 219044 w 1798627"/>
                <a:gd name="connsiteY3" fmla="*/ 1324792 h 1930628"/>
                <a:gd name="connsiteX4" fmla="*/ 314909 w 1798627"/>
                <a:gd name="connsiteY4" fmla="*/ 1199431 h 1930628"/>
                <a:gd name="connsiteX5" fmla="*/ 278038 w 1798627"/>
                <a:gd name="connsiteY5" fmla="*/ 1074070 h 1930628"/>
                <a:gd name="connsiteX6" fmla="*/ 115806 w 1798627"/>
                <a:gd name="connsiteY6" fmla="*/ 1015076 h 1930628"/>
                <a:gd name="connsiteX7" fmla="*/ 5193 w 1798627"/>
                <a:gd name="connsiteY7" fmla="*/ 889715 h 1930628"/>
                <a:gd name="connsiteX8" fmla="*/ 78935 w 1798627"/>
                <a:gd name="connsiteY8" fmla="*/ 616870 h 1930628"/>
                <a:gd name="connsiteX9" fmla="*/ 587754 w 1798627"/>
                <a:gd name="connsiteY9" fmla="*/ 336650 h 1930628"/>
                <a:gd name="connsiteX10" fmla="*/ 1052328 w 1798627"/>
                <a:gd name="connsiteY10" fmla="*/ 159670 h 1930628"/>
                <a:gd name="connsiteX11" fmla="*/ 1413664 w 1798627"/>
                <a:gd name="connsiteY11" fmla="*/ 12186 h 1930628"/>
                <a:gd name="connsiteX12" fmla="*/ 1760251 w 1798627"/>
                <a:gd name="connsiteY12" fmla="*/ 26934 h 1930628"/>
                <a:gd name="connsiteX13" fmla="*/ 1767625 w 1798627"/>
                <a:gd name="connsiteY13" fmla="*/ 174418 h 1930628"/>
                <a:gd name="connsiteX14" fmla="*/ 1561148 w 1798627"/>
                <a:gd name="connsiteY14" fmla="*/ 395644 h 1930628"/>
                <a:gd name="connsiteX15" fmla="*/ 1406290 w 1798627"/>
                <a:gd name="connsiteY15" fmla="*/ 521005 h 1930628"/>
                <a:gd name="connsiteX16" fmla="*/ 1406290 w 1798627"/>
                <a:gd name="connsiteY16" fmla="*/ 779102 h 1930628"/>
                <a:gd name="connsiteX17" fmla="*/ 1568522 w 1798627"/>
                <a:gd name="connsiteY17" fmla="*/ 838095 h 1930628"/>
                <a:gd name="connsiteX18" fmla="*/ 1502154 w 1798627"/>
                <a:gd name="connsiteY18" fmla="*/ 1110941 h 1930628"/>
                <a:gd name="connsiteX19" fmla="*/ 1170315 w 1798627"/>
                <a:gd name="connsiteY19" fmla="*/ 1560766 h 1930628"/>
                <a:gd name="connsiteX20" fmla="*/ 536135 w 1798627"/>
                <a:gd name="connsiteY20" fmla="*/ 1914728 h 1930628"/>
                <a:gd name="connsiteX21" fmla="*/ 115806 w 1798627"/>
                <a:gd name="connsiteY21" fmla="*/ 1870482 h 193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98627" h="1930628">
                  <a:moveTo>
                    <a:pt x="115806" y="1870482"/>
                  </a:moveTo>
                  <a:cubicBezTo>
                    <a:pt x="35919" y="1844672"/>
                    <a:pt x="69102" y="1806573"/>
                    <a:pt x="56812" y="1759870"/>
                  </a:cubicBezTo>
                  <a:cubicBezTo>
                    <a:pt x="44522" y="1713167"/>
                    <a:pt x="15025" y="1662776"/>
                    <a:pt x="42064" y="1590263"/>
                  </a:cubicBezTo>
                  <a:cubicBezTo>
                    <a:pt x="69103" y="1517750"/>
                    <a:pt x="173570" y="1389931"/>
                    <a:pt x="219044" y="1324792"/>
                  </a:cubicBezTo>
                  <a:cubicBezTo>
                    <a:pt x="264518" y="1259653"/>
                    <a:pt x="305077" y="1241218"/>
                    <a:pt x="314909" y="1199431"/>
                  </a:cubicBezTo>
                  <a:cubicBezTo>
                    <a:pt x="324741" y="1157644"/>
                    <a:pt x="311222" y="1104796"/>
                    <a:pt x="278038" y="1074070"/>
                  </a:cubicBezTo>
                  <a:cubicBezTo>
                    <a:pt x="244854" y="1043344"/>
                    <a:pt x="161280" y="1045802"/>
                    <a:pt x="115806" y="1015076"/>
                  </a:cubicBezTo>
                  <a:cubicBezTo>
                    <a:pt x="70332" y="984350"/>
                    <a:pt x="11338" y="956083"/>
                    <a:pt x="5193" y="889715"/>
                  </a:cubicBezTo>
                  <a:cubicBezTo>
                    <a:pt x="-952" y="823347"/>
                    <a:pt x="-18158" y="709047"/>
                    <a:pt x="78935" y="616870"/>
                  </a:cubicBezTo>
                  <a:cubicBezTo>
                    <a:pt x="176028" y="524693"/>
                    <a:pt x="425522" y="412850"/>
                    <a:pt x="587754" y="336650"/>
                  </a:cubicBezTo>
                  <a:cubicBezTo>
                    <a:pt x="749986" y="260450"/>
                    <a:pt x="914676" y="213747"/>
                    <a:pt x="1052328" y="159670"/>
                  </a:cubicBezTo>
                  <a:cubicBezTo>
                    <a:pt x="1189980" y="105593"/>
                    <a:pt x="1295677" y="34309"/>
                    <a:pt x="1413664" y="12186"/>
                  </a:cubicBezTo>
                  <a:cubicBezTo>
                    <a:pt x="1531651" y="-9937"/>
                    <a:pt x="1701258" y="-105"/>
                    <a:pt x="1760251" y="26934"/>
                  </a:cubicBezTo>
                  <a:cubicBezTo>
                    <a:pt x="1819245" y="53973"/>
                    <a:pt x="1800809" y="112966"/>
                    <a:pt x="1767625" y="174418"/>
                  </a:cubicBezTo>
                  <a:cubicBezTo>
                    <a:pt x="1734441" y="235870"/>
                    <a:pt x="1621370" y="337880"/>
                    <a:pt x="1561148" y="395644"/>
                  </a:cubicBezTo>
                  <a:cubicBezTo>
                    <a:pt x="1500926" y="453408"/>
                    <a:pt x="1432100" y="457095"/>
                    <a:pt x="1406290" y="521005"/>
                  </a:cubicBezTo>
                  <a:cubicBezTo>
                    <a:pt x="1380480" y="584915"/>
                    <a:pt x="1379251" y="726254"/>
                    <a:pt x="1406290" y="779102"/>
                  </a:cubicBezTo>
                  <a:cubicBezTo>
                    <a:pt x="1433329" y="831950"/>
                    <a:pt x="1552545" y="782788"/>
                    <a:pt x="1568522" y="838095"/>
                  </a:cubicBezTo>
                  <a:cubicBezTo>
                    <a:pt x="1584499" y="893401"/>
                    <a:pt x="1568522" y="990496"/>
                    <a:pt x="1502154" y="1110941"/>
                  </a:cubicBezTo>
                  <a:cubicBezTo>
                    <a:pt x="1435786" y="1231386"/>
                    <a:pt x="1331318" y="1426801"/>
                    <a:pt x="1170315" y="1560766"/>
                  </a:cubicBezTo>
                  <a:cubicBezTo>
                    <a:pt x="1009312" y="1694731"/>
                    <a:pt x="716803" y="1869254"/>
                    <a:pt x="536135" y="1914728"/>
                  </a:cubicBezTo>
                  <a:cubicBezTo>
                    <a:pt x="355467" y="1960202"/>
                    <a:pt x="195693" y="1896292"/>
                    <a:pt x="115806" y="187048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stCxn id="173" idx="7"/>
            </p:cNvCxnSpPr>
            <p:nvPr/>
          </p:nvCxnSpPr>
          <p:spPr>
            <a:xfrm flipV="1">
              <a:off x="1992440" y="3103517"/>
              <a:ext cx="708020" cy="3269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977727" y="3103517"/>
              <a:ext cx="72273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1977727" y="2587445"/>
              <a:ext cx="1985" cy="86409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1979712" y="3451366"/>
              <a:ext cx="939692" cy="17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475656" y="2155397"/>
              <a:ext cx="0" cy="23762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755576" y="4315637"/>
              <a:ext cx="273630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9397220"/>
                </p:ext>
              </p:extLst>
            </p:nvPr>
          </p:nvGraphicFramePr>
          <p:xfrm>
            <a:off x="3249510" y="4369497"/>
            <a:ext cx="184150" cy="19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3" name="Equation" r:id="rId54" imgW="126835" imgH="139518" progId="Equation.3">
                    <p:embed/>
                  </p:oleObj>
                </mc:Choice>
                <mc:Fallback>
                  <p:oleObj name="Equation" r:id="rId54" imgW="126835" imgH="139518" progId="Equation.3">
                    <p:embed/>
                    <p:pic>
                      <p:nvPicPr>
                        <p:cNvPr id="0" name="Picture 3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510" y="4369497"/>
                          <a:ext cx="184150" cy="195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1908114"/>
                </p:ext>
              </p:extLst>
            </p:nvPr>
          </p:nvGraphicFramePr>
          <p:xfrm>
            <a:off x="1535077" y="2202093"/>
            <a:ext cx="165100" cy="19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4" name="Equation" r:id="rId55" imgW="114201" imgH="139579" progId="Equation.3">
                    <p:embed/>
                  </p:oleObj>
                </mc:Choice>
                <mc:Fallback>
                  <p:oleObj name="Equation" r:id="rId55" imgW="114201" imgH="139579" progId="Equation.3">
                    <p:embed/>
                    <p:pic>
                      <p:nvPicPr>
                        <p:cNvPr id="0" name="Picture 3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077" y="2202093"/>
                          <a:ext cx="165100" cy="195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320531"/>
                </p:ext>
              </p:extLst>
            </p:nvPr>
          </p:nvGraphicFramePr>
          <p:xfrm>
            <a:off x="6267216" y="4195346"/>
            <a:ext cx="20320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5" name="Equation" r:id="rId56" imgW="139579" imgH="177646" progId="Equation.3">
                    <p:embed/>
                  </p:oleObj>
                </mc:Choice>
                <mc:Fallback>
                  <p:oleObj name="Equation" r:id="rId56" imgW="139579" imgH="177646" progId="Equation.3">
                    <p:embed/>
                    <p:pic>
                      <p:nvPicPr>
                        <p:cNvPr id="0" name="Picture 3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7216" y="4195346"/>
                          <a:ext cx="20320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9749381"/>
                </p:ext>
              </p:extLst>
            </p:nvPr>
          </p:nvGraphicFramePr>
          <p:xfrm>
            <a:off x="7658100" y="1930400"/>
            <a:ext cx="40481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6" name="Equation" r:id="rId57" imgW="279279" imgH="241195" progId="Equation.3">
                    <p:embed/>
                  </p:oleObj>
                </mc:Choice>
                <mc:Fallback>
                  <p:oleObj name="Equation" r:id="rId57" imgW="279279" imgH="241195" progId="Equation.3">
                    <p:embed/>
                    <p:pic>
                      <p:nvPicPr>
                        <p:cNvPr id="0" name="Picture 3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100" y="1930400"/>
                          <a:ext cx="404813" cy="336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Oval 172"/>
            <p:cNvSpPr/>
            <p:nvPr/>
          </p:nvSpPr>
          <p:spPr>
            <a:xfrm>
              <a:off x="1961712" y="342515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819927"/>
                </p:ext>
              </p:extLst>
            </p:nvPr>
          </p:nvGraphicFramePr>
          <p:xfrm>
            <a:off x="1733043" y="3346061"/>
            <a:ext cx="220662" cy="230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7" name="Equation" r:id="rId58" imgW="152268" imgH="164957" progId="Equation.3">
                    <p:embed/>
                  </p:oleObj>
                </mc:Choice>
                <mc:Fallback>
                  <p:oleObj name="Equation" r:id="rId58" imgW="152268" imgH="164957" progId="Equation.3">
                    <p:embed/>
                    <p:pic>
                      <p:nvPicPr>
                        <p:cNvPr id="0" name="Picture 3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043" y="3346061"/>
                          <a:ext cx="220662" cy="230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5" name="Straight Connector 174"/>
            <p:cNvCxnSpPr/>
            <p:nvPr/>
          </p:nvCxnSpPr>
          <p:spPr>
            <a:xfrm>
              <a:off x="2700460" y="3103517"/>
              <a:ext cx="0" cy="3396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764407"/>
                </p:ext>
              </p:extLst>
            </p:nvPr>
          </p:nvGraphicFramePr>
          <p:xfrm>
            <a:off x="2716475" y="2961436"/>
            <a:ext cx="606425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8" name="Equation" r:id="rId59" imgW="418918" imgH="203112" progId="Equation.3">
                    <p:embed/>
                  </p:oleObj>
                </mc:Choice>
                <mc:Fallback>
                  <p:oleObj name="Equation" r:id="rId59" imgW="418918" imgH="203112" progId="Equation.3">
                    <p:embed/>
                    <p:pic>
                      <p:nvPicPr>
                        <p:cNvPr id="0" name="Picture 3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475" y="2961436"/>
                          <a:ext cx="606425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7" name="Straight Arrow Connector 176"/>
            <p:cNvCxnSpPr>
              <a:stCxn id="178" idx="6"/>
            </p:cNvCxnSpPr>
            <p:nvPr/>
          </p:nvCxnSpPr>
          <p:spPr>
            <a:xfrm flipV="1">
              <a:off x="5710817" y="2805977"/>
              <a:ext cx="635860" cy="1578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674817" y="294578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 flipH="1" flipV="1">
              <a:off x="5747199" y="2721310"/>
              <a:ext cx="573061" cy="782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279224" y="2822514"/>
              <a:ext cx="41037" cy="1985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696202" y="2963784"/>
              <a:ext cx="1402470" cy="139733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5696202" y="1591113"/>
              <a:ext cx="124544" cy="1372674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0175058"/>
                </p:ext>
              </p:extLst>
            </p:nvPr>
          </p:nvGraphicFramePr>
          <p:xfrm>
            <a:off x="6753984" y="3084448"/>
            <a:ext cx="257176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9" name="Equation" r:id="rId60" imgW="177646" imgH="228402" progId="Equation.3">
                    <p:embed/>
                  </p:oleObj>
                </mc:Choice>
                <mc:Fallback>
                  <p:oleObj name="Equation" r:id="rId60" imgW="177646" imgH="228402" progId="Equation.3">
                    <p:embed/>
                    <p:pic>
                      <p:nvPicPr>
                        <p:cNvPr id="0" name="Picture 3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3984" y="3084448"/>
                          <a:ext cx="257176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765615"/>
                </p:ext>
              </p:extLst>
            </p:nvPr>
          </p:nvGraphicFramePr>
          <p:xfrm>
            <a:off x="5815835" y="2243924"/>
            <a:ext cx="2571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0" name="Equation" r:id="rId61" imgW="177646" imgH="228402" progId="Equation.3">
                    <p:embed/>
                  </p:oleObj>
                </mc:Choice>
                <mc:Fallback>
                  <p:oleObj name="Equation" r:id="rId61" imgW="177646" imgH="228402" progId="Equation.3">
                    <p:embed/>
                    <p:pic>
                      <p:nvPicPr>
                        <p:cNvPr id="0" name="Picture 3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5835" y="2243924"/>
                          <a:ext cx="25717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121656"/>
                </p:ext>
              </p:extLst>
            </p:nvPr>
          </p:nvGraphicFramePr>
          <p:xfrm>
            <a:off x="5534519" y="2563175"/>
            <a:ext cx="175785" cy="228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1" name="Equation" r:id="rId62" imgW="152268" imgH="203024" progId="Equation.3">
                    <p:embed/>
                  </p:oleObj>
                </mc:Choice>
                <mc:Fallback>
                  <p:oleObj name="Equation" r:id="rId62" imgW="152268" imgH="203024" progId="Equation.3">
                    <p:embed/>
                    <p:pic>
                      <p:nvPicPr>
                        <p:cNvPr id="0" name="Picture 3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4519" y="2563175"/>
                          <a:ext cx="175785" cy="228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998574"/>
                </p:ext>
              </p:extLst>
            </p:nvPr>
          </p:nvGraphicFramePr>
          <p:xfrm>
            <a:off x="2943448" y="3273035"/>
            <a:ext cx="2032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2" name="Equation" r:id="rId63" imgW="139579" imgH="215713" progId="Equation.3">
                    <p:embed/>
                  </p:oleObj>
                </mc:Choice>
                <mc:Fallback>
                  <p:oleObj name="Equation" r:id="rId63" imgW="139579" imgH="215713" progId="Equation.3">
                    <p:embed/>
                    <p:pic>
                      <p:nvPicPr>
                        <p:cNvPr id="0" name="Picture 3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448" y="3273035"/>
                          <a:ext cx="203200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468500"/>
                </p:ext>
              </p:extLst>
            </p:nvPr>
          </p:nvGraphicFramePr>
          <p:xfrm>
            <a:off x="1721287" y="2367498"/>
            <a:ext cx="22066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3" name="Equation" r:id="rId64" imgW="152268" imgH="215713" progId="Equation.3">
                    <p:embed/>
                  </p:oleObj>
                </mc:Choice>
                <mc:Fallback>
                  <p:oleObj name="Equation" r:id="rId64" imgW="152268" imgH="215713" progId="Equation.3">
                    <p:embed/>
                    <p:pic>
                      <p:nvPicPr>
                        <p:cNvPr id="0" name="Picture 3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287" y="2367498"/>
                          <a:ext cx="220663" cy="303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068164"/>
                </p:ext>
              </p:extLst>
            </p:nvPr>
          </p:nvGraphicFramePr>
          <p:xfrm>
            <a:off x="6123530" y="3034219"/>
            <a:ext cx="176212" cy="15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4" name="Equation" r:id="rId65" imgW="152334" imgH="139639" progId="Equation.3">
                    <p:embed/>
                  </p:oleObj>
                </mc:Choice>
                <mc:Fallback>
                  <p:oleObj name="Equation" r:id="rId65" imgW="152334" imgH="139639" progId="Equation.3">
                    <p:embed/>
                    <p:pic>
                      <p:nvPicPr>
                        <p:cNvPr id="0" name="Picture 3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530" y="3034219"/>
                          <a:ext cx="176212" cy="157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9" name="Curved Connector 188"/>
            <p:cNvCxnSpPr/>
            <p:nvPr/>
          </p:nvCxnSpPr>
          <p:spPr>
            <a:xfrm flipV="1">
              <a:off x="3489149" y="2524705"/>
              <a:ext cx="1008112" cy="21602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5858338"/>
                </p:ext>
              </p:extLst>
            </p:nvPr>
          </p:nvGraphicFramePr>
          <p:xfrm>
            <a:off x="3595708" y="2377370"/>
            <a:ext cx="385762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5" name="Equation" r:id="rId66" imgW="266469" imgH="241091" progId="Equation.3">
                    <p:embed/>
                  </p:oleObj>
                </mc:Choice>
                <mc:Fallback>
                  <p:oleObj name="Equation" r:id="rId66" imgW="266469" imgH="241091" progId="Equation.3">
                    <p:embed/>
                    <p:pic>
                      <p:nvPicPr>
                        <p:cNvPr id="0" name="Picture 3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708" y="2377370"/>
                          <a:ext cx="385762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" name="Group 228"/>
          <p:cNvGrpSpPr/>
          <p:nvPr/>
        </p:nvGrpSpPr>
        <p:grpSpPr>
          <a:xfrm>
            <a:off x="529272" y="5596958"/>
            <a:ext cx="2807676" cy="338554"/>
            <a:chOff x="35496" y="6447350"/>
            <a:chExt cx="2807676" cy="338554"/>
          </a:xfrm>
        </p:grpSpPr>
        <p:sp>
          <p:nvSpPr>
            <p:cNvPr id="191" name="TextBox 190"/>
            <p:cNvSpPr txBox="1"/>
            <p:nvPr/>
          </p:nvSpPr>
          <p:spPr>
            <a:xfrm>
              <a:off x="35496" y="6447350"/>
              <a:ext cx="2807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>
                  <a:solidFill>
                    <a:srgbClr val="0000CD"/>
                  </a:solidFill>
                </a:rPr>
                <a:t>conformal</a:t>
              </a:r>
              <a:endParaRPr lang="en-US" sz="1600" dirty="0"/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290" y="6524502"/>
              <a:ext cx="1539240" cy="228600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5149532" y="4235603"/>
            <a:ext cx="3078017" cy="1285579"/>
            <a:chOff x="755576" y="1772816"/>
            <a:chExt cx="7680501" cy="3207874"/>
          </a:xfrm>
        </p:grpSpPr>
        <p:sp>
          <p:nvSpPr>
            <p:cNvPr id="194" name="Freeform 193"/>
            <p:cNvSpPr/>
            <p:nvPr/>
          </p:nvSpPr>
          <p:spPr>
            <a:xfrm>
              <a:off x="4774397" y="2271510"/>
              <a:ext cx="3619649" cy="2709180"/>
            </a:xfrm>
            <a:custGeom>
              <a:avLst/>
              <a:gdLst>
                <a:gd name="connsiteX0" fmla="*/ 1501042 w 3619649"/>
                <a:gd name="connsiteY0" fmla="*/ 2686957 h 2709180"/>
                <a:gd name="connsiteX1" fmla="*/ 1471545 w 3619649"/>
                <a:gd name="connsiteY1" fmla="*/ 2406738 h 2709180"/>
                <a:gd name="connsiteX2" fmla="*/ 1161829 w 3619649"/>
                <a:gd name="connsiteY2" fmla="*/ 1890545 h 2709180"/>
                <a:gd name="connsiteX3" fmla="*/ 99945 w 3619649"/>
                <a:gd name="connsiteY3" fmla="*/ 1322732 h 2709180"/>
                <a:gd name="connsiteX4" fmla="*/ 188435 w 3619649"/>
                <a:gd name="connsiteY4" fmla="*/ 533693 h 2709180"/>
                <a:gd name="connsiteX5" fmla="*/ 1368306 w 3619649"/>
                <a:gd name="connsiteY5" fmla="*/ 2751 h 2709180"/>
                <a:gd name="connsiteX6" fmla="*/ 3462577 w 3619649"/>
                <a:gd name="connsiteY6" fmla="*/ 327216 h 2709180"/>
                <a:gd name="connsiteX7" fmla="*/ 3447829 w 3619649"/>
                <a:gd name="connsiteY7" fmla="*/ 364086 h 2709180"/>
                <a:gd name="connsiteX8" fmla="*/ 3278222 w 3619649"/>
                <a:gd name="connsiteY8" fmla="*/ 459951 h 2709180"/>
                <a:gd name="connsiteX9" fmla="*/ 2835771 w 3619649"/>
                <a:gd name="connsiteY9" fmla="*/ 784416 h 2709180"/>
                <a:gd name="connsiteX10" fmla="*/ 2275332 w 3619649"/>
                <a:gd name="connsiteY10" fmla="*/ 1344854 h 2709180"/>
                <a:gd name="connsiteX11" fmla="*/ 1958242 w 3619649"/>
                <a:gd name="connsiteY11" fmla="*/ 1824177 h 2709180"/>
                <a:gd name="connsiteX12" fmla="*/ 1501042 w 3619649"/>
                <a:gd name="connsiteY12" fmla="*/ 2686957 h 270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9649" h="2709180">
                  <a:moveTo>
                    <a:pt x="1501042" y="2686957"/>
                  </a:moveTo>
                  <a:cubicBezTo>
                    <a:pt x="1419926" y="2784050"/>
                    <a:pt x="1528081" y="2539473"/>
                    <a:pt x="1471545" y="2406738"/>
                  </a:cubicBezTo>
                  <a:cubicBezTo>
                    <a:pt x="1415009" y="2274003"/>
                    <a:pt x="1390429" y="2071213"/>
                    <a:pt x="1161829" y="1890545"/>
                  </a:cubicBezTo>
                  <a:cubicBezTo>
                    <a:pt x="933229" y="1709877"/>
                    <a:pt x="262177" y="1548874"/>
                    <a:pt x="99945" y="1322732"/>
                  </a:cubicBezTo>
                  <a:cubicBezTo>
                    <a:pt x="-62287" y="1096590"/>
                    <a:pt x="-22958" y="753690"/>
                    <a:pt x="188435" y="533693"/>
                  </a:cubicBezTo>
                  <a:cubicBezTo>
                    <a:pt x="399828" y="313696"/>
                    <a:pt x="822616" y="37164"/>
                    <a:pt x="1368306" y="2751"/>
                  </a:cubicBezTo>
                  <a:cubicBezTo>
                    <a:pt x="1913996" y="-31662"/>
                    <a:pt x="3115990" y="266994"/>
                    <a:pt x="3462577" y="327216"/>
                  </a:cubicBezTo>
                  <a:cubicBezTo>
                    <a:pt x="3809164" y="387438"/>
                    <a:pt x="3478555" y="341963"/>
                    <a:pt x="3447829" y="364086"/>
                  </a:cubicBezTo>
                  <a:cubicBezTo>
                    <a:pt x="3417103" y="386209"/>
                    <a:pt x="3380232" y="389896"/>
                    <a:pt x="3278222" y="459951"/>
                  </a:cubicBezTo>
                  <a:cubicBezTo>
                    <a:pt x="3176212" y="530006"/>
                    <a:pt x="3002919" y="636932"/>
                    <a:pt x="2835771" y="784416"/>
                  </a:cubicBezTo>
                  <a:cubicBezTo>
                    <a:pt x="2668623" y="931900"/>
                    <a:pt x="2421587" y="1171561"/>
                    <a:pt x="2275332" y="1344854"/>
                  </a:cubicBezTo>
                  <a:cubicBezTo>
                    <a:pt x="2129077" y="1518147"/>
                    <a:pt x="2087290" y="1606638"/>
                    <a:pt x="1958242" y="1824177"/>
                  </a:cubicBezTo>
                  <a:cubicBezTo>
                    <a:pt x="1829194" y="2041716"/>
                    <a:pt x="1582158" y="2589864"/>
                    <a:pt x="1501042" y="2686957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4549877" y="1772816"/>
              <a:ext cx="3886200" cy="2145890"/>
            </a:xfrm>
            <a:custGeom>
              <a:avLst/>
              <a:gdLst>
                <a:gd name="connsiteX0" fmla="*/ 0 w 3886200"/>
                <a:gd name="connsiteY0" fmla="*/ 1091380 h 2145890"/>
                <a:gd name="connsiteX1" fmla="*/ 1025013 w 3886200"/>
                <a:gd name="connsiteY1" fmla="*/ 0 h 2145890"/>
                <a:gd name="connsiteX2" fmla="*/ 3886200 w 3886200"/>
                <a:gd name="connsiteY2" fmla="*/ 132735 h 2145890"/>
                <a:gd name="connsiteX3" fmla="*/ 2123768 w 3886200"/>
                <a:gd name="connsiteY3" fmla="*/ 2145890 h 2145890"/>
                <a:gd name="connsiteX4" fmla="*/ 0 w 3886200"/>
                <a:gd name="connsiteY4" fmla="*/ 1091380 h 214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6200" h="2145890">
                  <a:moveTo>
                    <a:pt x="0" y="1091380"/>
                  </a:moveTo>
                  <a:lnTo>
                    <a:pt x="1025013" y="0"/>
                  </a:lnTo>
                  <a:lnTo>
                    <a:pt x="3886200" y="132735"/>
                  </a:lnTo>
                  <a:lnTo>
                    <a:pt x="2123768" y="2145890"/>
                  </a:lnTo>
                  <a:lnTo>
                    <a:pt x="0" y="1091380"/>
                  </a:lnTo>
                  <a:close/>
                </a:path>
              </a:pathLst>
            </a:custGeom>
            <a:solidFill>
              <a:srgbClr val="C9DA92">
                <a:alpha val="14902"/>
              </a:srgb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901833" y="2822514"/>
              <a:ext cx="1798627" cy="1930628"/>
            </a:xfrm>
            <a:custGeom>
              <a:avLst/>
              <a:gdLst>
                <a:gd name="connsiteX0" fmla="*/ 115806 w 1798627"/>
                <a:gd name="connsiteY0" fmla="*/ 1870482 h 1930628"/>
                <a:gd name="connsiteX1" fmla="*/ 56812 w 1798627"/>
                <a:gd name="connsiteY1" fmla="*/ 1759870 h 1930628"/>
                <a:gd name="connsiteX2" fmla="*/ 42064 w 1798627"/>
                <a:gd name="connsiteY2" fmla="*/ 1590263 h 1930628"/>
                <a:gd name="connsiteX3" fmla="*/ 219044 w 1798627"/>
                <a:gd name="connsiteY3" fmla="*/ 1324792 h 1930628"/>
                <a:gd name="connsiteX4" fmla="*/ 314909 w 1798627"/>
                <a:gd name="connsiteY4" fmla="*/ 1199431 h 1930628"/>
                <a:gd name="connsiteX5" fmla="*/ 278038 w 1798627"/>
                <a:gd name="connsiteY5" fmla="*/ 1074070 h 1930628"/>
                <a:gd name="connsiteX6" fmla="*/ 115806 w 1798627"/>
                <a:gd name="connsiteY6" fmla="*/ 1015076 h 1930628"/>
                <a:gd name="connsiteX7" fmla="*/ 5193 w 1798627"/>
                <a:gd name="connsiteY7" fmla="*/ 889715 h 1930628"/>
                <a:gd name="connsiteX8" fmla="*/ 78935 w 1798627"/>
                <a:gd name="connsiteY8" fmla="*/ 616870 h 1930628"/>
                <a:gd name="connsiteX9" fmla="*/ 587754 w 1798627"/>
                <a:gd name="connsiteY9" fmla="*/ 336650 h 1930628"/>
                <a:gd name="connsiteX10" fmla="*/ 1052328 w 1798627"/>
                <a:gd name="connsiteY10" fmla="*/ 159670 h 1930628"/>
                <a:gd name="connsiteX11" fmla="*/ 1413664 w 1798627"/>
                <a:gd name="connsiteY11" fmla="*/ 12186 h 1930628"/>
                <a:gd name="connsiteX12" fmla="*/ 1760251 w 1798627"/>
                <a:gd name="connsiteY12" fmla="*/ 26934 h 1930628"/>
                <a:gd name="connsiteX13" fmla="*/ 1767625 w 1798627"/>
                <a:gd name="connsiteY13" fmla="*/ 174418 h 1930628"/>
                <a:gd name="connsiteX14" fmla="*/ 1561148 w 1798627"/>
                <a:gd name="connsiteY14" fmla="*/ 395644 h 1930628"/>
                <a:gd name="connsiteX15" fmla="*/ 1406290 w 1798627"/>
                <a:gd name="connsiteY15" fmla="*/ 521005 h 1930628"/>
                <a:gd name="connsiteX16" fmla="*/ 1406290 w 1798627"/>
                <a:gd name="connsiteY16" fmla="*/ 779102 h 1930628"/>
                <a:gd name="connsiteX17" fmla="*/ 1568522 w 1798627"/>
                <a:gd name="connsiteY17" fmla="*/ 838095 h 1930628"/>
                <a:gd name="connsiteX18" fmla="*/ 1502154 w 1798627"/>
                <a:gd name="connsiteY18" fmla="*/ 1110941 h 1930628"/>
                <a:gd name="connsiteX19" fmla="*/ 1170315 w 1798627"/>
                <a:gd name="connsiteY19" fmla="*/ 1560766 h 1930628"/>
                <a:gd name="connsiteX20" fmla="*/ 536135 w 1798627"/>
                <a:gd name="connsiteY20" fmla="*/ 1914728 h 1930628"/>
                <a:gd name="connsiteX21" fmla="*/ 115806 w 1798627"/>
                <a:gd name="connsiteY21" fmla="*/ 1870482 h 193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98627" h="1930628">
                  <a:moveTo>
                    <a:pt x="115806" y="1870482"/>
                  </a:moveTo>
                  <a:cubicBezTo>
                    <a:pt x="35919" y="1844672"/>
                    <a:pt x="69102" y="1806573"/>
                    <a:pt x="56812" y="1759870"/>
                  </a:cubicBezTo>
                  <a:cubicBezTo>
                    <a:pt x="44522" y="1713167"/>
                    <a:pt x="15025" y="1662776"/>
                    <a:pt x="42064" y="1590263"/>
                  </a:cubicBezTo>
                  <a:cubicBezTo>
                    <a:pt x="69103" y="1517750"/>
                    <a:pt x="173570" y="1389931"/>
                    <a:pt x="219044" y="1324792"/>
                  </a:cubicBezTo>
                  <a:cubicBezTo>
                    <a:pt x="264518" y="1259653"/>
                    <a:pt x="305077" y="1241218"/>
                    <a:pt x="314909" y="1199431"/>
                  </a:cubicBezTo>
                  <a:cubicBezTo>
                    <a:pt x="324741" y="1157644"/>
                    <a:pt x="311222" y="1104796"/>
                    <a:pt x="278038" y="1074070"/>
                  </a:cubicBezTo>
                  <a:cubicBezTo>
                    <a:pt x="244854" y="1043344"/>
                    <a:pt x="161280" y="1045802"/>
                    <a:pt x="115806" y="1015076"/>
                  </a:cubicBezTo>
                  <a:cubicBezTo>
                    <a:pt x="70332" y="984350"/>
                    <a:pt x="11338" y="956083"/>
                    <a:pt x="5193" y="889715"/>
                  </a:cubicBezTo>
                  <a:cubicBezTo>
                    <a:pt x="-952" y="823347"/>
                    <a:pt x="-18158" y="709047"/>
                    <a:pt x="78935" y="616870"/>
                  </a:cubicBezTo>
                  <a:cubicBezTo>
                    <a:pt x="176028" y="524693"/>
                    <a:pt x="425522" y="412850"/>
                    <a:pt x="587754" y="336650"/>
                  </a:cubicBezTo>
                  <a:cubicBezTo>
                    <a:pt x="749986" y="260450"/>
                    <a:pt x="914676" y="213747"/>
                    <a:pt x="1052328" y="159670"/>
                  </a:cubicBezTo>
                  <a:cubicBezTo>
                    <a:pt x="1189980" y="105593"/>
                    <a:pt x="1295677" y="34309"/>
                    <a:pt x="1413664" y="12186"/>
                  </a:cubicBezTo>
                  <a:cubicBezTo>
                    <a:pt x="1531651" y="-9937"/>
                    <a:pt x="1701258" y="-105"/>
                    <a:pt x="1760251" y="26934"/>
                  </a:cubicBezTo>
                  <a:cubicBezTo>
                    <a:pt x="1819245" y="53973"/>
                    <a:pt x="1800809" y="112966"/>
                    <a:pt x="1767625" y="174418"/>
                  </a:cubicBezTo>
                  <a:cubicBezTo>
                    <a:pt x="1734441" y="235870"/>
                    <a:pt x="1621370" y="337880"/>
                    <a:pt x="1561148" y="395644"/>
                  </a:cubicBezTo>
                  <a:cubicBezTo>
                    <a:pt x="1500926" y="453408"/>
                    <a:pt x="1432100" y="457095"/>
                    <a:pt x="1406290" y="521005"/>
                  </a:cubicBezTo>
                  <a:cubicBezTo>
                    <a:pt x="1380480" y="584915"/>
                    <a:pt x="1379251" y="726254"/>
                    <a:pt x="1406290" y="779102"/>
                  </a:cubicBezTo>
                  <a:cubicBezTo>
                    <a:pt x="1433329" y="831950"/>
                    <a:pt x="1552545" y="782788"/>
                    <a:pt x="1568522" y="838095"/>
                  </a:cubicBezTo>
                  <a:cubicBezTo>
                    <a:pt x="1584499" y="893401"/>
                    <a:pt x="1568522" y="990496"/>
                    <a:pt x="1502154" y="1110941"/>
                  </a:cubicBezTo>
                  <a:cubicBezTo>
                    <a:pt x="1435786" y="1231386"/>
                    <a:pt x="1331318" y="1426801"/>
                    <a:pt x="1170315" y="1560766"/>
                  </a:cubicBezTo>
                  <a:cubicBezTo>
                    <a:pt x="1009312" y="1694731"/>
                    <a:pt x="716803" y="1869254"/>
                    <a:pt x="536135" y="1914728"/>
                  </a:cubicBezTo>
                  <a:cubicBezTo>
                    <a:pt x="355467" y="1960202"/>
                    <a:pt x="195693" y="1896292"/>
                    <a:pt x="115806" y="187048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207" idx="7"/>
            </p:cNvCxnSpPr>
            <p:nvPr/>
          </p:nvCxnSpPr>
          <p:spPr>
            <a:xfrm flipV="1">
              <a:off x="1992440" y="3103517"/>
              <a:ext cx="708020" cy="32691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1977727" y="3103517"/>
              <a:ext cx="72273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 flipV="1">
              <a:off x="1977727" y="2587445"/>
              <a:ext cx="1985" cy="86409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979712" y="3451366"/>
              <a:ext cx="939692" cy="17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1475656" y="2155397"/>
              <a:ext cx="0" cy="23762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755576" y="4315637"/>
              <a:ext cx="2736304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51171"/>
                </p:ext>
              </p:extLst>
            </p:nvPr>
          </p:nvGraphicFramePr>
          <p:xfrm>
            <a:off x="3249510" y="4369497"/>
            <a:ext cx="184150" cy="19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6" name="Equation" r:id="rId68" imgW="126835" imgH="139518" progId="Equation.3">
                    <p:embed/>
                  </p:oleObj>
                </mc:Choice>
                <mc:Fallback>
                  <p:oleObj name="Equation" r:id="rId68" imgW="126835" imgH="139518" progId="Equation.3">
                    <p:embed/>
                    <p:pic>
                      <p:nvPicPr>
                        <p:cNvPr id="0" name="Picture 3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510" y="4369497"/>
                          <a:ext cx="184150" cy="195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08276"/>
                </p:ext>
              </p:extLst>
            </p:nvPr>
          </p:nvGraphicFramePr>
          <p:xfrm>
            <a:off x="1535077" y="2202093"/>
            <a:ext cx="165100" cy="19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7" name="Equation" r:id="rId69" imgW="114201" imgH="139579" progId="Equation.3">
                    <p:embed/>
                  </p:oleObj>
                </mc:Choice>
                <mc:Fallback>
                  <p:oleObj name="Equation" r:id="rId69" imgW="114201" imgH="139579" progId="Equation.3">
                    <p:embed/>
                    <p:pic>
                      <p:nvPicPr>
                        <p:cNvPr id="0" name="Picture 3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077" y="2202093"/>
                          <a:ext cx="165100" cy="195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7856406"/>
                </p:ext>
              </p:extLst>
            </p:nvPr>
          </p:nvGraphicFramePr>
          <p:xfrm>
            <a:off x="6267216" y="4195346"/>
            <a:ext cx="203200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8" name="Equation" r:id="rId70" imgW="139579" imgH="177646" progId="Equation.3">
                    <p:embed/>
                  </p:oleObj>
                </mc:Choice>
                <mc:Fallback>
                  <p:oleObj name="Equation" r:id="rId70" imgW="139579" imgH="177646" progId="Equation.3">
                    <p:embed/>
                    <p:pic>
                      <p:nvPicPr>
                        <p:cNvPr id="0" name="Picture 3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7216" y="4195346"/>
                          <a:ext cx="203200" cy="249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2486275"/>
                </p:ext>
              </p:extLst>
            </p:nvPr>
          </p:nvGraphicFramePr>
          <p:xfrm>
            <a:off x="7658100" y="1930400"/>
            <a:ext cx="404813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79" name="Equation" r:id="rId71" imgW="279279" imgH="241195" progId="Equation.3">
                    <p:embed/>
                  </p:oleObj>
                </mc:Choice>
                <mc:Fallback>
                  <p:oleObj name="Equation" r:id="rId71" imgW="279279" imgH="241195" progId="Equation.3">
                    <p:embed/>
                    <p:pic>
                      <p:nvPicPr>
                        <p:cNvPr id="0" name="Picture 3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100" y="1930400"/>
                          <a:ext cx="404813" cy="336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" name="Oval 206"/>
            <p:cNvSpPr/>
            <p:nvPr/>
          </p:nvSpPr>
          <p:spPr>
            <a:xfrm>
              <a:off x="1961712" y="342515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063483"/>
                </p:ext>
              </p:extLst>
            </p:nvPr>
          </p:nvGraphicFramePr>
          <p:xfrm>
            <a:off x="1733043" y="3346061"/>
            <a:ext cx="220662" cy="230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0" name="Equation" r:id="rId72" imgW="152268" imgH="164957" progId="Equation.3">
                    <p:embed/>
                  </p:oleObj>
                </mc:Choice>
                <mc:Fallback>
                  <p:oleObj name="Equation" r:id="rId72" imgW="152268" imgH="164957" progId="Equation.3">
                    <p:embed/>
                    <p:pic>
                      <p:nvPicPr>
                        <p:cNvPr id="0" name="Picture 3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043" y="3346061"/>
                          <a:ext cx="220662" cy="230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9" name="Straight Connector 208"/>
            <p:cNvCxnSpPr/>
            <p:nvPr/>
          </p:nvCxnSpPr>
          <p:spPr>
            <a:xfrm>
              <a:off x="2700460" y="3103517"/>
              <a:ext cx="0" cy="3396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429082"/>
                </p:ext>
              </p:extLst>
            </p:nvPr>
          </p:nvGraphicFramePr>
          <p:xfrm>
            <a:off x="2716475" y="2961436"/>
            <a:ext cx="606425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1" name="Equation" r:id="rId73" imgW="418918" imgH="203112" progId="Equation.3">
                    <p:embed/>
                  </p:oleObj>
                </mc:Choice>
                <mc:Fallback>
                  <p:oleObj name="Equation" r:id="rId73" imgW="418918" imgH="203112" progId="Equation.3">
                    <p:embed/>
                    <p:pic>
                      <p:nvPicPr>
                        <p:cNvPr id="0" name="Picture 3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475" y="2961436"/>
                          <a:ext cx="606425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1" name="Straight Arrow Connector 210"/>
            <p:cNvCxnSpPr>
              <a:stCxn id="212" idx="6"/>
            </p:cNvCxnSpPr>
            <p:nvPr/>
          </p:nvCxnSpPr>
          <p:spPr>
            <a:xfrm flipV="1">
              <a:off x="5710817" y="2805977"/>
              <a:ext cx="635860" cy="1578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5674817" y="294578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H="1" flipV="1">
              <a:off x="5747199" y="2721310"/>
              <a:ext cx="573061" cy="782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6279224" y="2822514"/>
              <a:ext cx="41037" cy="1985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696202" y="2963784"/>
              <a:ext cx="1011705" cy="104043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5696202" y="2005162"/>
              <a:ext cx="117909" cy="95862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7079882"/>
                </p:ext>
              </p:extLst>
            </p:nvPr>
          </p:nvGraphicFramePr>
          <p:xfrm>
            <a:off x="6459656" y="3119918"/>
            <a:ext cx="257176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2" name="Equation" r:id="rId74" imgW="177646" imgH="228402" progId="Equation.3">
                    <p:embed/>
                  </p:oleObj>
                </mc:Choice>
                <mc:Fallback>
                  <p:oleObj name="Equation" r:id="rId74" imgW="177646" imgH="228402" progId="Equation.3">
                    <p:embed/>
                    <p:pic>
                      <p:nvPicPr>
                        <p:cNvPr id="0" name="Picture 3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9656" y="3119918"/>
                          <a:ext cx="257176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861355"/>
                </p:ext>
              </p:extLst>
            </p:nvPr>
          </p:nvGraphicFramePr>
          <p:xfrm>
            <a:off x="5886304" y="1898743"/>
            <a:ext cx="257176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3" name="Equation" r:id="rId75" imgW="177646" imgH="228402" progId="Equation.3">
                    <p:embed/>
                  </p:oleObj>
                </mc:Choice>
                <mc:Fallback>
                  <p:oleObj name="Equation" r:id="rId75" imgW="177646" imgH="228402" progId="Equation.3">
                    <p:embed/>
                    <p:pic>
                      <p:nvPicPr>
                        <p:cNvPr id="0" name="Picture 3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6304" y="1898743"/>
                          <a:ext cx="257176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6381173"/>
                </p:ext>
              </p:extLst>
            </p:nvPr>
          </p:nvGraphicFramePr>
          <p:xfrm>
            <a:off x="5534519" y="2563175"/>
            <a:ext cx="175785" cy="228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4" name="Equation" r:id="rId76" imgW="152268" imgH="203024" progId="Equation.3">
                    <p:embed/>
                  </p:oleObj>
                </mc:Choice>
                <mc:Fallback>
                  <p:oleObj name="Equation" r:id="rId76" imgW="152268" imgH="203024" progId="Equation.3">
                    <p:embed/>
                    <p:pic>
                      <p:nvPicPr>
                        <p:cNvPr id="0" name="Picture 3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4519" y="2563175"/>
                          <a:ext cx="175785" cy="228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438649"/>
                </p:ext>
              </p:extLst>
            </p:nvPr>
          </p:nvGraphicFramePr>
          <p:xfrm>
            <a:off x="2943448" y="3273035"/>
            <a:ext cx="2032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5" name="Equation" r:id="rId77" imgW="139579" imgH="215713" progId="Equation.3">
                    <p:embed/>
                  </p:oleObj>
                </mc:Choice>
                <mc:Fallback>
                  <p:oleObj name="Equation" r:id="rId77" imgW="139579" imgH="215713" progId="Equation.3">
                    <p:embed/>
                    <p:pic>
                      <p:nvPicPr>
                        <p:cNvPr id="0" name="Picture 36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448" y="3273035"/>
                          <a:ext cx="203200" cy="303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5828180"/>
                </p:ext>
              </p:extLst>
            </p:nvPr>
          </p:nvGraphicFramePr>
          <p:xfrm>
            <a:off x="1721287" y="2367498"/>
            <a:ext cx="22066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6" name="Equation" r:id="rId78" imgW="152268" imgH="215713" progId="Equation.3">
                    <p:embed/>
                  </p:oleObj>
                </mc:Choice>
                <mc:Fallback>
                  <p:oleObj name="Equation" r:id="rId78" imgW="152268" imgH="215713" progId="Equation.3">
                    <p:embed/>
                    <p:pic>
                      <p:nvPicPr>
                        <p:cNvPr id="0" name="Picture 3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287" y="2367498"/>
                          <a:ext cx="220663" cy="303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6266706"/>
                </p:ext>
              </p:extLst>
            </p:nvPr>
          </p:nvGraphicFramePr>
          <p:xfrm>
            <a:off x="6123530" y="3034219"/>
            <a:ext cx="176212" cy="15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7" name="Equation" r:id="rId79" imgW="152334" imgH="139639" progId="Equation.3">
                    <p:embed/>
                  </p:oleObj>
                </mc:Choice>
                <mc:Fallback>
                  <p:oleObj name="Equation" r:id="rId79" imgW="152334" imgH="139639" progId="Equation.3">
                    <p:embed/>
                    <p:pic>
                      <p:nvPicPr>
                        <p:cNvPr id="0" name="Picture 3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530" y="3034219"/>
                          <a:ext cx="176212" cy="157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3" name="Curved Connector 222"/>
            <p:cNvCxnSpPr/>
            <p:nvPr/>
          </p:nvCxnSpPr>
          <p:spPr>
            <a:xfrm flipV="1">
              <a:off x="3489149" y="2524705"/>
              <a:ext cx="1008112" cy="21602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603959"/>
                </p:ext>
              </p:extLst>
            </p:nvPr>
          </p:nvGraphicFramePr>
          <p:xfrm>
            <a:off x="3595708" y="2377370"/>
            <a:ext cx="385762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88" name="Equation" r:id="rId80" imgW="266469" imgH="241091" progId="Equation.3">
                    <p:embed/>
                  </p:oleObj>
                </mc:Choice>
                <mc:Fallback>
                  <p:oleObj name="Equation" r:id="rId80" imgW="266469" imgH="241091" progId="Equation.3">
                    <p:embed/>
                    <p:pic>
                      <p:nvPicPr>
                        <p:cNvPr id="0" name="Picture 3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708" y="2377370"/>
                          <a:ext cx="385762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0" name="Group 229"/>
          <p:cNvGrpSpPr/>
          <p:nvPr/>
        </p:nvGrpSpPr>
        <p:grpSpPr>
          <a:xfrm>
            <a:off x="5073836" y="5596958"/>
            <a:ext cx="2956064" cy="338554"/>
            <a:chOff x="4644068" y="6447350"/>
            <a:chExt cx="2956064" cy="338554"/>
          </a:xfrm>
        </p:grpSpPr>
        <p:sp>
          <p:nvSpPr>
            <p:cNvPr id="225" name="TextBox 224"/>
            <p:cNvSpPr txBox="1"/>
            <p:nvPr/>
          </p:nvSpPr>
          <p:spPr>
            <a:xfrm>
              <a:off x="4644068" y="6447350"/>
              <a:ext cx="2807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>
                  <a:solidFill>
                    <a:srgbClr val="0000CD"/>
                  </a:solidFill>
                </a:rPr>
                <a:t>isometric</a:t>
              </a:r>
              <a:endParaRPr lang="en-US" sz="1600" dirty="0"/>
            </a:p>
          </p:txBody>
        </p:sp>
        <p:pic>
          <p:nvPicPr>
            <p:cNvPr id="41" name="Picture 4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12" y="6524502"/>
              <a:ext cx="198882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15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 flipH="1">
            <a:off x="4804712" y="4309078"/>
            <a:ext cx="406528" cy="2446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845963" y="4313241"/>
            <a:ext cx="367158" cy="345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7"/>
          </p:cNvCxnSpPr>
          <p:nvPr/>
        </p:nvCxnSpPr>
        <p:spPr>
          <a:xfrm flipV="1">
            <a:off x="1209828" y="4313241"/>
            <a:ext cx="409844" cy="13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The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plane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(1/3)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uppo 39"/>
          <p:cNvGrpSpPr/>
          <p:nvPr/>
        </p:nvGrpSpPr>
        <p:grpSpPr>
          <a:xfrm>
            <a:off x="323528" y="1308799"/>
            <a:ext cx="8424936" cy="719271"/>
            <a:chOff x="323528" y="2049463"/>
            <a:chExt cx="8424936" cy="719271"/>
          </a:xfrm>
        </p:grpSpPr>
        <p:sp>
          <p:nvSpPr>
            <p:cNvPr id="4" name="CasellaDiTesto 2"/>
            <p:cNvSpPr txBox="1"/>
            <p:nvPr/>
          </p:nvSpPr>
          <p:spPr>
            <a:xfrm>
              <a:off x="323528" y="2060848"/>
              <a:ext cx="84249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Consider a plane                 passing through       and containing the </a:t>
              </a:r>
              <a:r>
                <a:rPr lang="en-US" sz="2000" dirty="0" smtClean="0">
                  <a:solidFill>
                    <a:srgbClr val="0000CD"/>
                  </a:solidFill>
                </a:rPr>
                <a:t>orthonormal</a:t>
              </a:r>
              <a:r>
                <a:rPr lang="en-US" sz="2000" dirty="0" smtClean="0"/>
                <a:t> vectors        and</a:t>
              </a:r>
              <a:endParaRPr lang="en-US" sz="2000" dirty="0"/>
            </a:p>
          </p:txBody>
        </p:sp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102070"/>
                </p:ext>
              </p:extLst>
            </p:nvPr>
          </p:nvGraphicFramePr>
          <p:xfrm>
            <a:off x="2141864" y="2049463"/>
            <a:ext cx="94138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79" name="Equation" r:id="rId3" imgW="482400" imgH="203040" progId="Equation.3">
                    <p:embed/>
                  </p:oleObj>
                </mc:Choice>
                <mc:Fallback>
                  <p:oleObj name="Equation" r:id="rId3" imgW="482400" imgH="203040" progId="Equation.3">
                    <p:embed/>
                    <p:pic>
                      <p:nvPicPr>
                        <p:cNvPr id="0" name="Picture 3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864" y="2049463"/>
                          <a:ext cx="941388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40117"/>
              </p:ext>
            </p:extLst>
          </p:nvPr>
        </p:nvGraphicFramePr>
        <p:xfrm>
          <a:off x="4800473" y="1319911"/>
          <a:ext cx="3206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0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Picture 3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473" y="1319911"/>
                        <a:ext cx="3206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72439"/>
              </p:ext>
            </p:extLst>
          </p:nvPr>
        </p:nvGraphicFramePr>
        <p:xfrm>
          <a:off x="1228154" y="1608836"/>
          <a:ext cx="346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1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3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154" y="1608836"/>
                        <a:ext cx="3460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25057"/>
              </p:ext>
            </p:extLst>
          </p:nvPr>
        </p:nvGraphicFramePr>
        <p:xfrm>
          <a:off x="2119122" y="1608836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2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0" name="Picture 3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122" y="1608836"/>
                        <a:ext cx="44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696920"/>
              </p:ext>
            </p:extLst>
          </p:nvPr>
        </p:nvGraphicFramePr>
        <p:xfrm>
          <a:off x="3063875" y="2183511"/>
          <a:ext cx="2800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3" name="Equation" r:id="rId11" imgW="1434960" imgH="228600" progId="Equation.3">
                  <p:embed/>
                </p:oleObj>
              </mc:Choice>
              <mc:Fallback>
                <p:oleObj name="Equation" r:id="rId11" imgW="1434960" imgH="228600" progId="Equation.3">
                  <p:embed/>
                  <p:pic>
                    <p:nvPicPr>
                      <p:cNvPr id="0" name="Picture 3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183511"/>
                        <a:ext cx="28003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llaDiTesto 8"/>
          <p:cNvSpPr txBox="1"/>
          <p:nvPr/>
        </p:nvSpPr>
        <p:spPr>
          <a:xfrm>
            <a:off x="347192" y="282472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want to compute the </a:t>
            </a:r>
            <a:r>
              <a:rPr lang="en-US" sz="2000" dirty="0" smtClean="0">
                <a:solidFill>
                  <a:srgbClr val="0000CD"/>
                </a:solidFill>
              </a:rPr>
              <a:t>first fundamental form</a:t>
            </a:r>
            <a:r>
              <a:rPr lang="en-US" sz="2000" dirty="0" smtClean="0"/>
              <a:t> for an arbitrary point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cxnSp>
        <p:nvCxnSpPr>
          <p:cNvPr id="19" name="Connettore 1 15"/>
          <p:cNvCxnSpPr/>
          <p:nvPr/>
        </p:nvCxnSpPr>
        <p:spPr>
          <a:xfrm flipV="1">
            <a:off x="3277952" y="3850237"/>
            <a:ext cx="9361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7"/>
          <p:cNvCxnSpPr/>
          <p:nvPr/>
        </p:nvCxnSpPr>
        <p:spPr>
          <a:xfrm>
            <a:off x="4214056" y="3850237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8"/>
          <p:cNvCxnSpPr/>
          <p:nvPr/>
        </p:nvCxnSpPr>
        <p:spPr>
          <a:xfrm>
            <a:off x="3277952" y="5146381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19"/>
          <p:cNvCxnSpPr/>
          <p:nvPr/>
        </p:nvCxnSpPr>
        <p:spPr>
          <a:xfrm flipV="1">
            <a:off x="5006144" y="3850237"/>
            <a:ext cx="936104" cy="1296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1"/>
          <p:cNvCxnSpPr/>
          <p:nvPr/>
        </p:nvCxnSpPr>
        <p:spPr>
          <a:xfrm flipH="1" flipV="1">
            <a:off x="4519613" y="4092771"/>
            <a:ext cx="342515" cy="54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6"/>
          <p:cNvCxnSpPr/>
          <p:nvPr/>
        </p:nvCxnSpPr>
        <p:spPr>
          <a:xfrm flipV="1">
            <a:off x="4862128" y="4282285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9"/>
          <p:cNvSpPr/>
          <p:nvPr/>
        </p:nvSpPr>
        <p:spPr>
          <a:xfrm>
            <a:off x="3518737" y="50023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62216"/>
              </p:ext>
            </p:extLst>
          </p:nvPr>
        </p:nvGraphicFramePr>
        <p:xfrm>
          <a:off x="3590034" y="4817895"/>
          <a:ext cx="223902" cy="28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4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0" name="Picture 3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034" y="4817895"/>
                        <a:ext cx="223902" cy="287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205266"/>
              </p:ext>
            </p:extLst>
          </p:nvPr>
        </p:nvGraphicFramePr>
        <p:xfrm>
          <a:off x="3914841" y="4664276"/>
          <a:ext cx="2730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5" name="Equation" r:id="rId15" imgW="139680" imgH="177480" progId="Equation.3">
                  <p:embed/>
                </p:oleObj>
              </mc:Choice>
              <mc:Fallback>
                <p:oleObj name="Equation" r:id="rId15" imgW="139680" imgH="177480" progId="Equation.3">
                  <p:embed/>
                  <p:pic>
                    <p:nvPicPr>
                      <p:cNvPr id="0" name="Picture 3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841" y="4664276"/>
                        <a:ext cx="2730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00210"/>
              </p:ext>
            </p:extLst>
          </p:nvPr>
        </p:nvGraphicFramePr>
        <p:xfrm>
          <a:off x="4255429" y="4009436"/>
          <a:ext cx="282176" cy="30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6"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0" name="Picture 3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429" y="4009436"/>
                        <a:ext cx="282176" cy="300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539552" y="3840464"/>
            <a:ext cx="0" cy="13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1520" y="500608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2231740" y="4152333"/>
            <a:ext cx="1008112" cy="216024"/>
          </a:xfrm>
          <a:prstGeom prst="curved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94742"/>
              </p:ext>
            </p:extLst>
          </p:nvPr>
        </p:nvGraphicFramePr>
        <p:xfrm>
          <a:off x="2393950" y="4110736"/>
          <a:ext cx="2032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7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Picture 3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110736"/>
                        <a:ext cx="203200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54708"/>
              </p:ext>
            </p:extLst>
          </p:nvPr>
        </p:nvGraphicFramePr>
        <p:xfrm>
          <a:off x="4666588" y="4665185"/>
          <a:ext cx="2460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8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Picture 3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588" y="4665185"/>
                        <a:ext cx="24606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e 29"/>
          <p:cNvSpPr/>
          <p:nvPr/>
        </p:nvSpPr>
        <p:spPr>
          <a:xfrm>
            <a:off x="4839268" y="46194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1333"/>
              </p:ext>
            </p:extLst>
          </p:nvPr>
        </p:nvGraphicFramePr>
        <p:xfrm>
          <a:off x="6851178" y="1963735"/>
          <a:ext cx="9413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9" name="Equation" r:id="rId23" imgW="482400" imgH="457200" progId="Equation.3">
                  <p:embed/>
                </p:oleObj>
              </mc:Choice>
              <mc:Fallback>
                <p:oleObj name="Equation" r:id="rId23" imgW="482400" imgH="457200" progId="Equation.3">
                  <p:embed/>
                  <p:pic>
                    <p:nvPicPr>
                      <p:cNvPr id="0" name="Picture 3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178" y="1963735"/>
                        <a:ext cx="9413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9204"/>
              </p:ext>
            </p:extLst>
          </p:nvPr>
        </p:nvGraphicFramePr>
        <p:xfrm>
          <a:off x="860616" y="4406592"/>
          <a:ext cx="295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0" name="Equation" r:id="rId25" imgW="152280" imgH="164880" progId="Equation.3">
                  <p:embed/>
                </p:oleObj>
              </mc:Choice>
              <mc:Fallback>
                <p:oleObj name="Equation" r:id="rId25" imgW="152280" imgH="164880" progId="Equation.3">
                  <p:embed/>
                  <p:pic>
                    <p:nvPicPr>
                      <p:cNvPr id="0" name="Picture 3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16" y="4406592"/>
                        <a:ext cx="295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e 29"/>
          <p:cNvSpPr/>
          <p:nvPr/>
        </p:nvSpPr>
        <p:spPr>
          <a:xfrm>
            <a:off x="1170804" y="44417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10039"/>
              </p:ext>
            </p:extLst>
          </p:nvPr>
        </p:nvGraphicFramePr>
        <p:xfrm>
          <a:off x="1555610" y="3970940"/>
          <a:ext cx="6238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1" name="Equation" r:id="rId27" imgW="431640" imgH="241200" progId="Equation.3">
                  <p:embed/>
                </p:oleObj>
              </mc:Choice>
              <mc:Fallback>
                <p:oleObj name="Equation" r:id="rId27" imgW="431640" imgH="241200" progId="Equation.3">
                  <p:embed/>
                  <p:pic>
                    <p:nvPicPr>
                      <p:cNvPr id="0" name="Picture 3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610" y="3970940"/>
                        <a:ext cx="6238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413199"/>
              </p:ext>
            </p:extLst>
          </p:nvPr>
        </p:nvGraphicFramePr>
        <p:xfrm>
          <a:off x="4922838" y="3478911"/>
          <a:ext cx="13049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2" name="Equation" r:id="rId29" imgW="901440" imgH="253800" progId="Equation.3">
                  <p:embed/>
                </p:oleObj>
              </mc:Choice>
              <mc:Fallback>
                <p:oleObj name="Equation" r:id="rId29" imgW="901440" imgH="253800" progId="Equation.3">
                  <p:embed/>
                  <p:pic>
                    <p:nvPicPr>
                      <p:cNvPr id="0" name="Picture 3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3478911"/>
                        <a:ext cx="13049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55856"/>
              </p:ext>
            </p:extLst>
          </p:nvPr>
        </p:nvGraphicFramePr>
        <p:xfrm>
          <a:off x="6677025" y="3991674"/>
          <a:ext cx="14382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3" name="Equation" r:id="rId31" imgW="736560" imgH="457200" progId="Equation.3">
                  <p:embed/>
                </p:oleObj>
              </mc:Choice>
              <mc:Fallback>
                <p:oleObj name="Equation" r:id="rId31" imgW="736560" imgH="457200" progId="Equation.3">
                  <p:embed/>
                  <p:pic>
                    <p:nvPicPr>
                      <p:cNvPr id="0" name="Picture 3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991674"/>
                        <a:ext cx="14382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ight Arrow 57"/>
          <p:cNvSpPr/>
          <p:nvPr/>
        </p:nvSpPr>
        <p:spPr>
          <a:xfrm>
            <a:off x="6218215" y="2328110"/>
            <a:ext cx="266272" cy="1440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8" idx="1"/>
          </p:cNvCxnSpPr>
          <p:nvPr/>
        </p:nvCxnSpPr>
        <p:spPr>
          <a:xfrm flipV="1">
            <a:off x="1177499" y="3850237"/>
            <a:ext cx="2172" cy="59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209828" y="4461903"/>
            <a:ext cx="552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19672" y="4309778"/>
            <a:ext cx="0" cy="14728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170804" y="4309778"/>
            <a:ext cx="442173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37940"/>
              </p:ext>
            </p:extLst>
          </p:nvPr>
        </p:nvGraphicFramePr>
        <p:xfrm>
          <a:off x="5062465" y="4092771"/>
          <a:ext cx="220662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4" name="Equation" r:id="rId33" imgW="152280" imgH="139680" progId="Equation.3">
                  <p:embed/>
                </p:oleObj>
              </mc:Choice>
              <mc:Fallback>
                <p:oleObj name="Equation" r:id="rId33" imgW="152280" imgH="139680" progId="Equation.3">
                  <p:embed/>
                  <p:pic>
                    <p:nvPicPr>
                      <p:cNvPr id="0" name="Picture 3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465" y="4092771"/>
                        <a:ext cx="220662" cy="19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/>
          <p:cNvCxnSpPr/>
          <p:nvPr/>
        </p:nvCxnSpPr>
        <p:spPr>
          <a:xfrm>
            <a:off x="5213121" y="4313240"/>
            <a:ext cx="70352" cy="11360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65561"/>
              </p:ext>
            </p:extLst>
          </p:nvPr>
        </p:nvGraphicFramePr>
        <p:xfrm>
          <a:off x="5200564" y="4421978"/>
          <a:ext cx="176212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5" name="Equation" r:id="rId35" imgW="152280" imgH="177480" progId="Equation.3">
                  <p:embed/>
                </p:oleObj>
              </mc:Choice>
              <mc:Fallback>
                <p:oleObj name="Equation" r:id="rId35" imgW="152280" imgH="177480" progId="Equation.3">
                  <p:embed/>
                  <p:pic>
                    <p:nvPicPr>
                      <p:cNvPr id="0" name="Picture 3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564" y="4421978"/>
                        <a:ext cx="176212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92165"/>
              </p:ext>
            </p:extLst>
          </p:nvPr>
        </p:nvGraphicFramePr>
        <p:xfrm>
          <a:off x="4571338" y="4425462"/>
          <a:ext cx="1905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6" name="Equation" r:id="rId37" imgW="164880" imgH="241200" progId="Equation.3">
                  <p:embed/>
                </p:oleObj>
              </mc:Choice>
              <mc:Fallback>
                <p:oleObj name="Equation" r:id="rId37" imgW="164880" imgH="241200" progId="Equation.3">
                  <p:embed/>
                  <p:pic>
                    <p:nvPicPr>
                      <p:cNvPr id="0" name="Picture 3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338" y="4425462"/>
                        <a:ext cx="1905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06795" y="5541062"/>
            <a:ext cx="843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Thus, the first fundamental form of </a:t>
            </a:r>
            <a:r>
              <a:rPr lang="it-IT" sz="2000" i="1" dirty="0" smtClean="0"/>
              <a:t>w</a:t>
            </a:r>
            <a:r>
              <a:rPr lang="it-IT" sz="2000" dirty="0" smtClean="0"/>
              <a:t> at </a:t>
            </a:r>
            <a:r>
              <a:rPr lang="it-IT" sz="2000" i="1" dirty="0" smtClean="0"/>
              <a:t>p</a:t>
            </a:r>
            <a:r>
              <a:rPr lang="it-IT" sz="2000" dirty="0" smtClean="0"/>
              <a:t> is </a:t>
            </a:r>
            <a:endParaRPr lang="en-US" sz="2000" dirty="0"/>
          </a:p>
        </p:txBody>
      </p:sp>
      <p:graphicFrame>
        <p:nvGraphicFramePr>
          <p:cNvPr id="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98366"/>
              </p:ext>
            </p:extLst>
          </p:nvPr>
        </p:nvGraphicFramePr>
        <p:xfrm>
          <a:off x="4976686" y="5471224"/>
          <a:ext cx="34496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7" name="Equation" r:id="rId39" imgW="2590560" imgH="457200" progId="Equation.3">
                  <p:embed/>
                </p:oleObj>
              </mc:Choice>
              <mc:Fallback>
                <p:oleObj name="Equation" r:id="rId39" imgW="2590560" imgH="457200" progId="Equation.3">
                  <p:embed/>
                  <p:pic>
                    <p:nvPicPr>
                      <p:cNvPr id="0" name="Picture 3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686" y="5471224"/>
                        <a:ext cx="344963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31267"/>
              </p:ext>
            </p:extLst>
          </p:nvPr>
        </p:nvGraphicFramePr>
        <p:xfrm>
          <a:off x="1730645" y="4399399"/>
          <a:ext cx="168716" cy="25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8" name="Equation" r:id="rId41" imgW="139579" imgH="215713" progId="Equation.3">
                  <p:embed/>
                </p:oleObj>
              </mc:Choice>
              <mc:Fallback>
                <p:oleObj name="Equation" r:id="rId41" imgW="139579" imgH="215713" progId="Equation.3">
                  <p:embed/>
                  <p:pic>
                    <p:nvPicPr>
                      <p:cNvPr id="0" name="Picture 3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45" y="4399399"/>
                        <a:ext cx="168716" cy="251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59044"/>
              </p:ext>
            </p:extLst>
          </p:nvPr>
        </p:nvGraphicFramePr>
        <p:xfrm>
          <a:off x="994936" y="3689527"/>
          <a:ext cx="18256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9" name="Equation" r:id="rId43" imgW="152280" imgH="215640" progId="Equation.3">
                  <p:embed/>
                </p:oleObj>
              </mc:Choice>
              <mc:Fallback>
                <p:oleObj name="Equation" r:id="rId43" imgW="152280" imgH="215640" progId="Equation.3">
                  <p:embed/>
                  <p:pic>
                    <p:nvPicPr>
                      <p:cNvPr id="0" name="Picture 3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936" y="3689527"/>
                        <a:ext cx="182563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Curved Connector 84"/>
          <p:cNvCxnSpPr/>
          <p:nvPr/>
        </p:nvCxnSpPr>
        <p:spPr>
          <a:xfrm flipV="1">
            <a:off x="2236483" y="4557173"/>
            <a:ext cx="1008112" cy="21602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47291"/>
              </p:ext>
            </p:extLst>
          </p:nvPr>
        </p:nvGraphicFramePr>
        <p:xfrm>
          <a:off x="2327145" y="4759559"/>
          <a:ext cx="3873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0" name="Equation" r:id="rId45" imgW="266400" imgH="241200" progId="Equation.3">
                  <p:embed/>
                </p:oleObj>
              </mc:Choice>
              <mc:Fallback>
                <p:oleObj name="Equation" r:id="rId45" imgW="266400" imgH="241200" progId="Equation.3">
                  <p:embed/>
                  <p:pic>
                    <p:nvPicPr>
                      <p:cNvPr id="0" name="Picture 3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145" y="4759559"/>
                        <a:ext cx="3873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85409"/>
              </p:ext>
            </p:extLst>
          </p:nvPr>
        </p:nvGraphicFramePr>
        <p:xfrm>
          <a:off x="5394325" y="3999611"/>
          <a:ext cx="2635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1" name="Equation" r:id="rId47" imgW="177480" imgH="215640" progId="Equation.3">
                  <p:embed/>
                </p:oleObj>
              </mc:Choice>
              <mc:Fallback>
                <p:oleObj name="Equation" r:id="rId47" imgW="177480" imgH="215640" progId="Equation.3">
                  <p:embed/>
                  <p:pic>
                    <p:nvPicPr>
                      <p:cNvPr id="0" name="Picture 3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999611"/>
                        <a:ext cx="26352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72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 animBg="1"/>
      <p:bldP spid="48" grpId="0" animBg="1"/>
      <p:bldP spid="5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 flipH="1">
            <a:off x="4804712" y="4272502"/>
            <a:ext cx="406528" cy="2446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277952" y="3813661"/>
            <a:ext cx="2664296" cy="1296144"/>
            <a:chOff x="3277952" y="4590901"/>
            <a:chExt cx="2664296" cy="1296144"/>
          </a:xfrm>
        </p:grpSpPr>
        <p:cxnSp>
          <p:nvCxnSpPr>
            <p:cNvPr id="112" name="Connettore 1 15"/>
            <p:cNvCxnSpPr/>
            <p:nvPr/>
          </p:nvCxnSpPr>
          <p:spPr>
            <a:xfrm flipV="1">
              <a:off x="3277952" y="4590901"/>
              <a:ext cx="936104" cy="12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7"/>
            <p:cNvCxnSpPr/>
            <p:nvPr/>
          </p:nvCxnSpPr>
          <p:spPr>
            <a:xfrm>
              <a:off x="4214056" y="4590901"/>
              <a:ext cx="17281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8"/>
            <p:cNvCxnSpPr/>
            <p:nvPr/>
          </p:nvCxnSpPr>
          <p:spPr>
            <a:xfrm>
              <a:off x="3277952" y="5887045"/>
              <a:ext cx="17281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9"/>
            <p:cNvCxnSpPr/>
            <p:nvPr/>
          </p:nvCxnSpPr>
          <p:spPr>
            <a:xfrm flipV="1">
              <a:off x="5006144" y="4590901"/>
              <a:ext cx="936104" cy="129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V="1">
            <a:off x="4845963" y="4276665"/>
            <a:ext cx="367158" cy="345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The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plane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(2/3)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asellaDiTesto 2"/>
          <p:cNvSpPr txBox="1"/>
          <p:nvPr/>
        </p:nvSpPr>
        <p:spPr>
          <a:xfrm>
            <a:off x="323528" y="1283608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</a:t>
            </a:r>
            <a:r>
              <a:rPr lang="en-US" sz="2000" dirty="0" smtClean="0"/>
              <a:t>time let                 and</a:t>
            </a:r>
          </a:p>
          <a:p>
            <a:r>
              <a:rPr lang="it-IT" sz="2000" dirty="0" smtClean="0"/>
              <a:t>We are changing the parametrization </a:t>
            </a:r>
            <a:r>
              <a:rPr lang="it-IT" sz="2000" b="1" dirty="0" smtClean="0"/>
              <a:t>x</a:t>
            </a:r>
            <a:r>
              <a:rPr lang="it-IT" sz="2000" dirty="0" smtClean="0"/>
              <a:t>, but still we expect that the lengths of vectors in              do </a:t>
            </a:r>
            <a:r>
              <a:rPr lang="it-IT" sz="2000" i="1" dirty="0" smtClean="0"/>
              <a:t>not</a:t>
            </a:r>
            <a:r>
              <a:rPr lang="it-IT" sz="2000" dirty="0" smtClean="0"/>
              <a:t> change (as they are a </a:t>
            </a:r>
            <a:r>
              <a:rPr lang="it-IT" sz="2000" dirty="0" smtClean="0">
                <a:solidFill>
                  <a:srgbClr val="0000CD"/>
                </a:solidFill>
              </a:rPr>
              <a:t>property of the surface</a:t>
            </a:r>
            <a:r>
              <a:rPr lang="it-IT" sz="2000" dirty="0" smtClean="0"/>
              <a:t>).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3528" y="2509126"/>
            <a:ext cx="8305800" cy="831850"/>
            <a:chOff x="323528" y="3054203"/>
            <a:chExt cx="8305800" cy="831850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269918"/>
              <a:ext cx="830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smtClean="0"/>
                <a:t>As before, we </a:t>
              </a:r>
              <a:r>
                <a:rPr lang="it-IT" sz="2000" dirty="0" err="1" smtClean="0"/>
                <a:t>have</a:t>
              </a:r>
              <a:r>
                <a:rPr lang="it-IT" sz="2000" dirty="0" smtClean="0"/>
                <a:t>                               </a:t>
              </a:r>
              <a:r>
                <a:rPr lang="it-IT" sz="2000" dirty="0" smtClean="0"/>
                <a:t>        </a:t>
              </a:r>
              <a:r>
                <a:rPr lang="it-IT" sz="2000" dirty="0" smtClean="0"/>
                <a:t>and </a:t>
              </a:r>
              <a:r>
                <a:rPr lang="it-IT" sz="2000" dirty="0" err="1" smtClean="0"/>
                <a:t>then</a:t>
              </a:r>
              <a:endParaRPr lang="en-US" sz="2000" dirty="0"/>
            </a:p>
          </p:txBody>
        </p:sp>
        <p:graphicFrame>
          <p:nvGraphicFramePr>
            <p:cNvPr id="4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969389"/>
                </p:ext>
              </p:extLst>
            </p:nvPr>
          </p:nvGraphicFramePr>
          <p:xfrm>
            <a:off x="2483768" y="3276600"/>
            <a:ext cx="19812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87" name="Equation" r:id="rId3" imgW="1015920" imgH="228600" progId="Equation.3">
                    <p:embed/>
                  </p:oleObj>
                </mc:Choice>
                <mc:Fallback>
                  <p:oleObj name="Equation" r:id="rId3" imgW="1015920" imgH="228600" progId="Equation.3">
                    <p:embed/>
                    <p:pic>
                      <p:nvPicPr>
                        <p:cNvPr id="0" name="Picture 3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3276600"/>
                          <a:ext cx="198120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477498"/>
                </p:ext>
              </p:extLst>
            </p:nvPr>
          </p:nvGraphicFramePr>
          <p:xfrm>
            <a:off x="5649244" y="3054203"/>
            <a:ext cx="1438275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88" name="Equation" r:id="rId5" imgW="736560" imgH="457200" progId="Equation.3">
                    <p:embed/>
                  </p:oleObj>
                </mc:Choice>
                <mc:Fallback>
                  <p:oleObj name="Equation" r:id="rId5" imgW="736560" imgH="457200" progId="Equation.3">
                    <p:embed/>
                    <p:pic>
                      <p:nvPicPr>
                        <p:cNvPr id="0" name="Picture 3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9244" y="3054203"/>
                          <a:ext cx="1438275" cy="831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3478"/>
              </p:ext>
            </p:extLst>
          </p:nvPr>
        </p:nvGraphicFramePr>
        <p:xfrm>
          <a:off x="1719834" y="1269048"/>
          <a:ext cx="914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89" name="Equation" r:id="rId7" imgW="469800" imgH="253800" progId="Equation.3">
                  <p:embed/>
                </p:oleObj>
              </mc:Choice>
              <mc:Fallback>
                <p:oleObj name="Equation" r:id="rId7" imgW="469800" imgH="253800" progId="Equation.3">
                  <p:embed/>
                  <p:pic>
                    <p:nvPicPr>
                      <p:cNvPr id="0" name="Picture 3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834" y="1269048"/>
                        <a:ext cx="914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21600"/>
              </p:ext>
            </p:extLst>
          </p:nvPr>
        </p:nvGraphicFramePr>
        <p:xfrm>
          <a:off x="3092450" y="1278192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0" name="Equation" r:id="rId9" imgW="545760" imgH="253800" progId="Equation.3">
                  <p:embed/>
                </p:oleObj>
              </mc:Choice>
              <mc:Fallback>
                <p:oleObj name="Equation" r:id="rId9" imgW="545760" imgH="253800" progId="Equation.3">
                  <p:embed/>
                  <p:pic>
                    <p:nvPicPr>
                      <p:cNvPr id="0" name="Picture 3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278192"/>
                        <a:ext cx="10668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7595"/>
              </p:ext>
            </p:extLst>
          </p:nvPr>
        </p:nvGraphicFramePr>
        <p:xfrm>
          <a:off x="1444619" y="1908759"/>
          <a:ext cx="7683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1" name="Equation" r:id="rId11" imgW="393480" imgH="241200" progId="Equation.3">
                  <p:embed/>
                </p:oleObj>
              </mc:Choice>
              <mc:Fallback>
                <p:oleObj name="Equation" r:id="rId11" imgW="393480" imgH="241200" progId="Equation.3">
                  <p:embed/>
                  <p:pic>
                    <p:nvPicPr>
                      <p:cNvPr id="0" name="Picture 3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19" y="1908759"/>
                        <a:ext cx="7683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Curved Connector 71"/>
          <p:cNvCxnSpPr/>
          <p:nvPr/>
        </p:nvCxnSpPr>
        <p:spPr>
          <a:xfrm flipV="1">
            <a:off x="2231740" y="4115757"/>
            <a:ext cx="1008112" cy="216024"/>
          </a:xfrm>
          <a:prstGeom prst="curved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56250"/>
              </p:ext>
            </p:extLst>
          </p:nvPr>
        </p:nvGraphicFramePr>
        <p:xfrm>
          <a:off x="2403723" y="4098865"/>
          <a:ext cx="18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2" name="Equation" r:id="rId13" imgW="126720" imgH="126720" progId="Equation.3">
                  <p:embed/>
                </p:oleObj>
              </mc:Choice>
              <mc:Fallback>
                <p:oleObj name="Equation" r:id="rId13" imgW="126720" imgH="126720" progId="Equation.3">
                  <p:embed/>
                  <p:pic>
                    <p:nvPicPr>
                      <p:cNvPr id="0" name="Picture 3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723" y="4098865"/>
                        <a:ext cx="18415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89178"/>
              </p:ext>
            </p:extLst>
          </p:nvPr>
        </p:nvGraphicFramePr>
        <p:xfrm>
          <a:off x="7609023" y="3540437"/>
          <a:ext cx="13049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3" name="Equation" r:id="rId15" imgW="901440" imgH="253800" progId="Equation.3">
                  <p:embed/>
                </p:oleObj>
              </mc:Choice>
              <mc:Fallback>
                <p:oleObj name="Equation" r:id="rId15" imgW="901440" imgH="253800" progId="Equation.3">
                  <p:embed/>
                  <p:pic>
                    <p:nvPicPr>
                      <p:cNvPr id="0" name="Picture 3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023" y="3540437"/>
                        <a:ext cx="13049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46479"/>
              </p:ext>
            </p:extLst>
          </p:nvPr>
        </p:nvGraphicFramePr>
        <p:xfrm>
          <a:off x="7609098" y="3866719"/>
          <a:ext cx="12858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4" name="Equation" r:id="rId17" imgW="889000" imgH="228600" progId="Equation.3">
                  <p:embed/>
                </p:oleObj>
              </mc:Choice>
              <mc:Fallback>
                <p:oleObj name="Equation" r:id="rId17" imgW="889000" imgH="228600" progId="Equation.3">
                  <p:embed/>
                  <p:pic>
                    <p:nvPicPr>
                      <p:cNvPr id="0" name="Picture 3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098" y="3866719"/>
                        <a:ext cx="128587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51424" y="3597243"/>
            <a:ext cx="1402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</a:t>
            </a:r>
            <a:r>
              <a:rPr lang="it-IT" sz="1200" dirty="0" smtClean="0"/>
              <a:t>revious example: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257630" y="3881076"/>
            <a:ext cx="1402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this example: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26699" y="4233484"/>
            <a:ext cx="285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The two bases, and thus the coefficients for </a:t>
            </a:r>
            <a:r>
              <a:rPr lang="it-IT" sz="1200" i="1" dirty="0" smtClean="0"/>
              <a:t>w</a:t>
            </a:r>
            <a:r>
              <a:rPr lang="it-IT" sz="1200" dirty="0" smtClean="0"/>
              <a:t> are </a:t>
            </a:r>
            <a:r>
              <a:rPr lang="it-IT" sz="1200" dirty="0" smtClean="0">
                <a:solidFill>
                  <a:srgbClr val="0000CD"/>
                </a:solidFill>
              </a:rPr>
              <a:t>different</a:t>
            </a:r>
            <a:r>
              <a:rPr lang="it-IT" sz="1200" dirty="0" smtClean="0"/>
              <a:t> in the two examples.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1520" y="5466175"/>
            <a:ext cx="860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We can now compute</a:t>
            </a:r>
            <a:endParaRPr lang="en-US" sz="2000" dirty="0"/>
          </a:p>
        </p:txBody>
      </p:sp>
      <p:graphicFrame>
        <p:nvGraphicFramePr>
          <p:cNvPr id="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10579"/>
              </p:ext>
            </p:extLst>
          </p:nvPr>
        </p:nvGraphicFramePr>
        <p:xfrm>
          <a:off x="2755927" y="5320744"/>
          <a:ext cx="5311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5" name="Equation" r:id="rId19" imgW="3987720" imgH="583920" progId="Equation.3">
                  <p:embed/>
                </p:oleObj>
              </mc:Choice>
              <mc:Fallback>
                <p:oleObj name="Equation" r:id="rId19" imgW="3987720" imgH="583920" progId="Equation.3">
                  <p:embed/>
                  <p:pic>
                    <p:nvPicPr>
                      <p:cNvPr id="0" name="Picture 3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27" y="5320744"/>
                        <a:ext cx="531177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Curved Connector 94"/>
          <p:cNvCxnSpPr/>
          <p:nvPr/>
        </p:nvCxnSpPr>
        <p:spPr>
          <a:xfrm flipV="1">
            <a:off x="2236483" y="4520597"/>
            <a:ext cx="1008112" cy="21602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45986"/>
              </p:ext>
            </p:extLst>
          </p:nvPr>
        </p:nvGraphicFramePr>
        <p:xfrm>
          <a:off x="2327145" y="4722983"/>
          <a:ext cx="3873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6" name="Equation" r:id="rId21" imgW="266400" imgH="241200" progId="Equation.3">
                  <p:embed/>
                </p:oleObj>
              </mc:Choice>
              <mc:Fallback>
                <p:oleObj name="Equation" r:id="rId21" imgW="266400" imgH="241200" progId="Equation.3">
                  <p:embed/>
                  <p:pic>
                    <p:nvPicPr>
                      <p:cNvPr id="0" name="Picture 3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145" y="4722983"/>
                        <a:ext cx="3873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00243"/>
              </p:ext>
            </p:extLst>
          </p:nvPr>
        </p:nvGraphicFramePr>
        <p:xfrm>
          <a:off x="6661297" y="4657120"/>
          <a:ext cx="19843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7" name="Equation" r:id="rId23" imgW="1371600" imgH="317160" progId="Equation.3">
                  <p:embed/>
                </p:oleObj>
              </mc:Choice>
              <mc:Fallback>
                <p:oleObj name="Equation" r:id="rId23" imgW="1371600" imgH="317160" progId="Equation.3">
                  <p:embed/>
                  <p:pic>
                    <p:nvPicPr>
                      <p:cNvPr id="0" name="Picture 3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297" y="4657120"/>
                        <a:ext cx="1984375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6588224" y="4695149"/>
            <a:ext cx="2155947" cy="474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103" idx="7"/>
          </p:cNvCxnSpPr>
          <p:nvPr/>
        </p:nvCxnSpPr>
        <p:spPr>
          <a:xfrm flipV="1">
            <a:off x="1209828" y="4276665"/>
            <a:ext cx="409844" cy="13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39552" y="3803888"/>
            <a:ext cx="0" cy="136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51520" y="496951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14324"/>
              </p:ext>
            </p:extLst>
          </p:nvPr>
        </p:nvGraphicFramePr>
        <p:xfrm>
          <a:off x="860616" y="4370016"/>
          <a:ext cx="295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8" name="Equation" r:id="rId25" imgW="152280" imgH="164880" progId="Equation.3">
                  <p:embed/>
                </p:oleObj>
              </mc:Choice>
              <mc:Fallback>
                <p:oleObj name="Equation" r:id="rId25" imgW="152280" imgH="164880" progId="Equation.3">
                  <p:embed/>
                  <p:pic>
                    <p:nvPicPr>
                      <p:cNvPr id="0" name="Picture 3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16" y="4370016"/>
                        <a:ext cx="295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Ovale 29"/>
          <p:cNvSpPr/>
          <p:nvPr/>
        </p:nvSpPr>
        <p:spPr>
          <a:xfrm>
            <a:off x="1170804" y="44051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23570"/>
              </p:ext>
            </p:extLst>
          </p:nvPr>
        </p:nvGraphicFramePr>
        <p:xfrm>
          <a:off x="1563688" y="3959860"/>
          <a:ext cx="606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9" name="Equation" r:id="rId27" imgW="419040" imgH="203040" progId="Equation.3">
                  <p:embed/>
                </p:oleObj>
              </mc:Choice>
              <mc:Fallback>
                <p:oleObj name="Equation" r:id="rId27" imgW="419040" imgH="203040" progId="Equation.3">
                  <p:embed/>
                  <p:pic>
                    <p:nvPicPr>
                      <p:cNvPr id="0" name="Picture 3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959860"/>
                        <a:ext cx="6064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Arrow Connector 104"/>
          <p:cNvCxnSpPr>
            <a:stCxn id="103" idx="1"/>
          </p:cNvCxnSpPr>
          <p:nvPr/>
        </p:nvCxnSpPr>
        <p:spPr>
          <a:xfrm flipV="1">
            <a:off x="1177499" y="3813661"/>
            <a:ext cx="2172" cy="59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1209828" y="4425327"/>
            <a:ext cx="552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619672" y="4273202"/>
            <a:ext cx="0" cy="14728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170804" y="4273202"/>
            <a:ext cx="442173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99346"/>
              </p:ext>
            </p:extLst>
          </p:nvPr>
        </p:nvGraphicFramePr>
        <p:xfrm>
          <a:off x="1730645" y="4362823"/>
          <a:ext cx="168716" cy="25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0" name="Equation" r:id="rId29" imgW="139579" imgH="215713" progId="Equation.3">
                  <p:embed/>
                </p:oleObj>
              </mc:Choice>
              <mc:Fallback>
                <p:oleObj name="Equation" r:id="rId29" imgW="139579" imgH="215713" progId="Equation.3">
                  <p:embed/>
                  <p:pic>
                    <p:nvPicPr>
                      <p:cNvPr id="0" name="Picture 3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45" y="4362823"/>
                        <a:ext cx="168716" cy="251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51830"/>
              </p:ext>
            </p:extLst>
          </p:nvPr>
        </p:nvGraphicFramePr>
        <p:xfrm>
          <a:off x="994936" y="3652951"/>
          <a:ext cx="18256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1" name="Equation" r:id="rId31" imgW="152280" imgH="215640" progId="Equation.3">
                  <p:embed/>
                </p:oleObj>
              </mc:Choice>
              <mc:Fallback>
                <p:oleObj name="Equation" r:id="rId31" imgW="152280" imgH="215640" progId="Equation.3">
                  <p:embed/>
                  <p:pic>
                    <p:nvPicPr>
                      <p:cNvPr id="0" name="Picture 3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936" y="3652951"/>
                        <a:ext cx="182563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Connettore 2 21"/>
          <p:cNvCxnSpPr/>
          <p:nvPr/>
        </p:nvCxnSpPr>
        <p:spPr>
          <a:xfrm flipH="1" flipV="1">
            <a:off x="4255429" y="3587864"/>
            <a:ext cx="606701" cy="1017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26"/>
          <p:cNvCxnSpPr/>
          <p:nvPr/>
        </p:nvCxnSpPr>
        <p:spPr>
          <a:xfrm flipV="1">
            <a:off x="4862128" y="4245709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e 29"/>
          <p:cNvSpPr/>
          <p:nvPr/>
        </p:nvSpPr>
        <p:spPr>
          <a:xfrm>
            <a:off x="3518737" y="49657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24955"/>
              </p:ext>
            </p:extLst>
          </p:nvPr>
        </p:nvGraphicFramePr>
        <p:xfrm>
          <a:off x="3590034" y="4781319"/>
          <a:ext cx="223902" cy="28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2" name="Equation" r:id="rId33" imgW="164880" imgH="228600" progId="Equation.3">
                  <p:embed/>
                </p:oleObj>
              </mc:Choice>
              <mc:Fallback>
                <p:oleObj name="Equation" r:id="rId33" imgW="164880" imgH="228600" progId="Equation.3">
                  <p:embed/>
                  <p:pic>
                    <p:nvPicPr>
                      <p:cNvPr id="0" name="Picture 3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034" y="4781319"/>
                        <a:ext cx="223902" cy="287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47539"/>
              </p:ext>
            </p:extLst>
          </p:nvPr>
        </p:nvGraphicFramePr>
        <p:xfrm>
          <a:off x="3914841" y="4627700"/>
          <a:ext cx="2730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3" name="Equation" r:id="rId35" imgW="139680" imgH="177480" progId="Equation.3">
                  <p:embed/>
                </p:oleObj>
              </mc:Choice>
              <mc:Fallback>
                <p:oleObj name="Equation" r:id="rId35" imgW="139680" imgH="177480" progId="Equation.3">
                  <p:embed/>
                  <p:pic>
                    <p:nvPicPr>
                      <p:cNvPr id="0" name="Picture 3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841" y="4627700"/>
                        <a:ext cx="2730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95764"/>
              </p:ext>
            </p:extLst>
          </p:nvPr>
        </p:nvGraphicFramePr>
        <p:xfrm>
          <a:off x="4335340" y="3421528"/>
          <a:ext cx="282176" cy="30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4" name="Equation" r:id="rId37" imgW="190440" imgH="215640" progId="Equation.3">
                  <p:embed/>
                </p:oleObj>
              </mc:Choice>
              <mc:Fallback>
                <p:oleObj name="Equation" r:id="rId37" imgW="190440" imgH="215640" progId="Equation.3">
                  <p:embed/>
                  <p:pic>
                    <p:nvPicPr>
                      <p:cNvPr id="0" name="Picture 3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340" y="3421528"/>
                        <a:ext cx="282176" cy="300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46197"/>
              </p:ext>
            </p:extLst>
          </p:nvPr>
        </p:nvGraphicFramePr>
        <p:xfrm>
          <a:off x="4666588" y="4628609"/>
          <a:ext cx="2460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5" name="Equation" r:id="rId39" imgW="126720" imgH="164880" progId="Equation.3">
                  <p:embed/>
                </p:oleObj>
              </mc:Choice>
              <mc:Fallback>
                <p:oleObj name="Equation" r:id="rId39" imgW="126720" imgH="164880" progId="Equation.3">
                  <p:embed/>
                  <p:pic>
                    <p:nvPicPr>
                      <p:cNvPr id="0" name="Picture 3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588" y="4628609"/>
                        <a:ext cx="24606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vale 29"/>
          <p:cNvSpPr/>
          <p:nvPr/>
        </p:nvSpPr>
        <p:spPr>
          <a:xfrm>
            <a:off x="4839268" y="45828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497262"/>
              </p:ext>
            </p:extLst>
          </p:nvPr>
        </p:nvGraphicFramePr>
        <p:xfrm>
          <a:off x="5062465" y="4056195"/>
          <a:ext cx="220662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6" name="Equation" r:id="rId41" imgW="152280" imgH="139680" progId="Equation.3">
                  <p:embed/>
                </p:oleObj>
              </mc:Choice>
              <mc:Fallback>
                <p:oleObj name="Equation" r:id="rId41" imgW="152280" imgH="139680" progId="Equation.3">
                  <p:embed/>
                  <p:pic>
                    <p:nvPicPr>
                      <p:cNvPr id="0" name="Picture 3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465" y="4056195"/>
                        <a:ext cx="220662" cy="19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Straight Connector 125"/>
          <p:cNvCxnSpPr/>
          <p:nvPr/>
        </p:nvCxnSpPr>
        <p:spPr>
          <a:xfrm>
            <a:off x="5213121" y="4276664"/>
            <a:ext cx="70352" cy="11360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6680"/>
              </p:ext>
            </p:extLst>
          </p:nvPr>
        </p:nvGraphicFramePr>
        <p:xfrm>
          <a:off x="5200650" y="4405948"/>
          <a:ext cx="176213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7" name="Equation" r:id="rId43" imgW="152280" imgH="139680" progId="Equation.3">
                  <p:embed/>
                </p:oleObj>
              </mc:Choice>
              <mc:Fallback>
                <p:oleObj name="Equation" r:id="rId43" imgW="152280" imgH="139680" progId="Equation.3">
                  <p:embed/>
                  <p:pic>
                    <p:nvPicPr>
                      <p:cNvPr id="0" name="Picture 3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405948"/>
                        <a:ext cx="176213" cy="15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01405"/>
              </p:ext>
            </p:extLst>
          </p:nvPr>
        </p:nvGraphicFramePr>
        <p:xfrm>
          <a:off x="4578350" y="4409123"/>
          <a:ext cx="1762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6" name="Equation" r:id="rId45" imgW="152280" imgH="203040" progId="Equation.3">
                  <p:embed/>
                </p:oleObj>
              </mc:Choice>
              <mc:Fallback>
                <p:oleObj name="Equation" r:id="rId45" imgW="152280" imgH="203040" progId="Equation.3">
                  <p:embed/>
                  <p:pic>
                    <p:nvPicPr>
                      <p:cNvPr id="0" name="Picture 3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409123"/>
                        <a:ext cx="17621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80445"/>
              </p:ext>
            </p:extLst>
          </p:nvPr>
        </p:nvGraphicFramePr>
        <p:xfrm>
          <a:off x="5394325" y="3963035"/>
          <a:ext cx="2635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7" name="Equation" r:id="rId47" imgW="177480" imgH="215640" progId="Equation.3">
                  <p:embed/>
                </p:oleObj>
              </mc:Choice>
              <mc:Fallback>
                <p:oleObj name="Equation" r:id="rId47" imgW="177480" imgH="215640" progId="Equation.3">
                  <p:embed/>
                  <p:pic>
                    <p:nvPicPr>
                      <p:cNvPr id="0" name="Picture 3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963035"/>
                        <a:ext cx="26352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63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91" grpId="0"/>
      <p:bldP spid="31" grpId="0"/>
      <p:bldP spid="34" grpId="0"/>
      <p:bldP spid="35" grpId="0" animBg="1"/>
      <p:bldP spid="103" grpId="0" animBg="1"/>
      <p:bldP spid="118" grpId="0" animBg="1"/>
      <p:bldP spid="1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rm{D}\mathbf{x} &amp;= &#10;\begin{pmatrix}\vdots &amp; \vdots\\ \mathbf{x}_u &amp; \mathbf{x}_v\\\vdots&amp;\vdots  \end{pmatrix}&#10;\end{align*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|w|^2 &amp;= I(w) = \alpha^2 \cos^2 (v) + \beta^2&#10;\end{align*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w = \alpha \mathbf{x}_u + \beta \mathbf{x}_v&#10;\end{align*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 (u,v)= x_{j,1} + u (x_{j,2} - x_{j,1}) + v (x_{j,3} - x_{j,1}) 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u = x_{j,2} - x_{j,1} = e_{21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v = x_{j,3} - x_{j,1} = e_{31}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_j = \begin{pmatrix}E_j &amp; F_j\\ F_j &amp; G_j\end{pmatrix} = \begin{pmatrix}\langle\mathbf{x}_u,\mathbf{x}_u\rangle &amp; \langle\mathbf{x}_u,\mathbf{x}_v\rangle\\ \langle\mathbf{x}_v,\mathbf{x}_u\rangle &amp; \langle\mathbf{x}_v,\mathbf{x}_v\rangle\end{pmatrix} = \begin{pmatrix}\|e_{21}\|^2 &amp; \langle e_{21},e_{31} \rangle\\ \langle e_{21} , e_{31}\rangle &amp; \| e_{31} \|^2\end{pmatrix}&#10;\end{align*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21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31}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T_j&#10;\end{align*}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2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 &amp;= \mathrm{D} \mathbf{x}^{\mathrm{T}} \mathrm{D} \mathbf{x}= \begin{pmatrix}\langle\mathbf{x}_u,\mathbf{x}_u\rangle &amp; \langle\mathbf{x}_u,\mathbf{x}_v\rangle\\ \langle\mathbf{x}_v,\mathbf{x}_u\rangle &amp; \langle\mathbf{x}_v,\mathbf{x}_v\rangle\end{pmatrix}&#10;\end{align*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1}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3}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2}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3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u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v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 (u,v)= x_{j,1} + u (x_{j,2} - x_{j,1}) + v (x_{j,3} - x_{j,1}) 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&#10;\usepackage[utf8]{inputenc}&#10;\usepackage{amsmath,amsfonts,amssymb}&#10;&#10;\begin{document}&#10;&#10;&#10;\begin{align*}&#10;F \equiv 0 \,, E=G=1&#10;\end{align*}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_j =  \begin{pmatrix}\|e_{21}\|^2 &amp; \langle e_{21},e_{31} \rangle\\ \langle e_{21} , e_{31}\rangle &amp; \| e_{31} \|^2\end{pmatrix}&#10;\end{align*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21}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e_{31}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T_j&#10;\end{align*}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int_{T_j} da = &#10;\end{align*}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\int_0^1 \int_0^{1-u} \sqrt{\det g_j} du dv = &#10;\end{align*}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2 A(T_j) \int_0^1 \int_0^{1-u} du dv =&#10;\end{align*}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2A(T_j) \frac{1}{2} = A(T_j)&#10;\end{align*}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2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1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&#10;\usepackage[utf8]{inputenc}&#10;\usepackage{amsmath,amsfonts,amssymb}&#10;&#10;\begin{document}&#10;&#10;&#10;\begin{align*}&#10;F \equiv 0 \,, E=G&#10;\end{align*}&#10;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3}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2}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b{R}^3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u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v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 (u,v)= x_{j,1} + u (x_{j,2} - x_{j,1}) + v (x_{j,3} - x_{j,1}) 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 : S \to \mathbb{R}&#10;\end{align*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&#10;\usepackage[utf8]{inputenc}&#10;\usepackage{amsmath,amsfonts,amssymb}&#10;&#10;\begin{document}&#10;&#10;&#10;\begin{align*}&#10;F \equiv 0&#10;\end{align*}&#10;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S&#10;\end{align*}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T_j&#10;\end{align*}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int_{T_j} f~da = \int_0^1 \int_0^{1-u} f(\mathbf{x}(u,v)) \sqrt{\det g_j}dudv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1}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3}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2}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= \int_0^1 \int_0^{1-u} f(x_{j,1})(1-u-v) + f(x_{j,2})u + f(x_{j,3})v \sqrt{\det g_j}dudv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= \frac{1}{6}(f(x_{j,1})+f(x_{j,2})+f(x_{j,3})) 2A(T_j) 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= \frac{1}{3}(f(x_{j,1})+f(x_{j,2})+f(x_{j,3})) A(T_j) 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: (0,2\pi)\times(-\frac{\pi}{2},\frac{\pi}{2}) \rightarrow \mathbb{R}^3&#10;\end{align*}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1&#10;\end{align*}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u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v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\mathbf{x}_j (u,v)= x_{j,1} + u (x_{j,2} - x_{j,1}) + v (x_{j,3} - x_{j,1}) 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f : S \to \mathbb{R}&#10;\end{align*}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S&#10;\end{align*}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T_j&#10;\end{align*}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R \subseteq S&#10;\end{align*}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1}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3}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bf{x}(u,v) &amp;= \begin{pmatrix}\cos(u)\cos(v)\\ \sin(u)\cos(v)\\ \sin(v)\end{pmatrix}&#10;\end{align*}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$x_{j,2}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int_R f~da = \sum_{j=1}^{|R|} \int_{T_j} f~da&#10;\end{align*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\mathrm{D}\mathbf{x} &amp;= &#10;\begin{pmatrix}\vdots &amp; \vdots\\ \mathbf{x}_u &amp; \mathbf{x}_v\\\vdots&amp;\vdots  \end{pmatrix}=&#10;\begin{pmatrix}-\sin(u)\cos(v) &amp; -\cos(u)\sin(v)\\ \cos(u)\cos(v) &amp; -\sin(u)\sin(v)\\0&amp;\cos(v)  \end{pmatrix}&#10;\end{align*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pagestyle{empty}&#10;\begin{document}&#10;&#10;\begin{align*}&#10; g &amp;= \mathrm{D} \mathbf{x}^{\mathrm{T}} \mathrm{D} \mathbf{x}= \begin{pmatrix}\cos^2(v) &amp; 0\\ 0 &amp; 1\end{pmatrix}&#10;\end{align*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843</Words>
  <Application>Microsoft Office PowerPoint</Application>
  <PresentationFormat>On-screen Show (4:3)</PresentationFormat>
  <Paragraphs>114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Equation</vt:lpstr>
      <vt:lpstr>Equazione</vt:lpstr>
      <vt:lpstr>PowerPoint Presentation</vt:lpstr>
      <vt:lpstr>Measuring lengths and areas</vt:lpstr>
      <vt:lpstr>First fundamental form</vt:lpstr>
      <vt:lpstr>First fundamental form</vt:lpstr>
      <vt:lpstr>Metric tensor</vt:lpstr>
      <vt:lpstr>Metric tensor and Jacobian</vt:lpstr>
      <vt:lpstr>Parametrizations</vt:lpstr>
      <vt:lpstr>Example: The plane (1/3)</vt:lpstr>
      <vt:lpstr>Example: The plane (2/3)</vt:lpstr>
      <vt:lpstr>Example: The plane (3/3)</vt:lpstr>
      <vt:lpstr>Example: The cylinder</vt:lpstr>
      <vt:lpstr>Example: The sphere</vt:lpstr>
      <vt:lpstr>Length of a curve</vt:lpstr>
      <vt:lpstr>Length of a curve</vt:lpstr>
      <vt:lpstr>Arc length element</vt:lpstr>
      <vt:lpstr>Area of a region</vt:lpstr>
      <vt:lpstr>Area of a region</vt:lpstr>
      <vt:lpstr>Area of a region</vt:lpstr>
      <vt:lpstr>Area element</vt:lpstr>
      <vt:lpstr>Wrap-up</vt:lpstr>
      <vt:lpstr>Integral of a function</vt:lpstr>
      <vt:lpstr>Discretization: Metric tensor</vt:lpstr>
      <vt:lpstr>Discretization: Area element</vt:lpstr>
      <vt:lpstr>Discretization: Integral of a function</vt:lpstr>
      <vt:lpstr>Discretization: Integral of a function</vt:lpstr>
      <vt:lpstr>Exercise: Integral of a function</vt:lpstr>
      <vt:lpstr>Suggested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Lengths and areas</dc:title>
  <dc:creator>purusha</dc:creator>
  <cp:lastModifiedBy>Emanuele Rodola</cp:lastModifiedBy>
  <cp:revision>2145</cp:revision>
  <dcterms:created xsi:type="dcterms:W3CDTF">2012-02-25T16:00:26Z</dcterms:created>
  <dcterms:modified xsi:type="dcterms:W3CDTF">2018-11-18T22:49:40Z</dcterms:modified>
</cp:coreProperties>
</file>