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96" r:id="rId2"/>
    <p:sldId id="457" r:id="rId3"/>
    <p:sldId id="458" r:id="rId4"/>
    <p:sldId id="459" r:id="rId5"/>
    <p:sldId id="460" r:id="rId6"/>
    <p:sldId id="461" r:id="rId7"/>
    <p:sldId id="483" r:id="rId8"/>
    <p:sldId id="462" r:id="rId9"/>
    <p:sldId id="463" r:id="rId10"/>
    <p:sldId id="486" r:id="rId11"/>
    <p:sldId id="487" r:id="rId12"/>
    <p:sldId id="488" r:id="rId13"/>
    <p:sldId id="489" r:id="rId14"/>
    <p:sldId id="495" r:id="rId15"/>
    <p:sldId id="490" r:id="rId16"/>
    <p:sldId id="464" r:id="rId17"/>
    <p:sldId id="465" r:id="rId18"/>
    <p:sldId id="466" r:id="rId19"/>
    <p:sldId id="470" r:id="rId20"/>
    <p:sldId id="485" r:id="rId21"/>
    <p:sldId id="491" r:id="rId22"/>
    <p:sldId id="492" r:id="rId23"/>
    <p:sldId id="493" r:id="rId24"/>
    <p:sldId id="494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000000"/>
    <a:srgbClr val="C9DA92"/>
    <a:srgbClr val="E7F0F8"/>
    <a:srgbClr val="F1C6C5"/>
    <a:srgbClr val="FFCC99"/>
    <a:srgbClr val="99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1" autoAdjust="0"/>
  </p:normalViewPr>
  <p:slideViewPr>
    <p:cSldViewPr snapToGrid="0">
      <p:cViewPr varScale="1">
        <p:scale>
          <a:sx n="39" d="100"/>
          <a:sy n="39" d="100"/>
        </p:scale>
        <p:origin x="4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5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BBD82-F9EF-4CD2-878F-8F530AB1E1F1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C0AF-42BE-4093-9102-4498B63C16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C0AF-42BE-4093-9102-4498B63C16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C14B-DEB6-4C61-BA29-F9936D74AF57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ola@di.uniroma1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9.png"/><Relationship Id="rId26" Type="http://schemas.openxmlformats.org/officeDocument/2006/relationships/image" Target="../media/image46.png"/><Relationship Id="rId3" Type="http://schemas.openxmlformats.org/officeDocument/2006/relationships/tags" Target="../tags/tag50.xml"/><Relationship Id="rId21" Type="http://schemas.openxmlformats.org/officeDocument/2006/relationships/image" Target="../media/image42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45.png"/><Relationship Id="rId25" Type="http://schemas.openxmlformats.org/officeDocument/2006/relationships/image" Target="../media/image5.png"/><Relationship Id="rId2" Type="http://schemas.openxmlformats.org/officeDocument/2006/relationships/tags" Target="../tags/tag49.xml"/><Relationship Id="rId16" Type="http://schemas.openxmlformats.org/officeDocument/2006/relationships/image" Target="../media/image44.png"/><Relationship Id="rId20" Type="http://schemas.openxmlformats.org/officeDocument/2006/relationships/image" Target="../media/image20.png"/><Relationship Id="rId29" Type="http://schemas.openxmlformats.org/officeDocument/2006/relationships/image" Target="../media/image48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41.png"/><Relationship Id="rId5" Type="http://schemas.openxmlformats.org/officeDocument/2006/relationships/tags" Target="../tags/tag5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40.png"/><Relationship Id="rId28" Type="http://schemas.openxmlformats.org/officeDocument/2006/relationships/image" Target="../media/image25.png"/><Relationship Id="rId10" Type="http://schemas.openxmlformats.org/officeDocument/2006/relationships/tags" Target="../tags/tag57.xml"/><Relationship Id="rId19" Type="http://schemas.openxmlformats.org/officeDocument/2006/relationships/image" Target="../media/image11.png"/><Relationship Id="rId31" Type="http://schemas.openxmlformats.org/officeDocument/2006/relationships/image" Target="../media/image50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.png"/><Relationship Id="rId27" Type="http://schemas.openxmlformats.org/officeDocument/2006/relationships/image" Target="../media/image47.png"/><Relationship Id="rId30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52.png"/><Relationship Id="rId18" Type="http://schemas.openxmlformats.org/officeDocument/2006/relationships/image" Target="../media/image21.png"/><Relationship Id="rId3" Type="http://schemas.openxmlformats.org/officeDocument/2006/relationships/tags" Target="../tags/tag64.xml"/><Relationship Id="rId21" Type="http://schemas.openxmlformats.org/officeDocument/2006/relationships/image" Target="../media/image56.png"/><Relationship Id="rId7" Type="http://schemas.openxmlformats.org/officeDocument/2006/relationships/tags" Target="../tags/tag68.xml"/><Relationship Id="rId12" Type="http://schemas.openxmlformats.org/officeDocument/2006/relationships/image" Target="../media/image51.png"/><Relationship Id="rId17" Type="http://schemas.openxmlformats.org/officeDocument/2006/relationships/image" Target="../media/image5.png"/><Relationship Id="rId2" Type="http://schemas.openxmlformats.org/officeDocument/2006/relationships/tags" Target="../tags/tag63.xml"/><Relationship Id="rId16" Type="http://schemas.openxmlformats.org/officeDocument/2006/relationships/image" Target="../media/image2.png"/><Relationship Id="rId20" Type="http://schemas.openxmlformats.org/officeDocument/2006/relationships/image" Target="../media/image5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15" Type="http://schemas.openxmlformats.org/officeDocument/2006/relationships/image" Target="../media/image54.png"/><Relationship Id="rId10" Type="http://schemas.openxmlformats.org/officeDocument/2006/relationships/tags" Target="../tags/tag71.xml"/><Relationship Id="rId19" Type="http://schemas.openxmlformats.org/officeDocument/2006/relationships/image" Target="../media/image50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74.xml"/><Relationship Id="rId7" Type="http://schemas.openxmlformats.org/officeDocument/2006/relationships/image" Target="../media/image57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76.xml"/><Relationship Id="rId10" Type="http://schemas.openxmlformats.org/officeDocument/2006/relationships/image" Target="../media/image59.png"/><Relationship Id="rId4" Type="http://schemas.openxmlformats.org/officeDocument/2006/relationships/tags" Target="../tags/tag75.xml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63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82.xml"/><Relationship Id="rId7" Type="http://schemas.openxmlformats.org/officeDocument/2006/relationships/image" Target="../media/image6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3.xml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71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70.png"/><Relationship Id="rId5" Type="http://schemas.openxmlformats.org/officeDocument/2006/relationships/tags" Target="../tags/tag88.xml"/><Relationship Id="rId10" Type="http://schemas.openxmlformats.org/officeDocument/2006/relationships/image" Target="../media/image69.png"/><Relationship Id="rId4" Type="http://schemas.openxmlformats.org/officeDocument/2006/relationships/tags" Target="../tags/tag87.xml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76.png"/><Relationship Id="rId2" Type="http://schemas.openxmlformats.org/officeDocument/2006/relationships/tags" Target="../tags/tag91.xml"/><Relationship Id="rId16" Type="http://schemas.openxmlformats.org/officeDocument/2006/relationships/image" Target="../media/image67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5.png"/><Relationship Id="rId5" Type="http://schemas.openxmlformats.org/officeDocument/2006/relationships/tags" Target="../tags/tag94.xml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tags" Target="../tags/tag93.xml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83.png"/><Relationship Id="rId18" Type="http://schemas.openxmlformats.org/officeDocument/2006/relationships/image" Target="../media/image74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82.png"/><Relationship Id="rId17" Type="http://schemas.openxmlformats.org/officeDocument/2006/relationships/image" Target="../media/image75.png"/><Relationship Id="rId2" Type="http://schemas.openxmlformats.org/officeDocument/2006/relationships/tags" Target="../tags/tag98.xml"/><Relationship Id="rId16" Type="http://schemas.openxmlformats.org/officeDocument/2006/relationships/image" Target="../media/image79.png"/><Relationship Id="rId20" Type="http://schemas.openxmlformats.org/officeDocument/2006/relationships/image" Target="../media/image85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81.png"/><Relationship Id="rId5" Type="http://schemas.openxmlformats.org/officeDocument/2006/relationships/tags" Target="../tags/tag101.xml"/><Relationship Id="rId15" Type="http://schemas.openxmlformats.org/officeDocument/2006/relationships/image" Target="../media/image78.png"/><Relationship Id="rId10" Type="http://schemas.openxmlformats.org/officeDocument/2006/relationships/image" Target="../media/image80.png"/><Relationship Id="rId19" Type="http://schemas.openxmlformats.org/officeDocument/2006/relationships/image" Target="../media/image20.png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82.png"/><Relationship Id="rId17" Type="http://schemas.openxmlformats.org/officeDocument/2006/relationships/image" Target="../media/image75.png"/><Relationship Id="rId2" Type="http://schemas.openxmlformats.org/officeDocument/2006/relationships/tags" Target="../tags/tag106.xml"/><Relationship Id="rId16" Type="http://schemas.openxmlformats.org/officeDocument/2006/relationships/image" Target="../media/image11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80.png"/><Relationship Id="rId5" Type="http://schemas.openxmlformats.org/officeDocument/2006/relationships/tags" Target="../tags/tag109.xml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88.png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image" Target="../media/image84.png"/><Relationship Id="rId26" Type="http://schemas.openxmlformats.org/officeDocument/2006/relationships/image" Target="../media/image79.png"/><Relationship Id="rId3" Type="http://schemas.openxmlformats.org/officeDocument/2006/relationships/tags" Target="../tags/tag115.xml"/><Relationship Id="rId21" Type="http://schemas.openxmlformats.org/officeDocument/2006/relationships/image" Target="../media/image87.png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image" Target="../media/image83.png"/><Relationship Id="rId25" Type="http://schemas.openxmlformats.org/officeDocument/2006/relationships/image" Target="../media/image93.png"/><Relationship Id="rId2" Type="http://schemas.openxmlformats.org/officeDocument/2006/relationships/tags" Target="../tags/tag114.xml"/><Relationship Id="rId16" Type="http://schemas.openxmlformats.org/officeDocument/2006/relationships/image" Target="../media/image82.png"/><Relationship Id="rId20" Type="http://schemas.openxmlformats.org/officeDocument/2006/relationships/image" Target="../media/image75.png"/><Relationship Id="rId29" Type="http://schemas.openxmlformats.org/officeDocument/2006/relationships/image" Target="../media/image95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image" Target="../media/image92.png"/><Relationship Id="rId5" Type="http://schemas.openxmlformats.org/officeDocument/2006/relationships/tags" Target="../tags/tag117.xml"/><Relationship Id="rId15" Type="http://schemas.openxmlformats.org/officeDocument/2006/relationships/image" Target="../media/image80.png"/><Relationship Id="rId23" Type="http://schemas.openxmlformats.org/officeDocument/2006/relationships/image" Target="../media/image91.png"/><Relationship Id="rId28" Type="http://schemas.openxmlformats.org/officeDocument/2006/relationships/image" Target="../media/image94.png"/><Relationship Id="rId10" Type="http://schemas.openxmlformats.org/officeDocument/2006/relationships/tags" Target="../tags/tag122.xml"/><Relationship Id="rId19" Type="http://schemas.openxmlformats.org/officeDocument/2006/relationships/image" Target="../media/image89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90.png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image" Target="../media/image101.png"/><Relationship Id="rId39" Type="http://schemas.openxmlformats.org/officeDocument/2006/relationships/image" Target="../media/image112.png"/><Relationship Id="rId3" Type="http://schemas.openxmlformats.org/officeDocument/2006/relationships/tags" Target="../tags/tag128.xml"/><Relationship Id="rId21" Type="http://schemas.openxmlformats.org/officeDocument/2006/relationships/image" Target="../media/image96.png"/><Relationship Id="rId34" Type="http://schemas.openxmlformats.org/officeDocument/2006/relationships/image" Target="../media/image109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image" Target="../media/image48.png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04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37" Type="http://schemas.openxmlformats.org/officeDocument/2006/relationships/image" Target="../media/image25.png"/><Relationship Id="rId40" Type="http://schemas.openxmlformats.org/officeDocument/2006/relationships/image" Target="../media/image113.png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36" Type="http://schemas.openxmlformats.org/officeDocument/2006/relationships/image" Target="../media/image111.png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image" Target="../media/image106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image" Target="../media/image100.png"/><Relationship Id="rId39" Type="http://schemas.openxmlformats.org/officeDocument/2006/relationships/image" Target="../media/image25.png"/><Relationship Id="rId3" Type="http://schemas.openxmlformats.org/officeDocument/2006/relationships/tags" Target="../tags/tag147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08.png"/><Relationship Id="rId42" Type="http://schemas.openxmlformats.org/officeDocument/2006/relationships/image" Target="../media/image115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image" Target="../media/image99.png"/><Relationship Id="rId33" Type="http://schemas.openxmlformats.org/officeDocument/2006/relationships/image" Target="../media/image107.png"/><Relationship Id="rId38" Type="http://schemas.openxmlformats.org/officeDocument/2006/relationships/image" Target="../media/image111.pn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image" Target="../media/image103.png"/><Relationship Id="rId41" Type="http://schemas.openxmlformats.org/officeDocument/2006/relationships/image" Target="../media/image114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37" Type="http://schemas.openxmlformats.org/officeDocument/2006/relationships/image" Target="../media/image67.png"/><Relationship Id="rId40" Type="http://schemas.openxmlformats.org/officeDocument/2006/relationships/image" Target="../media/image48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36" Type="http://schemas.openxmlformats.org/officeDocument/2006/relationships/image" Target="../media/image110.png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image" Target="../media/image105.pn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35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67.xml"/><Relationship Id="rId7" Type="http://schemas.openxmlformats.org/officeDocument/2006/relationships/image" Target="../media/image117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3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122.png"/><Relationship Id="rId5" Type="http://schemas.openxmlformats.org/officeDocument/2006/relationships/tags" Target="../tags/tag173.xml"/><Relationship Id="rId10" Type="http://schemas.openxmlformats.org/officeDocument/2006/relationships/image" Target="../media/image121.png"/><Relationship Id="rId4" Type="http://schemas.openxmlformats.org/officeDocument/2006/relationships/tags" Target="../tags/tag172.xml"/><Relationship Id="rId9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3.png"/><Relationship Id="rId2" Type="http://schemas.openxmlformats.org/officeDocument/2006/relationships/tags" Target="../tags/tag10.xml"/><Relationship Id="rId16" Type="http://schemas.openxmlformats.org/officeDocument/2006/relationships/image" Target="../media/image17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5" Type="http://schemas.openxmlformats.org/officeDocument/2006/relationships/tags" Target="../tags/tag13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2.xml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24.xml"/><Relationship Id="rId10" Type="http://schemas.openxmlformats.org/officeDocument/2006/relationships/image" Target="../media/image22.png"/><Relationship Id="rId4" Type="http://schemas.openxmlformats.org/officeDocument/2006/relationships/tags" Target="../tags/tag23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27.xml"/><Relationship Id="rId21" Type="http://schemas.openxmlformats.org/officeDocument/2006/relationships/image" Target="../media/image33.png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9.png"/><Relationship Id="rId2" Type="http://schemas.openxmlformats.org/officeDocument/2006/relationships/tags" Target="../tags/tag26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tags" Target="../tags/tag34.xml"/><Relationship Id="rId19" Type="http://schemas.openxmlformats.org/officeDocument/2006/relationships/image" Target="../media/image31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1.png"/><Relationship Id="rId5" Type="http://schemas.openxmlformats.org/officeDocument/2006/relationships/tags" Target="../tags/tag40.xml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1.png"/><Relationship Id="rId5" Type="http://schemas.openxmlformats.org/officeDocument/2006/relationships/tags" Target="../tags/tag46.xml"/><Relationship Id="rId10" Type="http://schemas.openxmlformats.org/officeDocument/2006/relationships/image" Target="../media/image40.png"/><Relationship Id="rId4" Type="http://schemas.openxmlformats.org/officeDocument/2006/relationships/tags" Target="../tags/tag45.xml"/><Relationship Id="rId9" Type="http://schemas.openxmlformats.org/officeDocument/2006/relationships/image" Target="../media/image2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786" y="615280"/>
            <a:ext cx="8868428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Fundamentals of</a:t>
            </a:r>
          </a:p>
          <a:p>
            <a:pPr algn="ctr">
              <a:lnSpc>
                <a:spcPts val="3800"/>
              </a:lnSpc>
            </a:pPr>
            <a:r>
              <a:rPr lang="en-US" sz="4800" b="1" dirty="0" smtClean="0"/>
              <a:t>Computer Graphics</a:t>
            </a:r>
            <a:endParaRPr lang="it-IT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786" y="2288340"/>
            <a:ext cx="886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gradient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37786" y="3165162"/>
            <a:ext cx="886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Emanuele Rodol</a:t>
            </a:r>
            <a:r>
              <a:rPr lang="it-IT" sz="2400" dirty="0" smtClean="0"/>
              <a:t>à</a:t>
            </a:r>
          </a:p>
          <a:p>
            <a:pPr algn="ctr"/>
            <a:r>
              <a:rPr lang="en-US" sz="2400" dirty="0" smtClean="0">
                <a:hlinkClick r:id="rId3"/>
              </a:rPr>
              <a:t>rodola@di.uniroma1.it</a:t>
            </a:r>
            <a:r>
              <a:rPr lang="en-US" sz="2400" dirty="0" smtClean="0"/>
              <a:t> </a:t>
            </a:r>
            <a:endParaRPr lang="it-IT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57" y="4144862"/>
            <a:ext cx="1145286" cy="1258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86" y="6268694"/>
            <a:ext cx="886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semester </a:t>
            </a:r>
            <a:r>
              <a:rPr lang="en-US" sz="1600" dirty="0" err="1" smtClean="0"/>
              <a:t>a.y</a:t>
            </a:r>
            <a:r>
              <a:rPr lang="en-US" sz="1600" dirty="0" smtClean="0"/>
              <a:t>. 2018/2019 – November 22, 2018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684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gradient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coordinates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" name="Immagine 9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28054" y="5161004"/>
            <a:ext cx="3808095" cy="588645"/>
          </a:xfrm>
          <a:prstGeom prst="rect">
            <a:avLst/>
          </a:prstGeom>
        </p:spPr>
      </p:pic>
      <p:sp>
        <p:nvSpPr>
          <p:cNvPr id="38" name="Textfeld 19"/>
          <p:cNvSpPr txBox="1"/>
          <p:nvPr/>
        </p:nvSpPr>
        <p:spPr>
          <a:xfrm>
            <a:off x="248880" y="1273628"/>
            <a:ext cx="866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It turns out that the coefficients              can be obtained by considering the gradient of                                     , which is defined on the parameter domain.</a:t>
            </a:r>
            <a:endParaRPr lang="de-DE" sz="2000" baseline="-25000" dirty="0"/>
          </a:p>
        </p:txBody>
      </p:sp>
      <p:pic>
        <p:nvPicPr>
          <p:cNvPr id="39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60" y="1625587"/>
            <a:ext cx="2002155" cy="289560"/>
          </a:xfrm>
          <a:prstGeom prst="rect">
            <a:avLst/>
          </a:prstGeom>
        </p:spPr>
      </p:pic>
      <p:grpSp>
        <p:nvGrpSpPr>
          <p:cNvPr id="40" name="Gruppo 39"/>
          <p:cNvGrpSpPr/>
          <p:nvPr/>
        </p:nvGrpSpPr>
        <p:grpSpPr>
          <a:xfrm>
            <a:off x="1002630" y="2476267"/>
            <a:ext cx="3213196" cy="1440499"/>
            <a:chOff x="3863075" y="5022064"/>
            <a:chExt cx="3424767" cy="1535348"/>
          </a:xfrm>
        </p:grpSpPr>
        <p:pic>
          <p:nvPicPr>
            <p:cNvPr id="41" name="Grafik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69" y="5022064"/>
              <a:ext cx="2664331" cy="1535347"/>
            </a:xfrm>
            <a:prstGeom prst="rect">
              <a:avLst/>
            </a:prstGeom>
          </p:spPr>
        </p:pic>
        <p:cxnSp>
          <p:nvCxnSpPr>
            <p:cNvPr id="42" name="Gerade Verbindung mit Pfeil 24"/>
            <p:cNvCxnSpPr/>
            <p:nvPr/>
          </p:nvCxnSpPr>
          <p:spPr>
            <a:xfrm flipV="1">
              <a:off x="5305415" y="5789738"/>
              <a:ext cx="1704584" cy="767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25"/>
            <p:cNvCxnSpPr/>
            <p:nvPr/>
          </p:nvCxnSpPr>
          <p:spPr>
            <a:xfrm flipH="1" flipV="1">
              <a:off x="3863075" y="5454107"/>
              <a:ext cx="1442340" cy="1103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26"/>
            <p:cNvCxnSpPr/>
            <p:nvPr/>
          </p:nvCxnSpPr>
          <p:spPr>
            <a:xfrm>
              <a:off x="5917318" y="5878414"/>
              <a:ext cx="480780" cy="100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27"/>
            <p:cNvSpPr txBox="1"/>
            <p:nvPr/>
          </p:nvSpPr>
          <p:spPr>
            <a:xfrm>
              <a:off x="5786196" y="5789737"/>
              <a:ext cx="319841" cy="36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p</a:t>
              </a:r>
              <a:endParaRPr lang="de-DE" sz="1600" dirty="0"/>
            </a:p>
          </p:txBody>
        </p:sp>
        <p:pic>
          <p:nvPicPr>
            <p:cNvPr id="55" name="Grafik 30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708" y="5682659"/>
              <a:ext cx="395452" cy="210559"/>
            </a:xfrm>
            <a:prstGeom prst="rect">
              <a:avLst/>
            </a:prstGeom>
          </p:spPr>
        </p:pic>
        <p:sp>
          <p:nvSpPr>
            <p:cNvPr id="56" name="Textfeld 31"/>
            <p:cNvSpPr txBox="1"/>
            <p:nvPr/>
          </p:nvSpPr>
          <p:spPr>
            <a:xfrm>
              <a:off x="6966292" y="5727293"/>
              <a:ext cx="321550" cy="36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u</a:t>
              </a:r>
              <a:endParaRPr lang="de-DE" sz="1600" dirty="0"/>
            </a:p>
          </p:txBody>
        </p:sp>
        <p:sp>
          <p:nvSpPr>
            <p:cNvPr id="57" name="Textfeld 32"/>
            <p:cNvSpPr txBox="1"/>
            <p:nvPr/>
          </p:nvSpPr>
          <p:spPr>
            <a:xfrm>
              <a:off x="3863075" y="5245900"/>
              <a:ext cx="302755" cy="36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</a:p>
          </p:txBody>
        </p:sp>
      </p:grpSp>
      <p:pic>
        <p:nvPicPr>
          <p:cNvPr id="59" name="Immagine 5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657957" y="2688454"/>
            <a:ext cx="135836" cy="103664"/>
          </a:xfrm>
          <a:prstGeom prst="rect">
            <a:avLst/>
          </a:prstGeom>
        </p:spPr>
      </p:pic>
      <p:pic>
        <p:nvPicPr>
          <p:cNvPr id="60" name="Immagine 5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3729058" y="1354596"/>
            <a:ext cx="592455" cy="230505"/>
          </a:xfrm>
          <a:prstGeom prst="rect">
            <a:avLst/>
          </a:prstGeom>
        </p:spPr>
      </p:pic>
      <p:grpSp>
        <p:nvGrpSpPr>
          <p:cNvPr id="62" name="Gruppo 61"/>
          <p:cNvGrpSpPr/>
          <p:nvPr/>
        </p:nvGrpSpPr>
        <p:grpSpPr>
          <a:xfrm>
            <a:off x="5821505" y="1915725"/>
            <a:ext cx="2002677" cy="2255142"/>
            <a:chOff x="5144184" y="1801632"/>
            <a:chExt cx="3385888" cy="3812725"/>
          </a:xfrm>
        </p:grpSpPr>
        <p:pic>
          <p:nvPicPr>
            <p:cNvPr id="63" name="Grafik 2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522" y="1801632"/>
              <a:ext cx="3323550" cy="3453342"/>
            </a:xfrm>
            <a:prstGeom prst="rect">
              <a:avLst/>
            </a:prstGeom>
          </p:spPr>
        </p:pic>
        <p:sp>
          <p:nvSpPr>
            <p:cNvPr id="64" name="Freihandform 4"/>
            <p:cNvSpPr/>
            <p:nvPr/>
          </p:nvSpPr>
          <p:spPr>
            <a:xfrm>
              <a:off x="5144184" y="2250672"/>
              <a:ext cx="3320143" cy="3363685"/>
            </a:xfrm>
            <a:custGeom>
              <a:avLst/>
              <a:gdLst>
                <a:gd name="connsiteX0" fmla="*/ 0 w 3320143"/>
                <a:gd name="connsiteY0" fmla="*/ 1915885 h 3363685"/>
                <a:gd name="connsiteX1" fmla="*/ 1687286 w 3320143"/>
                <a:gd name="connsiteY1" fmla="*/ 0 h 3363685"/>
                <a:gd name="connsiteX2" fmla="*/ 3320143 w 3320143"/>
                <a:gd name="connsiteY2" fmla="*/ 914400 h 3363685"/>
                <a:gd name="connsiteX3" fmla="*/ 2198915 w 3320143"/>
                <a:gd name="connsiteY3" fmla="*/ 3363685 h 3363685"/>
                <a:gd name="connsiteX4" fmla="*/ 0 w 3320143"/>
                <a:gd name="connsiteY4" fmla="*/ 1915885 h 336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43" h="3363685">
                  <a:moveTo>
                    <a:pt x="0" y="1915885"/>
                  </a:moveTo>
                  <a:lnTo>
                    <a:pt x="1687286" y="0"/>
                  </a:lnTo>
                  <a:lnTo>
                    <a:pt x="3320143" y="914400"/>
                  </a:lnTo>
                  <a:lnTo>
                    <a:pt x="2198915" y="3363685"/>
                  </a:lnTo>
                  <a:lnTo>
                    <a:pt x="0" y="1915885"/>
                  </a:lnTo>
                  <a:close/>
                </a:path>
              </a:pathLst>
            </a:custGeom>
            <a:solidFill>
              <a:srgbClr val="0F6FC6">
                <a:alpha val="25000"/>
              </a:srgbClr>
            </a:solidFill>
            <a:ln>
              <a:solidFill>
                <a:srgbClr val="085091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 Verbindung mit Pfeil 38"/>
            <p:cNvCxnSpPr/>
            <p:nvPr/>
          </p:nvCxnSpPr>
          <p:spPr>
            <a:xfrm flipH="1">
              <a:off x="6704630" y="3880555"/>
              <a:ext cx="121264" cy="402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29"/>
            <p:cNvCxnSpPr/>
            <p:nvPr/>
          </p:nvCxnSpPr>
          <p:spPr>
            <a:xfrm>
              <a:off x="6876256" y="3832309"/>
              <a:ext cx="480780" cy="28400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33"/>
            <p:cNvCxnSpPr/>
            <p:nvPr/>
          </p:nvCxnSpPr>
          <p:spPr>
            <a:xfrm flipH="1">
              <a:off x="6456946" y="3818565"/>
              <a:ext cx="347302" cy="3305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fik 1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154" y="3851563"/>
              <a:ext cx="262890" cy="150495"/>
            </a:xfrm>
            <a:prstGeom prst="rect">
              <a:avLst/>
            </a:prstGeom>
          </p:spPr>
        </p:pic>
        <p:pic>
          <p:nvPicPr>
            <p:cNvPr id="69" name="Grafik 1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780" y="3870199"/>
              <a:ext cx="245745" cy="150495"/>
            </a:xfrm>
            <a:prstGeom prst="rect">
              <a:avLst/>
            </a:prstGeom>
          </p:spPr>
        </p:pic>
        <p:sp>
          <p:nvSpPr>
            <p:cNvPr id="70" name="Ellipse 23"/>
            <p:cNvSpPr/>
            <p:nvPr/>
          </p:nvSpPr>
          <p:spPr>
            <a:xfrm>
              <a:off x="6804256" y="3789040"/>
              <a:ext cx="72000" cy="72008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1" name="Grafik 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10" y="4221088"/>
              <a:ext cx="651510" cy="255270"/>
            </a:xfrm>
            <a:prstGeom prst="rect">
              <a:avLst/>
            </a:prstGeom>
          </p:spPr>
        </p:pic>
      </p:grpSp>
      <p:cxnSp>
        <p:nvCxnSpPr>
          <p:cNvPr id="73" name="Connettore 2 72"/>
          <p:cNvCxnSpPr/>
          <p:nvPr/>
        </p:nvCxnSpPr>
        <p:spPr>
          <a:xfrm>
            <a:off x="4415678" y="2845752"/>
            <a:ext cx="6834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o 94"/>
          <p:cNvGrpSpPr/>
          <p:nvPr/>
        </p:nvGrpSpPr>
        <p:grpSpPr>
          <a:xfrm>
            <a:off x="162795" y="4174377"/>
            <a:ext cx="8690708" cy="707886"/>
            <a:chOff x="171939" y="5259753"/>
            <a:chExt cx="8690708" cy="707886"/>
          </a:xfrm>
        </p:grpSpPr>
        <p:sp>
          <p:nvSpPr>
            <p:cNvPr id="74" name="CasellaDiTesto 73"/>
            <p:cNvSpPr txBox="1"/>
            <p:nvPr/>
          </p:nvSpPr>
          <p:spPr>
            <a:xfrm>
              <a:off x="171939" y="5259753"/>
              <a:ext cx="8690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 we have                                       , we also have that the change of      in the direction              corresponds to the change of      in the direction        :</a:t>
              </a:r>
              <a:endParaRPr lang="en-US" sz="2000" i="1" dirty="0"/>
            </a:p>
          </p:txBody>
        </p:sp>
        <p:pic>
          <p:nvPicPr>
            <p:cNvPr id="75" name="Immagine 74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 cstate="print"/>
            <a:stretch>
              <a:fillRect/>
            </a:stretch>
          </p:blipFill>
          <p:spPr>
            <a:xfrm>
              <a:off x="1765965" y="5291015"/>
              <a:ext cx="2125980" cy="300990"/>
            </a:xfrm>
            <a:prstGeom prst="rect">
              <a:avLst/>
            </a:prstGeom>
          </p:spPr>
        </p:pic>
        <p:pic>
          <p:nvPicPr>
            <p:cNvPr id="94" name="Immagine 93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 cstate="print"/>
            <a:stretch>
              <a:fillRect/>
            </a:stretch>
          </p:blipFill>
          <p:spPr>
            <a:xfrm>
              <a:off x="1260543" y="5646615"/>
              <a:ext cx="657225" cy="255270"/>
            </a:xfrm>
            <a:prstGeom prst="rect">
              <a:avLst/>
            </a:prstGeom>
          </p:spPr>
        </p:pic>
        <p:pic>
          <p:nvPicPr>
            <p:cNvPr id="78" name="Immagine 77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8" cstate="print"/>
            <a:stretch>
              <a:fillRect/>
            </a:stretch>
          </p:blipFill>
          <p:spPr>
            <a:xfrm>
              <a:off x="7467052" y="5345723"/>
              <a:ext cx="127635" cy="230505"/>
            </a:xfrm>
            <a:prstGeom prst="rect">
              <a:avLst/>
            </a:prstGeom>
          </p:spPr>
        </p:pic>
        <p:pic>
          <p:nvPicPr>
            <p:cNvPr id="80" name="Immagine 79" descr="addin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9" cstate="print"/>
            <a:stretch>
              <a:fillRect/>
            </a:stretch>
          </p:blipFill>
          <p:spPr>
            <a:xfrm>
              <a:off x="5109228" y="5599722"/>
              <a:ext cx="148590" cy="289560"/>
            </a:xfrm>
            <a:prstGeom prst="rect">
              <a:avLst/>
            </a:prstGeom>
          </p:spPr>
        </p:pic>
        <p:pic>
          <p:nvPicPr>
            <p:cNvPr id="93" name="Immagine 92" descr="addin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 cstate="print"/>
            <a:stretch>
              <a:fillRect/>
            </a:stretch>
          </p:blipFill>
          <p:spPr>
            <a:xfrm>
              <a:off x="6983124" y="5646614"/>
              <a:ext cx="384810" cy="255270"/>
            </a:xfrm>
            <a:prstGeom prst="rect">
              <a:avLst/>
            </a:prstGeom>
          </p:spPr>
        </p:pic>
      </p:grpSp>
      <p:sp>
        <p:nvSpPr>
          <p:cNvPr id="97" name="CasellaDiTesto 96"/>
          <p:cNvSpPr txBox="1"/>
          <p:nvPr/>
        </p:nvSpPr>
        <p:spPr>
          <a:xfrm>
            <a:off x="2008553" y="5831683"/>
            <a:ext cx="64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chain rule</a:t>
            </a:r>
            <a:endParaRPr lang="en-US" sz="1400"/>
          </a:p>
        </p:txBody>
      </p:sp>
      <p:cxnSp>
        <p:nvCxnSpPr>
          <p:cNvPr id="99" name="Connettore 2 98"/>
          <p:cNvCxnSpPr/>
          <p:nvPr/>
        </p:nvCxnSpPr>
        <p:spPr>
          <a:xfrm flipV="1">
            <a:off x="2309447" y="5628484"/>
            <a:ext cx="3908" cy="203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/>
          <p:cNvSpPr txBox="1"/>
          <p:nvPr/>
        </p:nvSpPr>
        <p:spPr>
          <a:xfrm>
            <a:off x="3087078" y="5862948"/>
            <a:ext cx="72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Riesz</a:t>
            </a:r>
            <a:endParaRPr lang="en-US" sz="1400"/>
          </a:p>
        </p:txBody>
      </p:sp>
      <p:cxnSp>
        <p:nvCxnSpPr>
          <p:cNvPr id="101" name="Connettore 2 100"/>
          <p:cNvCxnSpPr/>
          <p:nvPr/>
        </p:nvCxnSpPr>
        <p:spPr>
          <a:xfrm flipV="1">
            <a:off x="3384062" y="5632392"/>
            <a:ext cx="3908" cy="203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4697047" y="5206453"/>
            <a:ext cx="412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Hence, we can compute the directional derivative         directly in parameter space</a:t>
            </a:r>
            <a:endParaRPr lang="en-US" sz="2000" dirty="0"/>
          </a:p>
        </p:txBody>
      </p:sp>
      <p:pic>
        <p:nvPicPr>
          <p:cNvPr id="103" name="Immagine 10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7095968" y="5587196"/>
            <a:ext cx="302895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  <p:bldP spid="1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/>
          <p:cNvSpPr txBox="1"/>
          <p:nvPr/>
        </p:nvSpPr>
        <p:spPr>
          <a:xfrm>
            <a:off x="140603" y="1453911"/>
            <a:ext cx="572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Now let                                 , and apply        on both sides (note that        is linear):</a:t>
            </a:r>
            <a:endParaRPr lang="de-DE" sz="2000" dirty="0"/>
          </a:p>
        </p:txBody>
      </p:sp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4" y="1551331"/>
            <a:ext cx="1781175" cy="22098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1" y="4644813"/>
            <a:ext cx="4072890" cy="60960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150456" y="4126799"/>
            <a:ext cx="832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On the other hand, we can also write:</a:t>
            </a:r>
            <a:endParaRPr lang="de-DE" sz="2000" dirty="0"/>
          </a:p>
        </p:txBody>
      </p:sp>
      <p:pic>
        <p:nvPicPr>
          <p:cNvPr id="46" name="Immagine 4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400272" y="2248150"/>
            <a:ext cx="3360420" cy="264795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92868" y="5585395"/>
            <a:ext cx="1449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/>
              <a:t>This means</a:t>
            </a:r>
            <a:endParaRPr lang="de-DE" sz="2000" dirty="0"/>
          </a:p>
        </p:txBody>
      </p:sp>
      <p:pic>
        <p:nvPicPr>
          <p:cNvPr id="36" name="Grafik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06" y="5498398"/>
            <a:ext cx="1668780" cy="6096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616299" y="4572805"/>
            <a:ext cx="1285084" cy="76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363803" y="3235456"/>
            <a:ext cx="759618" cy="76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o 30"/>
          <p:cNvGrpSpPr/>
          <p:nvPr/>
        </p:nvGrpSpPr>
        <p:grpSpPr>
          <a:xfrm>
            <a:off x="6410092" y="2055447"/>
            <a:ext cx="2266937" cy="2355466"/>
            <a:chOff x="5206522" y="1801632"/>
            <a:chExt cx="3323550" cy="3453342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522" y="1801632"/>
              <a:ext cx="3323550" cy="3453342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6567221" y="3381981"/>
              <a:ext cx="418799" cy="451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</a:t>
              </a: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 flipH="1">
              <a:off x="6704630" y="3880555"/>
              <a:ext cx="121264" cy="402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fik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730" y="3861048"/>
              <a:ext cx="651510" cy="25527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228" y="3804272"/>
              <a:ext cx="142875" cy="182880"/>
            </a:xfrm>
            <a:prstGeom prst="rect">
              <a:avLst/>
            </a:prstGeom>
          </p:spPr>
        </p:pic>
        <p:cxnSp>
          <p:nvCxnSpPr>
            <p:cNvPr id="25" name="Gerade Verbindung mit Pfeil 24"/>
            <p:cNvCxnSpPr/>
            <p:nvPr/>
          </p:nvCxnSpPr>
          <p:spPr>
            <a:xfrm>
              <a:off x="6825894" y="3867737"/>
              <a:ext cx="482410" cy="2847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6804256" y="3789040"/>
              <a:ext cx="72000" cy="72008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4" name="Immagine 3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4133625" y="1540858"/>
            <a:ext cx="302895" cy="251460"/>
          </a:xfrm>
          <a:prstGeom prst="rect">
            <a:avLst/>
          </a:prstGeom>
        </p:spPr>
      </p:pic>
      <p:sp>
        <p:nvSpPr>
          <p:cNvPr id="40" name="Titel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gradient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coordinates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" name="Immagine 4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924919" y="1841750"/>
            <a:ext cx="302895" cy="251460"/>
          </a:xfrm>
          <a:prstGeom prst="rect">
            <a:avLst/>
          </a:prstGeom>
        </p:spPr>
      </p:pic>
      <p:pic>
        <p:nvPicPr>
          <p:cNvPr id="43" name="Immagine 4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2131011" y="2611541"/>
            <a:ext cx="1737360" cy="588645"/>
          </a:xfrm>
          <a:prstGeom prst="rect">
            <a:avLst/>
          </a:prstGeom>
        </p:spPr>
      </p:pic>
      <p:pic>
        <p:nvPicPr>
          <p:cNvPr id="45" name="Immagine 44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131011" y="3299293"/>
            <a:ext cx="1571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6616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Wrap-up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63" y="3404466"/>
            <a:ext cx="2303145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1449025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Thus, according to our definition of the gradient, we have to find the unique      such that: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89" y="2187325"/>
            <a:ext cx="1735455" cy="264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81" y="1572463"/>
            <a:ext cx="340995" cy="2305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362" y="277881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can compute the directional derivative directly in </a:t>
            </a:r>
            <a:r>
              <a:rPr lang="it-IT" sz="2000" i="1" dirty="0" smtClean="0"/>
              <a:t>U</a:t>
            </a:r>
            <a:r>
              <a:rPr lang="it-IT" sz="2000" dirty="0" smtClean="0"/>
              <a:t>, as: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0" y="3508139"/>
            <a:ext cx="1013460" cy="289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7169" y="3502490"/>
            <a:ext cx="80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where</a:t>
            </a:r>
            <a:endParaRPr lang="en-US" sz="1600" dirty="0"/>
          </a:p>
        </p:txBody>
      </p:sp>
      <p:grpSp>
        <p:nvGrpSpPr>
          <p:cNvPr id="3" name="Group 60"/>
          <p:cNvGrpSpPr/>
          <p:nvPr/>
        </p:nvGrpSpPr>
        <p:grpSpPr>
          <a:xfrm>
            <a:off x="4572001" y="3841044"/>
            <a:ext cx="2552326" cy="1100043"/>
            <a:chOff x="4572001" y="4371396"/>
            <a:chExt cx="2552326" cy="1100043"/>
          </a:xfrm>
        </p:grpSpPr>
        <p:sp>
          <p:nvSpPr>
            <p:cNvPr id="55" name="TextBox 54"/>
            <p:cNvSpPr txBox="1"/>
            <p:nvPr/>
          </p:nvSpPr>
          <p:spPr>
            <a:xfrm>
              <a:off x="5828183" y="4732775"/>
              <a:ext cx="1296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defined on the parameter domain </a:t>
              </a:r>
              <a:r>
                <a:rPr lang="it-IT" sz="1400" i="1" dirty="0" smtClean="0"/>
                <a:t>U</a:t>
              </a:r>
              <a:endParaRPr lang="en-US" sz="1400" i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23945" y="4732775"/>
              <a:ext cx="1240745" cy="738664"/>
            </a:xfrm>
            <a:prstGeom prst="round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6659677" y="4371396"/>
              <a:ext cx="199970" cy="361379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1"/>
            </p:cNvCxnSpPr>
            <p:nvPr/>
          </p:nvCxnSpPr>
          <p:spPr>
            <a:xfrm flipH="1" flipV="1">
              <a:off x="4572001" y="4371396"/>
              <a:ext cx="1251944" cy="73071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1"/>
          <p:cNvGrpSpPr/>
          <p:nvPr/>
        </p:nvGrpSpPr>
        <p:grpSpPr>
          <a:xfrm>
            <a:off x="3018591" y="3788555"/>
            <a:ext cx="4370819" cy="1001465"/>
            <a:chOff x="3018591" y="4318907"/>
            <a:chExt cx="4370819" cy="1001465"/>
          </a:xfrm>
        </p:grpSpPr>
        <p:sp>
          <p:nvSpPr>
            <p:cNvPr id="16" name="TextBox 15"/>
            <p:cNvSpPr txBox="1"/>
            <p:nvPr/>
          </p:nvSpPr>
          <p:spPr>
            <a:xfrm>
              <a:off x="3018591" y="4797152"/>
              <a:ext cx="1193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defined on the surface </a:t>
              </a:r>
              <a:r>
                <a:rPr lang="it-IT" sz="1400" i="1" dirty="0" smtClean="0"/>
                <a:t>S</a:t>
              </a:r>
              <a:endParaRPr lang="en-US" sz="1400" i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18591" y="4797152"/>
              <a:ext cx="1193369" cy="52322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3275856" y="4437112"/>
              <a:ext cx="72008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6" idx="3"/>
              <a:endCxn id="14" idx="2"/>
            </p:cNvCxnSpPr>
            <p:nvPr/>
          </p:nvCxnSpPr>
          <p:spPr>
            <a:xfrm flipV="1">
              <a:off x="4211960" y="4318907"/>
              <a:ext cx="3177450" cy="7398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69358" y="54333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We can thus write</a:t>
            </a:r>
            <a:endParaRPr lang="en-US" sz="2000" dirty="0"/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50" y="5328611"/>
            <a:ext cx="24155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38" y="365126"/>
            <a:ext cx="7886700" cy="1325563"/>
          </a:xfrm>
        </p:spPr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Wrap-up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2762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Using </a:t>
            </a:r>
            <a:r>
              <a:rPr lang="it-IT" sz="2000" smtClean="0"/>
              <a:t>the bilinear </a:t>
            </a:r>
            <a:r>
              <a:rPr lang="it-IT" sz="2000" dirty="0" smtClean="0"/>
              <a:t>definition of first fundamental form, we can also write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7" y="2075696"/>
            <a:ext cx="4185285" cy="609600"/>
          </a:xfrm>
          <a:prstGeom prst="rect">
            <a:avLst/>
          </a:prstGeom>
        </p:spPr>
      </p:pic>
      <p:pic>
        <p:nvPicPr>
          <p:cNvPr id="13" name="Immagin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65601" y="4862253"/>
            <a:ext cx="166878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52" y="286778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Together with the last equation from the previous slide, we have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64" y="3462777"/>
            <a:ext cx="3411855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426726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And thus we finally obtain: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8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Expression in local coordinates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magin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28416" y="4353175"/>
            <a:ext cx="4912995" cy="609600"/>
          </a:xfrm>
          <a:prstGeom prst="rect">
            <a:avLst/>
          </a:prstGeom>
        </p:spPr>
      </p:pic>
      <p:pic>
        <p:nvPicPr>
          <p:cNvPr id="4" name="Immagin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30145" y="1715334"/>
            <a:ext cx="166878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1314243"/>
            <a:ext cx="865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expression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9657" y="2550888"/>
            <a:ext cx="8715829" cy="707886"/>
            <a:chOff x="159657" y="3643086"/>
            <a:chExt cx="8715829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159657" y="3643086"/>
              <a:ext cx="87158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is giving the gradient coefficients w.r.t. a basis in         , hence it is said to be given in </a:t>
              </a:r>
              <a:r>
                <a:rPr lang="it-IT" sz="2000" dirty="0" smtClean="0">
                  <a:solidFill>
                    <a:srgbClr val="0000CD"/>
                  </a:solidFill>
                </a:rPr>
                <a:t>local coordinates</a:t>
              </a:r>
              <a:r>
                <a:rPr lang="it-IT" sz="2000" dirty="0" smtClean="0"/>
                <a:t>.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395" y="3745569"/>
              <a:ext cx="422910" cy="25146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59657" y="3704627"/>
            <a:ext cx="8614229" cy="400110"/>
            <a:chOff x="261257" y="5646057"/>
            <a:chExt cx="8614229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261257" y="5646057"/>
              <a:ext cx="861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To obtain a </a:t>
              </a:r>
              <a:r>
                <a:rPr lang="it-IT" sz="2000" dirty="0" err="1" smtClean="0"/>
                <a:t>vector</a:t>
              </a:r>
              <a:r>
                <a:rPr lang="it-IT" sz="2000" dirty="0" smtClean="0"/>
                <a:t>                   (i.e. in </a:t>
              </a:r>
              <a:r>
                <a:rPr lang="it-IT" sz="2000" dirty="0" smtClean="0">
                  <a:solidFill>
                    <a:srgbClr val="0000CD"/>
                  </a:solidFill>
                </a:rPr>
                <a:t>global </a:t>
              </a:r>
              <a:r>
                <a:rPr lang="it-IT" sz="2000" dirty="0" err="1" smtClean="0">
                  <a:solidFill>
                    <a:srgbClr val="0000CD"/>
                  </a:solidFill>
                </a:rPr>
                <a:t>coordinates</a:t>
              </a:r>
              <a:r>
                <a:rPr lang="it-IT" sz="2000" dirty="0" smtClean="0"/>
                <a:t>), we simply have to write:</a:t>
              </a:r>
              <a:endParaRPr lang="en-US" sz="2000" dirty="0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874" y="5714667"/>
              <a:ext cx="935355" cy="262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5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Gradient norm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magin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15098" y="2394960"/>
            <a:ext cx="1893570" cy="28956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57908" y="1435999"/>
            <a:ext cx="858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some applications we need the </a:t>
            </a:r>
            <a:r>
              <a:rPr lang="en-US" sz="2000" dirty="0" smtClean="0">
                <a:solidFill>
                  <a:srgbClr val="0000CD"/>
                </a:solidFill>
              </a:rPr>
              <a:t>norm</a:t>
            </a:r>
            <a:r>
              <a:rPr lang="en-US" sz="2000" dirty="0" smtClean="0"/>
              <a:t> of the gradient. Our final expression for the gradient is given by:</a:t>
            </a:r>
            <a:endParaRPr lang="en-US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73539" y="2983448"/>
            <a:ext cx="8307754" cy="41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Computing its (squared) norm is straightforward:</a:t>
            </a:r>
            <a:endParaRPr lang="en-US" sz="2000"/>
          </a:p>
        </p:txBody>
      </p:sp>
      <p:pic>
        <p:nvPicPr>
          <p:cNvPr id="12" name="Immagin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843127" y="3727476"/>
            <a:ext cx="1920240" cy="291465"/>
          </a:xfrm>
          <a:prstGeom prst="rect">
            <a:avLst/>
          </a:prstGeom>
        </p:spPr>
      </p:pic>
      <p:pic>
        <p:nvPicPr>
          <p:cNvPr id="14" name="Immagin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906330" y="3602431"/>
            <a:ext cx="3417570" cy="516255"/>
          </a:xfrm>
          <a:prstGeom prst="rect">
            <a:avLst/>
          </a:prstGeom>
        </p:spPr>
      </p:pic>
      <p:pic>
        <p:nvPicPr>
          <p:cNvPr id="16" name="Immagin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910294" y="4270625"/>
            <a:ext cx="2910840" cy="289560"/>
          </a:xfrm>
          <a:prstGeom prst="rect">
            <a:avLst/>
          </a:prstGeom>
        </p:spPr>
      </p:pic>
      <p:pic>
        <p:nvPicPr>
          <p:cNvPr id="18" name="Immagine 1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906386" y="5134209"/>
            <a:ext cx="1560195" cy="289560"/>
          </a:xfrm>
          <a:prstGeom prst="rect">
            <a:avLst/>
          </a:prstGeom>
        </p:spPr>
      </p:pic>
      <p:pic>
        <p:nvPicPr>
          <p:cNvPr id="20" name="Immagin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485094" y="4829424"/>
            <a:ext cx="118110" cy="163830"/>
          </a:xfrm>
          <a:prstGeom prst="rect">
            <a:avLst/>
          </a:prstGeom>
        </p:spPr>
      </p:pic>
      <p:sp>
        <p:nvSpPr>
          <p:cNvPr id="21" name="Parentesi graffa aperta 20"/>
          <p:cNvSpPr/>
          <p:nvPr/>
        </p:nvSpPr>
        <p:spPr>
          <a:xfrm rot="16200000">
            <a:off x="4435231" y="4229972"/>
            <a:ext cx="218831" cy="85187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Example: The sphere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72238" y="1158312"/>
            <a:ext cx="837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Consider the function                                 that assigns to each point its distance to the north pole </a:t>
            </a:r>
            <a:r>
              <a:rPr lang="de-DE" sz="2000" i="1" dirty="0" smtClean="0"/>
              <a:t>n</a:t>
            </a:r>
            <a:r>
              <a:rPr lang="de-DE" sz="2000" dirty="0" smtClean="0"/>
              <a:t>:                           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77" y="1215492"/>
            <a:ext cx="1819275" cy="2857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0" y="2174241"/>
            <a:ext cx="1706880" cy="2552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99" y="2174241"/>
            <a:ext cx="3210942" cy="321672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71" y="1995183"/>
            <a:ext cx="124022" cy="10193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45" y="4104895"/>
            <a:ext cx="120624" cy="144410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7950328" y="4098776"/>
            <a:ext cx="64212" cy="64219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igura a mano libera 20"/>
          <p:cNvSpPr/>
          <p:nvPr/>
        </p:nvSpPr>
        <p:spPr>
          <a:xfrm>
            <a:off x="6973293" y="2362508"/>
            <a:ext cx="1016000" cy="1758462"/>
          </a:xfrm>
          <a:custGeom>
            <a:avLst/>
            <a:gdLst>
              <a:gd name="connsiteX0" fmla="*/ 672123 w 672123"/>
              <a:gd name="connsiteY0" fmla="*/ 1203569 h 1203569"/>
              <a:gd name="connsiteX1" fmla="*/ 500185 w 672123"/>
              <a:gd name="connsiteY1" fmla="*/ 515815 h 1203569"/>
              <a:gd name="connsiteX2" fmla="*/ 0 w 672123"/>
              <a:gd name="connsiteY2" fmla="*/ 0 h 120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123" h="1203569">
                <a:moveTo>
                  <a:pt x="672123" y="1203569"/>
                </a:moveTo>
                <a:cubicBezTo>
                  <a:pt x="642164" y="959989"/>
                  <a:pt x="612205" y="716410"/>
                  <a:pt x="500185" y="515815"/>
                </a:cubicBezTo>
                <a:cubicBezTo>
                  <a:pt x="388165" y="315220"/>
                  <a:pt x="194082" y="157610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/>
          <p:cNvSpPr txBox="1"/>
          <p:nvPr/>
        </p:nvSpPr>
        <p:spPr>
          <a:xfrm>
            <a:off x="156307" y="3911175"/>
            <a:ext cx="418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consider the parametrization:</a:t>
            </a:r>
            <a:endParaRPr lang="en-US" sz="2000" dirty="0"/>
          </a:p>
        </p:txBody>
      </p:sp>
      <p:grpSp>
        <p:nvGrpSpPr>
          <p:cNvPr id="25" name="Gruppieren 60"/>
          <p:cNvGrpSpPr/>
          <p:nvPr/>
        </p:nvGrpSpPr>
        <p:grpSpPr>
          <a:xfrm>
            <a:off x="1538528" y="4643781"/>
            <a:ext cx="2773355" cy="1332905"/>
            <a:chOff x="67960" y="2492896"/>
            <a:chExt cx="2988945" cy="1436520"/>
          </a:xfrm>
        </p:grpSpPr>
        <p:pic>
          <p:nvPicPr>
            <p:cNvPr id="26" name="Grafik 4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0" y="2492896"/>
              <a:ext cx="2988945" cy="455295"/>
            </a:xfrm>
            <a:prstGeom prst="rect">
              <a:avLst/>
            </a:prstGeom>
          </p:spPr>
        </p:pic>
        <p:pic>
          <p:nvPicPr>
            <p:cNvPr id="27" name="Grafik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5" y="3016921"/>
              <a:ext cx="2834640" cy="912495"/>
            </a:xfrm>
            <a:prstGeom prst="rect">
              <a:avLst/>
            </a:prstGeom>
          </p:spPr>
        </p:pic>
      </p:grpSp>
      <p:pic>
        <p:nvPicPr>
          <p:cNvPr id="31" name="Immagine 3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706729" y="3338355"/>
            <a:ext cx="1893570" cy="289560"/>
          </a:xfrm>
          <a:prstGeom prst="rect">
            <a:avLst/>
          </a:prstGeom>
        </p:spPr>
      </p:pic>
      <p:sp>
        <p:nvSpPr>
          <p:cNvPr id="32" name="CasellaDiTesto 31"/>
          <p:cNvSpPr txBox="1"/>
          <p:nvPr/>
        </p:nvSpPr>
        <p:spPr>
          <a:xfrm>
            <a:off x="148495" y="2746718"/>
            <a:ext cx="518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 want to compute its gradient: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72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3464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Example: The sphere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71" y="4223005"/>
            <a:ext cx="3888432" cy="1779558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7" y="5200913"/>
            <a:ext cx="1704975" cy="455295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V="1">
            <a:off x="4638327" y="4463443"/>
            <a:ext cx="3056774" cy="119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882751" y="5112785"/>
            <a:ext cx="1547664" cy="10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678056" y="4295013"/>
            <a:ext cx="200631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3947262" y="4879210"/>
            <a:ext cx="187009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pic>
        <p:nvPicPr>
          <p:cNvPr id="29" name="Grafik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39" y="4271567"/>
            <a:ext cx="259080" cy="17335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35" y="5297730"/>
            <a:ext cx="154305" cy="45529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6" y="5919556"/>
            <a:ext cx="360045" cy="455295"/>
          </a:xfrm>
          <a:prstGeom prst="rect">
            <a:avLst/>
          </a:prstGeom>
        </p:spPr>
      </p:pic>
      <p:grpSp>
        <p:nvGrpSpPr>
          <p:cNvPr id="61" name="Gruppieren 60"/>
          <p:cNvGrpSpPr/>
          <p:nvPr/>
        </p:nvGrpSpPr>
        <p:grpSpPr>
          <a:xfrm>
            <a:off x="4811415" y="1779231"/>
            <a:ext cx="2988945" cy="1436520"/>
            <a:chOff x="67960" y="2492896"/>
            <a:chExt cx="2988945" cy="1436520"/>
          </a:xfrm>
        </p:grpSpPr>
        <p:pic>
          <p:nvPicPr>
            <p:cNvPr id="47" name="Grafik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0" y="2492896"/>
              <a:ext cx="2988945" cy="455295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5" y="3016921"/>
              <a:ext cx="2834640" cy="912495"/>
            </a:xfrm>
            <a:prstGeom prst="rect">
              <a:avLst/>
            </a:prstGeom>
          </p:spPr>
        </p:pic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0" y="1721258"/>
            <a:ext cx="2513148" cy="2517676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1" y="4399528"/>
            <a:ext cx="1706880" cy="255270"/>
          </a:xfrm>
          <a:prstGeom prst="rect">
            <a:avLst/>
          </a:prstGeom>
        </p:spPr>
      </p:pic>
      <p:pic>
        <p:nvPicPr>
          <p:cNvPr id="38" name="Immagine 3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016739" y="4237345"/>
            <a:ext cx="144780" cy="110490"/>
          </a:xfrm>
          <a:prstGeom prst="rect">
            <a:avLst/>
          </a:prstGeom>
        </p:spPr>
      </p:pic>
      <p:pic>
        <p:nvPicPr>
          <p:cNvPr id="39" name="Picture 4" descr="C:\Users\Thomas Windheuser\Desktop\vestner\Lecture\spher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38" y="1759871"/>
            <a:ext cx="1246554" cy="1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ttore 2 39"/>
          <p:cNvCxnSpPr/>
          <p:nvPr/>
        </p:nvCxnSpPr>
        <p:spPr>
          <a:xfrm flipH="1" flipV="1">
            <a:off x="2727570" y="3901285"/>
            <a:ext cx="976923" cy="5158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5488" y="405204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Example: gradients in R</a:t>
            </a:r>
            <a:r>
              <a:rPr lang="de-DE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Grafik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38" y="1386444"/>
            <a:ext cx="1704975" cy="4552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8" y="1281393"/>
            <a:ext cx="3888432" cy="1779558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V="1">
            <a:off x="1403934" y="1521831"/>
            <a:ext cx="3056774" cy="119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648358" y="2171173"/>
            <a:ext cx="1547664" cy="10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443663" y="1353401"/>
            <a:ext cx="200631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712869" y="1937598"/>
            <a:ext cx="187009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pic>
        <p:nvPicPr>
          <p:cNvPr id="29" name="Grafik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38" y="1353401"/>
            <a:ext cx="259080" cy="17335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3" y="2356115"/>
            <a:ext cx="154305" cy="45529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94" y="3006437"/>
            <a:ext cx="360045" cy="45529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60" y="1982416"/>
            <a:ext cx="1916430" cy="609600"/>
          </a:xfrm>
          <a:prstGeom prst="rect">
            <a:avLst/>
          </a:prstGeom>
        </p:spPr>
      </p:pic>
      <p:cxnSp>
        <p:nvCxnSpPr>
          <p:cNvPr id="38" name="Gerade Verbindung mit Pfeil 37"/>
          <p:cNvCxnSpPr/>
          <p:nvPr/>
        </p:nvCxnSpPr>
        <p:spPr>
          <a:xfrm>
            <a:off x="2908824" y="2130110"/>
            <a:ext cx="252295" cy="23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22" y="2078946"/>
            <a:ext cx="395452" cy="210559"/>
          </a:xfrm>
          <a:prstGeom prst="rect">
            <a:avLst/>
          </a:prstGeom>
        </p:spPr>
      </p:pic>
      <p:grpSp>
        <p:nvGrpSpPr>
          <p:cNvPr id="57" name="Gruppo 56"/>
          <p:cNvGrpSpPr/>
          <p:nvPr/>
        </p:nvGrpSpPr>
        <p:grpSpPr>
          <a:xfrm>
            <a:off x="1537224" y="1543956"/>
            <a:ext cx="2889987" cy="1154366"/>
            <a:chOff x="1131918" y="2584731"/>
            <a:chExt cx="2889987" cy="1154366"/>
          </a:xfrm>
        </p:grpSpPr>
        <p:cxnSp>
          <p:nvCxnSpPr>
            <p:cNvPr id="42" name="Gerade Verbindung mit Pfeil 37"/>
            <p:cNvCxnSpPr/>
            <p:nvPr/>
          </p:nvCxnSpPr>
          <p:spPr>
            <a:xfrm>
              <a:off x="1671179" y="3503038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37"/>
            <p:cNvCxnSpPr/>
            <p:nvPr/>
          </p:nvCxnSpPr>
          <p:spPr>
            <a:xfrm>
              <a:off x="1686811" y="3252947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37"/>
            <p:cNvCxnSpPr/>
            <p:nvPr/>
          </p:nvCxnSpPr>
          <p:spPr>
            <a:xfrm>
              <a:off x="1131918" y="3401439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37"/>
            <p:cNvCxnSpPr/>
            <p:nvPr/>
          </p:nvCxnSpPr>
          <p:spPr>
            <a:xfrm>
              <a:off x="2163549" y="3487408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37"/>
            <p:cNvCxnSpPr/>
            <p:nvPr/>
          </p:nvCxnSpPr>
          <p:spPr>
            <a:xfrm>
              <a:off x="3347580" y="2600362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37"/>
            <p:cNvCxnSpPr/>
            <p:nvPr/>
          </p:nvCxnSpPr>
          <p:spPr>
            <a:xfrm>
              <a:off x="3769610" y="2764485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37"/>
            <p:cNvCxnSpPr/>
            <p:nvPr/>
          </p:nvCxnSpPr>
          <p:spPr>
            <a:xfrm>
              <a:off x="2683272" y="2584731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37"/>
            <p:cNvCxnSpPr/>
            <p:nvPr/>
          </p:nvCxnSpPr>
          <p:spPr>
            <a:xfrm>
              <a:off x="1932995" y="2905162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37"/>
            <p:cNvCxnSpPr/>
            <p:nvPr/>
          </p:nvCxnSpPr>
          <p:spPr>
            <a:xfrm>
              <a:off x="3410103" y="2952054"/>
              <a:ext cx="252295" cy="236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Grafik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96" y="3877150"/>
            <a:ext cx="2513148" cy="2517676"/>
          </a:xfrm>
          <a:prstGeom prst="rect">
            <a:avLst/>
          </a:prstGeom>
        </p:spPr>
      </p:pic>
      <p:grpSp>
        <p:nvGrpSpPr>
          <p:cNvPr id="60" name="Gruppieren 10"/>
          <p:cNvGrpSpPr/>
          <p:nvPr/>
        </p:nvGrpSpPr>
        <p:grpSpPr>
          <a:xfrm>
            <a:off x="1486304" y="4692847"/>
            <a:ext cx="923464" cy="912495"/>
            <a:chOff x="5781734" y="1916832"/>
            <a:chExt cx="923464" cy="912495"/>
          </a:xfrm>
        </p:grpSpPr>
        <p:sp>
          <p:nvSpPr>
            <p:cNvPr id="62" name="Ellipse 33"/>
            <p:cNvSpPr>
              <a:spLocks noChangeAspect="1"/>
            </p:cNvSpPr>
            <p:nvPr/>
          </p:nvSpPr>
          <p:spPr>
            <a:xfrm>
              <a:off x="5781734" y="2334478"/>
              <a:ext cx="86410" cy="86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3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1916832"/>
              <a:ext cx="621030" cy="912495"/>
            </a:xfrm>
            <a:prstGeom prst="rect">
              <a:avLst/>
            </a:prstGeom>
          </p:spPr>
        </p:pic>
      </p:grpSp>
      <p:pic>
        <p:nvPicPr>
          <p:cNvPr id="65" name="Grafik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38" y="4880718"/>
            <a:ext cx="172402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2204231"/>
            <a:ext cx="3888432" cy="1779558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514729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097482" y="2444669"/>
            <a:ext cx="3056774" cy="119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41906" y="3094011"/>
            <a:ext cx="1547664" cy="10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137211" y="2276239"/>
            <a:ext cx="200631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406417" y="2860436"/>
            <a:ext cx="187009" cy="279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pic>
        <p:nvPicPr>
          <p:cNvPr id="29" name="Grafik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86" y="2276239"/>
            <a:ext cx="259080" cy="17335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1" y="3216433"/>
            <a:ext cx="154305" cy="45529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2" y="3765160"/>
            <a:ext cx="360045" cy="455295"/>
          </a:xfrm>
          <a:prstGeom prst="rect">
            <a:avLst/>
          </a:prstGeom>
        </p:spPr>
      </p:pic>
      <p:sp>
        <p:nvSpPr>
          <p:cNvPr id="4" name="Ellipse 3"/>
          <p:cNvSpPr>
            <a:spLocks noChangeAspect="1"/>
          </p:cNvSpPr>
          <p:nvPr/>
        </p:nvSpPr>
        <p:spPr>
          <a:xfrm>
            <a:off x="2451232" y="3046377"/>
            <a:ext cx="86410" cy="864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21" y="2674751"/>
            <a:ext cx="421005" cy="6096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25816"/>
            <a:ext cx="2513148" cy="2517676"/>
          </a:xfrm>
          <a:prstGeom prst="rect">
            <a:avLst/>
          </a:prstGeom>
        </p:spPr>
      </p:pic>
      <p:sp>
        <p:nvSpPr>
          <p:cNvPr id="34" name="Ellipse 33"/>
          <p:cNvSpPr>
            <a:spLocks noChangeAspect="1"/>
          </p:cNvSpPr>
          <p:nvPr/>
        </p:nvSpPr>
        <p:spPr>
          <a:xfrm>
            <a:off x="6161684" y="1759159"/>
            <a:ext cx="86410" cy="864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18" y="1341513"/>
            <a:ext cx="621030" cy="912495"/>
          </a:xfrm>
          <a:prstGeom prst="rect">
            <a:avLst/>
          </a:prstGeom>
        </p:spPr>
      </p:pic>
      <p:pic>
        <p:nvPicPr>
          <p:cNvPr id="41" name="Immagine 4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6589945" y="4569276"/>
            <a:ext cx="2205990" cy="609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9" y="1801588"/>
            <a:ext cx="1920240" cy="609600"/>
          </a:xfrm>
          <a:prstGeom prst="rect">
            <a:avLst/>
          </a:prstGeom>
        </p:spPr>
      </p:pic>
      <p:cxnSp>
        <p:nvCxnSpPr>
          <p:cNvPr id="53" name="Gerade Verbindung mit Pfeil 52"/>
          <p:cNvCxnSpPr/>
          <p:nvPr/>
        </p:nvCxnSpPr>
        <p:spPr>
          <a:xfrm>
            <a:off x="2465634" y="3068327"/>
            <a:ext cx="252295" cy="23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334187" y="4577519"/>
            <a:ext cx="2339340" cy="91249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1" y="5592518"/>
            <a:ext cx="3678555" cy="609600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>
            <a:off x="6207631" y="1797007"/>
            <a:ext cx="0" cy="912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4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38" y="3558043"/>
            <a:ext cx="1866550" cy="600859"/>
          </a:xfrm>
          <a:prstGeom prst="rect">
            <a:avLst/>
          </a:prstGeom>
        </p:spPr>
      </p:pic>
      <p:cxnSp>
        <p:nvCxnSpPr>
          <p:cNvPr id="27" name="Connettore 2 26"/>
          <p:cNvCxnSpPr/>
          <p:nvPr/>
        </p:nvCxnSpPr>
        <p:spPr>
          <a:xfrm flipV="1">
            <a:off x="4819135" y="2069839"/>
            <a:ext cx="634314" cy="741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/>
          <a:stretch>
            <a:fillRect/>
          </a:stretch>
        </p:blipFill>
        <p:spPr>
          <a:xfrm>
            <a:off x="5053912" y="1914594"/>
            <a:ext cx="144780" cy="110490"/>
          </a:xfrm>
          <a:prstGeom prst="rect">
            <a:avLst/>
          </a:prstGeom>
        </p:spPr>
      </p:pic>
      <p:pic>
        <p:nvPicPr>
          <p:cNvPr id="38" name="Immagine 37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5160681" y="3939081"/>
            <a:ext cx="3446145" cy="302895"/>
          </a:xfrm>
          <a:prstGeom prst="rect">
            <a:avLst/>
          </a:prstGeom>
        </p:spPr>
      </p:pic>
      <p:pic>
        <p:nvPicPr>
          <p:cNvPr id="40" name="Immagine 39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6618778" y="5265373"/>
            <a:ext cx="94678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35" y="2813976"/>
            <a:ext cx="3420773" cy="35543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Gradient of a function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922" y="1187971"/>
            <a:ext cx="8229600" cy="104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Consider a surface </a:t>
            </a:r>
            <a:r>
              <a:rPr lang="de-DE" sz="2000" i="1" dirty="0" smtClean="0"/>
              <a:t>S</a:t>
            </a:r>
            <a:r>
              <a:rPr lang="de-DE" sz="2000" dirty="0" smtClean="0"/>
              <a:t> with parametrization                          and a </a:t>
            </a:r>
            <a:r>
              <a:rPr lang="de-DE" sz="2000" dirty="0" smtClean="0">
                <a:solidFill>
                  <a:srgbClr val="0000CD"/>
                </a:solidFill>
              </a:rPr>
              <a:t>differentiable function</a:t>
            </a:r>
            <a:r>
              <a:rPr lang="de-DE" sz="2000" dirty="0" smtClean="0"/>
              <a:t>     </a:t>
            </a:r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45" y="1268519"/>
            <a:ext cx="1203714" cy="1989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7" y="1531336"/>
            <a:ext cx="1162823" cy="24555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7198" y="2034054"/>
            <a:ext cx="831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We want to define the </a:t>
            </a:r>
            <a:r>
              <a:rPr lang="de-DE" sz="2000" dirty="0" smtClean="0">
                <a:solidFill>
                  <a:srgbClr val="0000CD"/>
                </a:solidFill>
              </a:rPr>
              <a:t>gradient               </a:t>
            </a:r>
            <a:r>
              <a:rPr lang="de-DE" sz="2000" dirty="0" smtClean="0"/>
              <a:t>at a point          </a:t>
            </a:r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74" y="2125129"/>
            <a:ext cx="651510" cy="2552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0" y="2138464"/>
            <a:ext cx="609600" cy="228600"/>
          </a:xfrm>
          <a:prstGeom prst="rect">
            <a:avLst/>
          </a:prstGeom>
        </p:spPr>
      </p:pic>
      <p:grpSp>
        <p:nvGrpSpPr>
          <p:cNvPr id="15" name="Gruppo 14"/>
          <p:cNvGrpSpPr/>
          <p:nvPr/>
        </p:nvGrpSpPr>
        <p:grpSpPr>
          <a:xfrm>
            <a:off x="4401025" y="4599544"/>
            <a:ext cx="354054" cy="400110"/>
            <a:chOff x="6948264" y="4685074"/>
            <a:chExt cx="354054" cy="400110"/>
          </a:xfrm>
        </p:grpSpPr>
        <p:sp>
          <p:nvSpPr>
            <p:cNvPr id="23" name="Textfeld 22"/>
            <p:cNvSpPr txBox="1"/>
            <p:nvPr/>
          </p:nvSpPr>
          <p:spPr>
            <a:xfrm>
              <a:off x="6973382" y="468507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p</a:t>
              </a:r>
              <a:endParaRPr lang="de-DE" sz="20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6948264" y="4725144"/>
              <a:ext cx="72000" cy="72008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53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Discretization: The gradient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429912"/>
            <a:ext cx="5071110" cy="266700"/>
          </a:xfrm>
          <a:prstGeom prst="rect">
            <a:avLst/>
          </a:prstGeom>
        </p:spPr>
      </p:pic>
      <p:grpSp>
        <p:nvGrpSpPr>
          <p:cNvPr id="5" name="Group 6"/>
          <p:cNvGrpSpPr/>
          <p:nvPr/>
        </p:nvGrpSpPr>
        <p:grpSpPr>
          <a:xfrm>
            <a:off x="683568" y="2137774"/>
            <a:ext cx="4071457" cy="1725012"/>
            <a:chOff x="1445884" y="3869915"/>
            <a:chExt cx="6648060" cy="2816678"/>
          </a:xfrm>
        </p:grpSpPr>
        <p:grpSp>
          <p:nvGrpSpPr>
            <p:cNvPr id="6" name="Gruppo 30"/>
            <p:cNvGrpSpPr/>
            <p:nvPr/>
          </p:nvGrpSpPr>
          <p:grpSpPr>
            <a:xfrm>
              <a:off x="3673387" y="4725144"/>
              <a:ext cx="1114637" cy="288032"/>
              <a:chOff x="3673387" y="4725144"/>
              <a:chExt cx="1114637" cy="288032"/>
            </a:xfrm>
          </p:grpSpPr>
          <p:cxnSp>
            <p:nvCxnSpPr>
              <p:cNvPr id="22" name="Straight Arrow Connector 20"/>
              <p:cNvCxnSpPr/>
              <p:nvPr/>
            </p:nvCxnSpPr>
            <p:spPr>
              <a:xfrm>
                <a:off x="3673387" y="5013176"/>
                <a:ext cx="111463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4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57" y="4725144"/>
                <a:ext cx="228600" cy="184785"/>
              </a:xfrm>
              <a:prstGeom prst="rect">
                <a:avLst/>
              </a:prstGeom>
            </p:spPr>
          </p:pic>
        </p:grpSp>
        <p:grpSp>
          <p:nvGrpSpPr>
            <p:cNvPr id="7" name="Gruppo 27"/>
            <p:cNvGrpSpPr/>
            <p:nvPr/>
          </p:nvGrpSpPr>
          <p:grpSpPr>
            <a:xfrm>
              <a:off x="1445884" y="4286871"/>
              <a:ext cx="2227503" cy="2159076"/>
              <a:chOff x="1445884" y="4286871"/>
              <a:chExt cx="2227503" cy="2159076"/>
            </a:xfrm>
          </p:grpSpPr>
          <p:cxnSp>
            <p:nvCxnSpPr>
              <p:cNvPr id="15" name="Gerade Verbindung mit Pfeil 12"/>
              <p:cNvCxnSpPr/>
              <p:nvPr/>
            </p:nvCxnSpPr>
            <p:spPr>
              <a:xfrm flipV="1">
                <a:off x="1644712" y="4286871"/>
                <a:ext cx="0" cy="1944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3"/>
              <p:cNvCxnSpPr/>
              <p:nvPr/>
            </p:nvCxnSpPr>
            <p:spPr>
              <a:xfrm flipV="1">
                <a:off x="1607369" y="6188753"/>
                <a:ext cx="2066018" cy="4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fik 19"/>
              <p:cNvPicPr>
                <a:picLocks noChangeAspect="1"/>
              </p:cNvPicPr>
              <p:nvPr/>
            </p:nvPicPr>
            <p:blipFill>
              <a:blip r:embed="rId2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7450" y="4579868"/>
                <a:ext cx="1775092" cy="1621163"/>
              </a:xfrm>
              <a:prstGeom prst="rect">
                <a:avLst/>
              </a:prstGeom>
            </p:spPr>
          </p:pic>
          <p:pic>
            <p:nvPicPr>
              <p:cNvPr id="18" name="Grafik 34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84" y="4524353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19" name="Grafik 3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960" y="6231017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20" name="Picture 25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8729" y="6331647"/>
                <a:ext cx="133350" cy="114300"/>
              </a:xfrm>
              <a:prstGeom prst="rect">
                <a:avLst/>
              </a:prstGeom>
            </p:spPr>
          </p:pic>
          <p:pic>
            <p:nvPicPr>
              <p:cNvPr id="21" name="Picture 28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884" y="4286871"/>
                <a:ext cx="114300" cy="114300"/>
              </a:xfrm>
              <a:prstGeom prst="rect">
                <a:avLst/>
              </a:prstGeom>
            </p:spPr>
          </p:pic>
        </p:grpSp>
        <p:grpSp>
          <p:nvGrpSpPr>
            <p:cNvPr id="8" name="Gruppo 26"/>
            <p:cNvGrpSpPr/>
            <p:nvPr/>
          </p:nvGrpSpPr>
          <p:grpSpPr>
            <a:xfrm>
              <a:off x="4427984" y="3869915"/>
              <a:ext cx="3665960" cy="2816678"/>
              <a:chOff x="4427984" y="3869915"/>
              <a:chExt cx="3665960" cy="2816678"/>
            </a:xfrm>
          </p:grpSpPr>
          <p:pic>
            <p:nvPicPr>
              <p:cNvPr id="10" name="Grafik 21"/>
              <p:cNvPicPr>
                <a:picLocks noChangeAspect="1"/>
              </p:cNvPicPr>
              <p:nvPr/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094305"/>
                <a:ext cx="3665960" cy="2592288"/>
              </a:xfrm>
              <a:prstGeom prst="rect">
                <a:avLst/>
              </a:prstGeom>
            </p:spPr>
          </p:pic>
          <p:pic>
            <p:nvPicPr>
              <p:cNvPr id="11" name="Picture 29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9621" y="3889865"/>
                <a:ext cx="367665" cy="186690"/>
              </a:xfrm>
              <a:prstGeom prst="rect">
                <a:avLst/>
              </a:prstGeom>
            </p:spPr>
          </p:pic>
          <p:pic>
            <p:nvPicPr>
              <p:cNvPr id="12" name="Picture 37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2683" y="5386571"/>
                <a:ext cx="375285" cy="186690"/>
              </a:xfrm>
              <a:prstGeom prst="rect">
                <a:avLst/>
              </a:prstGeom>
            </p:spPr>
          </p:pic>
          <p:pic>
            <p:nvPicPr>
              <p:cNvPr id="13" name="Picture 36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521" y="6352602"/>
                <a:ext cx="373380" cy="186690"/>
              </a:xfrm>
              <a:prstGeom prst="rect">
                <a:avLst/>
              </a:prstGeom>
            </p:spPr>
          </p:pic>
          <p:pic>
            <p:nvPicPr>
              <p:cNvPr id="14" name="Picture 39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351" y="3869915"/>
                <a:ext cx="270510" cy="211455"/>
              </a:xfrm>
              <a:prstGeom prst="rect">
                <a:avLst/>
              </a:prstGeom>
            </p:spPr>
          </p:pic>
        </p:grpSp>
        <p:pic>
          <p:nvPicPr>
            <p:cNvPr id="9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526" y="4273239"/>
              <a:ext cx="268605" cy="211455"/>
            </a:xfrm>
            <a:prstGeom prst="rect">
              <a:avLst/>
            </a:prstGeom>
          </p:spPr>
        </p:pic>
      </p:grpSp>
      <p:pic>
        <p:nvPicPr>
          <p:cNvPr id="24" name="Immagine 2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5424231" y="2826783"/>
            <a:ext cx="3084195" cy="609600"/>
          </a:xfrm>
          <a:prstGeom prst="rect">
            <a:avLst/>
          </a:prstGeom>
        </p:spPr>
      </p:pic>
      <p:cxnSp>
        <p:nvCxnSpPr>
          <p:cNvPr id="25" name="Straight Arrow Connector 42"/>
          <p:cNvCxnSpPr>
            <a:stCxn id="10" idx="0"/>
          </p:cNvCxnSpPr>
          <p:nvPr/>
        </p:nvCxnSpPr>
        <p:spPr>
          <a:xfrm flipH="1">
            <a:off x="2718974" y="2275197"/>
            <a:ext cx="913483" cy="129719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5"/>
          <p:cNvCxnSpPr/>
          <p:nvPr/>
        </p:nvCxnSpPr>
        <p:spPr>
          <a:xfrm>
            <a:off x="3841542" y="2289249"/>
            <a:ext cx="486686" cy="7105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70" y="2600199"/>
            <a:ext cx="291465" cy="150495"/>
          </a:xfrm>
          <a:prstGeom prst="rect">
            <a:avLst/>
          </a:prstGeom>
        </p:spPr>
      </p:pic>
      <p:pic>
        <p:nvPicPr>
          <p:cNvPr id="28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5" y="2492231"/>
            <a:ext cx="291465" cy="154305"/>
          </a:xfrm>
          <a:prstGeom prst="rect">
            <a:avLst/>
          </a:prstGeom>
        </p:spPr>
      </p:pic>
      <p:pic>
        <p:nvPicPr>
          <p:cNvPr id="33" name="Immagine 3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/>
          <a:stretch>
            <a:fillRect/>
          </a:stretch>
        </p:blipFill>
        <p:spPr>
          <a:xfrm>
            <a:off x="5416061" y="2338910"/>
            <a:ext cx="2832735" cy="255270"/>
          </a:xfrm>
          <a:prstGeom prst="rect">
            <a:avLst/>
          </a:prstGeom>
        </p:spPr>
      </p:pic>
      <p:sp>
        <p:nvSpPr>
          <p:cNvPr id="34" name="CasellaDiTesto 33"/>
          <p:cNvSpPr txBox="1"/>
          <p:nvPr/>
        </p:nvSpPr>
        <p:spPr>
          <a:xfrm>
            <a:off x="125046" y="4073925"/>
            <a:ext cx="875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Recall that we are assuming functions to be </a:t>
            </a:r>
            <a:r>
              <a:rPr lang="en-US" sz="2000" dirty="0" smtClean="0">
                <a:solidFill>
                  <a:srgbClr val="0000CD"/>
                </a:solidFill>
              </a:rPr>
              <a:t>linear</a:t>
            </a:r>
            <a:r>
              <a:rPr lang="en-US" sz="2000" dirty="0" smtClean="0"/>
              <a:t> within each triangle.</a:t>
            </a:r>
          </a:p>
          <a:p>
            <a:endParaRPr lang="en-US" sz="2000" dirty="0" smtClean="0"/>
          </a:p>
          <a:p>
            <a:r>
              <a:rPr lang="en-US" sz="2000" dirty="0" smtClean="0"/>
              <a:t>Our partial derivatives on the reference triangle can be simply approximated by the finite differences:</a:t>
            </a:r>
            <a:endParaRPr lang="en-US" sz="2000" dirty="0"/>
          </a:p>
        </p:txBody>
      </p:sp>
      <p:pic>
        <p:nvPicPr>
          <p:cNvPr id="35" name="Immagine 3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3571631" y="2768756"/>
            <a:ext cx="127635" cy="230505"/>
          </a:xfrm>
          <a:prstGeom prst="rect">
            <a:avLst/>
          </a:prstGeom>
        </p:spPr>
      </p:pic>
      <p:pic>
        <p:nvPicPr>
          <p:cNvPr id="37" name="Immagine 3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1019908" y="3077464"/>
            <a:ext cx="148590" cy="289560"/>
          </a:xfrm>
          <a:prstGeom prst="rect">
            <a:avLst/>
          </a:prstGeom>
        </p:spPr>
      </p:pic>
      <p:pic>
        <p:nvPicPr>
          <p:cNvPr id="38" name="Immagine 3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1766302" y="5457248"/>
            <a:ext cx="2451735" cy="588645"/>
          </a:xfrm>
          <a:prstGeom prst="rect">
            <a:avLst/>
          </a:prstGeom>
        </p:spPr>
      </p:pic>
      <p:pic>
        <p:nvPicPr>
          <p:cNvPr id="40" name="Immagine 39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4732101" y="5461155"/>
            <a:ext cx="2451735" cy="58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Discretization: The gradient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429912"/>
            <a:ext cx="5071110" cy="266700"/>
          </a:xfrm>
          <a:prstGeom prst="rect">
            <a:avLst/>
          </a:prstGeom>
        </p:spPr>
      </p:pic>
      <p:grpSp>
        <p:nvGrpSpPr>
          <p:cNvPr id="3" name="Group 6"/>
          <p:cNvGrpSpPr/>
          <p:nvPr/>
        </p:nvGrpSpPr>
        <p:grpSpPr>
          <a:xfrm>
            <a:off x="683568" y="2137774"/>
            <a:ext cx="4071457" cy="1725012"/>
            <a:chOff x="1445884" y="3869915"/>
            <a:chExt cx="6648060" cy="2816678"/>
          </a:xfrm>
        </p:grpSpPr>
        <p:grpSp>
          <p:nvGrpSpPr>
            <p:cNvPr id="5" name="Gruppo 30"/>
            <p:cNvGrpSpPr/>
            <p:nvPr/>
          </p:nvGrpSpPr>
          <p:grpSpPr>
            <a:xfrm>
              <a:off x="3673387" y="4725144"/>
              <a:ext cx="1114637" cy="288032"/>
              <a:chOff x="3673387" y="4725144"/>
              <a:chExt cx="1114637" cy="288032"/>
            </a:xfrm>
          </p:grpSpPr>
          <p:cxnSp>
            <p:nvCxnSpPr>
              <p:cNvPr id="22" name="Straight Arrow Connector 20"/>
              <p:cNvCxnSpPr/>
              <p:nvPr/>
            </p:nvCxnSpPr>
            <p:spPr>
              <a:xfrm>
                <a:off x="3673387" y="5013176"/>
                <a:ext cx="111463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4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57" y="4725144"/>
                <a:ext cx="228600" cy="184785"/>
              </a:xfrm>
              <a:prstGeom prst="rect">
                <a:avLst/>
              </a:prstGeom>
            </p:spPr>
          </p:pic>
        </p:grpSp>
        <p:grpSp>
          <p:nvGrpSpPr>
            <p:cNvPr id="6" name="Gruppo 27"/>
            <p:cNvGrpSpPr/>
            <p:nvPr/>
          </p:nvGrpSpPr>
          <p:grpSpPr>
            <a:xfrm>
              <a:off x="1445884" y="4286871"/>
              <a:ext cx="2227503" cy="2159076"/>
              <a:chOff x="1445884" y="4286871"/>
              <a:chExt cx="2227503" cy="2159076"/>
            </a:xfrm>
          </p:grpSpPr>
          <p:cxnSp>
            <p:nvCxnSpPr>
              <p:cNvPr id="15" name="Gerade Verbindung mit Pfeil 12"/>
              <p:cNvCxnSpPr/>
              <p:nvPr/>
            </p:nvCxnSpPr>
            <p:spPr>
              <a:xfrm flipV="1">
                <a:off x="1644712" y="4286871"/>
                <a:ext cx="0" cy="1944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3"/>
              <p:cNvCxnSpPr/>
              <p:nvPr/>
            </p:nvCxnSpPr>
            <p:spPr>
              <a:xfrm flipV="1">
                <a:off x="1607369" y="6188753"/>
                <a:ext cx="2066018" cy="4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fik 19"/>
              <p:cNvPicPr>
                <a:picLocks noChangeAspect="1"/>
              </p:cNvPicPr>
              <p:nvPr/>
            </p:nvPicPr>
            <p:blipFill>
              <a:blip r:embed="rId2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7450" y="4579868"/>
                <a:ext cx="1775092" cy="1621163"/>
              </a:xfrm>
              <a:prstGeom prst="rect">
                <a:avLst/>
              </a:prstGeom>
            </p:spPr>
          </p:pic>
          <p:pic>
            <p:nvPicPr>
              <p:cNvPr id="18" name="Grafik 34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84" y="4524353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19" name="Grafik 35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960" y="6231017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20" name="Picture 2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8729" y="6331647"/>
                <a:ext cx="133350" cy="114300"/>
              </a:xfrm>
              <a:prstGeom prst="rect">
                <a:avLst/>
              </a:prstGeom>
            </p:spPr>
          </p:pic>
          <p:pic>
            <p:nvPicPr>
              <p:cNvPr id="21" name="Picture 28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884" y="4286871"/>
                <a:ext cx="114300" cy="114300"/>
              </a:xfrm>
              <a:prstGeom prst="rect">
                <a:avLst/>
              </a:prstGeom>
            </p:spPr>
          </p:pic>
        </p:grpSp>
        <p:grpSp>
          <p:nvGrpSpPr>
            <p:cNvPr id="7" name="Gruppo 26"/>
            <p:cNvGrpSpPr/>
            <p:nvPr/>
          </p:nvGrpSpPr>
          <p:grpSpPr>
            <a:xfrm>
              <a:off x="4427984" y="3869915"/>
              <a:ext cx="3665960" cy="2816678"/>
              <a:chOff x="4427984" y="3869915"/>
              <a:chExt cx="3665960" cy="2816678"/>
            </a:xfrm>
          </p:grpSpPr>
          <p:pic>
            <p:nvPicPr>
              <p:cNvPr id="10" name="Grafik 21"/>
              <p:cNvPicPr>
                <a:picLocks noChangeAspect="1"/>
              </p:cNvPicPr>
              <p:nvPr/>
            </p:nvPicPr>
            <p:blipFill>
              <a:blip r:embed="rId2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094305"/>
                <a:ext cx="3665960" cy="2592288"/>
              </a:xfrm>
              <a:prstGeom prst="rect">
                <a:avLst/>
              </a:prstGeom>
            </p:spPr>
          </p:pic>
          <p:pic>
            <p:nvPicPr>
              <p:cNvPr id="11" name="Picture 29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9621" y="3889865"/>
                <a:ext cx="367665" cy="186690"/>
              </a:xfrm>
              <a:prstGeom prst="rect">
                <a:avLst/>
              </a:prstGeom>
            </p:spPr>
          </p:pic>
          <p:pic>
            <p:nvPicPr>
              <p:cNvPr id="12" name="Picture 37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2683" y="5386571"/>
                <a:ext cx="375285" cy="186690"/>
              </a:xfrm>
              <a:prstGeom prst="rect">
                <a:avLst/>
              </a:prstGeom>
            </p:spPr>
          </p:pic>
          <p:pic>
            <p:nvPicPr>
              <p:cNvPr id="13" name="Picture 36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521" y="6352602"/>
                <a:ext cx="373380" cy="186690"/>
              </a:xfrm>
              <a:prstGeom prst="rect">
                <a:avLst/>
              </a:prstGeom>
            </p:spPr>
          </p:pic>
          <p:pic>
            <p:nvPicPr>
              <p:cNvPr id="14" name="Picture 39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351" y="3869915"/>
                <a:ext cx="270510" cy="211455"/>
              </a:xfrm>
              <a:prstGeom prst="rect">
                <a:avLst/>
              </a:prstGeom>
            </p:spPr>
          </p:pic>
        </p:grpSp>
        <p:pic>
          <p:nvPicPr>
            <p:cNvPr id="9" name="Picture 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526" y="4273239"/>
              <a:ext cx="268605" cy="211455"/>
            </a:xfrm>
            <a:prstGeom prst="rect">
              <a:avLst/>
            </a:prstGeom>
          </p:spPr>
        </p:pic>
      </p:grpSp>
      <p:pic>
        <p:nvPicPr>
          <p:cNvPr id="24" name="Immagine 2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5424231" y="2826783"/>
            <a:ext cx="3084195" cy="609600"/>
          </a:xfrm>
          <a:prstGeom prst="rect">
            <a:avLst/>
          </a:prstGeom>
        </p:spPr>
      </p:pic>
      <p:cxnSp>
        <p:nvCxnSpPr>
          <p:cNvPr id="25" name="Straight Arrow Connector 42"/>
          <p:cNvCxnSpPr>
            <a:stCxn id="10" idx="0"/>
          </p:cNvCxnSpPr>
          <p:nvPr/>
        </p:nvCxnSpPr>
        <p:spPr>
          <a:xfrm flipH="1">
            <a:off x="2718974" y="2275197"/>
            <a:ext cx="913483" cy="129719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5"/>
          <p:cNvCxnSpPr/>
          <p:nvPr/>
        </p:nvCxnSpPr>
        <p:spPr>
          <a:xfrm>
            <a:off x="3841542" y="2289249"/>
            <a:ext cx="486686" cy="7105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70" y="2600199"/>
            <a:ext cx="291465" cy="150495"/>
          </a:xfrm>
          <a:prstGeom prst="rect">
            <a:avLst/>
          </a:prstGeom>
        </p:spPr>
      </p:pic>
      <p:pic>
        <p:nvPicPr>
          <p:cNvPr id="28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5" y="2492231"/>
            <a:ext cx="291465" cy="154305"/>
          </a:xfrm>
          <a:prstGeom prst="rect">
            <a:avLst/>
          </a:prstGeom>
        </p:spPr>
      </p:pic>
      <p:pic>
        <p:nvPicPr>
          <p:cNvPr id="30" name="Immagine 2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443235" y="4743733"/>
            <a:ext cx="1893570" cy="289560"/>
          </a:xfrm>
          <a:prstGeom prst="rect">
            <a:avLst/>
          </a:prstGeom>
        </p:spPr>
      </p:pic>
      <p:pic>
        <p:nvPicPr>
          <p:cNvPr id="33" name="Immagine 3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5416061" y="2338910"/>
            <a:ext cx="2832735" cy="255270"/>
          </a:xfrm>
          <a:prstGeom prst="rect">
            <a:avLst/>
          </a:prstGeom>
        </p:spPr>
      </p:pic>
      <p:pic>
        <p:nvPicPr>
          <p:cNvPr id="35" name="Immagine 3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3571631" y="2768756"/>
            <a:ext cx="127635" cy="230505"/>
          </a:xfrm>
          <a:prstGeom prst="rect">
            <a:avLst/>
          </a:prstGeom>
        </p:spPr>
      </p:pic>
      <p:pic>
        <p:nvPicPr>
          <p:cNvPr id="37" name="Immagine 36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1019908" y="3077464"/>
            <a:ext cx="148590" cy="289560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171939" y="4034852"/>
            <a:ext cx="869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The discrete gradient is then given by:</a:t>
            </a:r>
            <a:endParaRPr lang="en-US" sz="2000"/>
          </a:p>
        </p:txBody>
      </p:sp>
      <p:pic>
        <p:nvPicPr>
          <p:cNvPr id="43" name="Immagine 42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1" cstate="print"/>
          <a:stretch>
            <a:fillRect/>
          </a:stretch>
        </p:blipFill>
        <p:spPr>
          <a:xfrm>
            <a:off x="2466113" y="4550092"/>
            <a:ext cx="4935855" cy="666750"/>
          </a:xfrm>
          <a:prstGeom prst="rect">
            <a:avLst/>
          </a:prstGeom>
        </p:spPr>
      </p:pic>
      <p:pic>
        <p:nvPicPr>
          <p:cNvPr id="45" name="Immagine 44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2" cstate="print"/>
          <a:stretch>
            <a:fillRect/>
          </a:stretch>
        </p:blipFill>
        <p:spPr>
          <a:xfrm>
            <a:off x="2384051" y="5374616"/>
            <a:ext cx="4038600" cy="672465"/>
          </a:xfrm>
          <a:prstGeom prst="rect">
            <a:avLst/>
          </a:prstGeom>
        </p:spPr>
      </p:pic>
      <p:sp>
        <p:nvSpPr>
          <p:cNvPr id="46" name="CasellaDiTesto 45"/>
          <p:cNvSpPr txBox="1"/>
          <p:nvPr/>
        </p:nvSpPr>
        <p:spPr>
          <a:xfrm>
            <a:off x="171943" y="5511899"/>
            <a:ext cx="2235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Also observe that: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Discretization: Gradient norm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289165" y="2200428"/>
            <a:ext cx="218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 simply obtain:</a:t>
            </a:r>
            <a:endParaRPr lang="en-US" sz="2000"/>
          </a:p>
        </p:txBody>
      </p:sp>
      <p:pic>
        <p:nvPicPr>
          <p:cNvPr id="48" name="Immagine 4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26185" y="2903234"/>
            <a:ext cx="5162550" cy="760095"/>
          </a:xfrm>
          <a:prstGeom prst="rect">
            <a:avLst/>
          </a:prstGeom>
        </p:spPr>
      </p:pic>
      <p:pic>
        <p:nvPicPr>
          <p:cNvPr id="40" name="Immagine 3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39247" y="1490756"/>
            <a:ext cx="2480310" cy="457200"/>
          </a:xfrm>
          <a:prstGeom prst="rect">
            <a:avLst/>
          </a:prstGeom>
        </p:spPr>
      </p:pic>
      <p:pic>
        <p:nvPicPr>
          <p:cNvPr id="49" name="Immagine 4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82092" y="3865100"/>
            <a:ext cx="3211830" cy="760095"/>
          </a:xfrm>
          <a:prstGeom prst="rect">
            <a:avLst/>
          </a:prstGeom>
        </p:spPr>
      </p:pic>
      <p:grpSp>
        <p:nvGrpSpPr>
          <p:cNvPr id="53" name="Gruppo 52"/>
          <p:cNvGrpSpPr/>
          <p:nvPr/>
        </p:nvGrpSpPr>
        <p:grpSpPr>
          <a:xfrm>
            <a:off x="281354" y="4935806"/>
            <a:ext cx="8596923" cy="707886"/>
            <a:chOff x="281354" y="5713046"/>
            <a:chExt cx="8596923" cy="707886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281354" y="5713046"/>
              <a:ext cx="85969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 that, since we take </a:t>
              </a:r>
              <a:r>
                <a:rPr lang="en-US" sz="2000" i="1" dirty="0" smtClean="0"/>
                <a:t>f</a:t>
              </a:r>
              <a:r>
                <a:rPr lang="en-US" sz="2000" dirty="0" smtClean="0"/>
                <a:t> to be linear, the gradient         is constant within each triangle.</a:t>
              </a:r>
              <a:endParaRPr lang="en-US" sz="2000" dirty="0"/>
            </a:p>
          </p:txBody>
        </p:sp>
        <p:pic>
          <p:nvPicPr>
            <p:cNvPr id="52" name="Immagine 51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5693219" y="5820145"/>
              <a:ext cx="340995" cy="2305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Discretization: Total variation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95385" y="1493520"/>
            <a:ext cx="867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CD"/>
                </a:solidFill>
              </a:rPr>
              <a:t>total variation</a:t>
            </a:r>
            <a:r>
              <a:rPr lang="en-US" sz="2000" dirty="0" smtClean="0"/>
              <a:t> of a function                      is:</a:t>
            </a:r>
            <a:endParaRPr lang="en-US" sz="2000" dirty="0"/>
          </a:p>
        </p:txBody>
      </p:sp>
      <p:pic>
        <p:nvPicPr>
          <p:cNvPr id="5" name="Immagin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20398" y="1602935"/>
            <a:ext cx="1091565" cy="230505"/>
          </a:xfrm>
          <a:prstGeom prst="rect">
            <a:avLst/>
          </a:prstGeom>
        </p:spPr>
      </p:pic>
      <p:pic>
        <p:nvPicPr>
          <p:cNvPr id="6" name="Immagin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735389" y="2205582"/>
            <a:ext cx="3192780" cy="68199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11015" y="3142569"/>
            <a:ext cx="832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know how to compute integrals of functions on triangulated meshes. We simply get, for each triangle:</a:t>
            </a:r>
            <a:endParaRPr lang="en-US" sz="2000" dirty="0"/>
          </a:p>
        </p:txBody>
      </p:sp>
      <p:pic>
        <p:nvPicPr>
          <p:cNvPr id="14" name="Immagin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094524" y="4049151"/>
            <a:ext cx="5404485" cy="760095"/>
          </a:xfrm>
          <a:prstGeom prst="rect">
            <a:avLst/>
          </a:prstGeom>
        </p:spPr>
      </p:pic>
      <p:pic>
        <p:nvPicPr>
          <p:cNvPr id="15" name="Immagin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090616" y="4834564"/>
            <a:ext cx="4469130" cy="636270"/>
          </a:xfrm>
          <a:prstGeom prst="rect">
            <a:avLst/>
          </a:prstGeom>
        </p:spPr>
      </p:pic>
      <p:pic>
        <p:nvPicPr>
          <p:cNvPr id="16" name="Immagin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094523" y="5588750"/>
            <a:ext cx="3032760" cy="514350"/>
          </a:xfrm>
          <a:prstGeom prst="rect">
            <a:avLst/>
          </a:prstGeom>
        </p:spPr>
      </p:pic>
      <p:pic>
        <p:nvPicPr>
          <p:cNvPr id="13" name="Immagin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43877" y="4166382"/>
            <a:ext cx="1611630" cy="62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68" y="1957803"/>
            <a:ext cx="2889504" cy="25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gradient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 R</a:t>
            </a:r>
            <a:r>
              <a:rPr lang="de-DE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04838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457200" y="4056710"/>
            <a:ext cx="7418954" cy="1514238"/>
            <a:chOff x="457200" y="4833950"/>
            <a:chExt cx="7418954" cy="1514238"/>
          </a:xfrm>
        </p:grpSpPr>
        <p:sp>
          <p:nvSpPr>
            <p:cNvPr id="21" name="Textfeld 20"/>
            <p:cNvSpPr txBox="1"/>
            <p:nvPr/>
          </p:nvSpPr>
          <p:spPr>
            <a:xfrm>
              <a:off x="457200" y="4833950"/>
              <a:ext cx="7418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The gradient of a differentiable function                       is the vector field</a:t>
              </a:r>
              <a:endParaRPr lang="de-DE" sz="2000" dirty="0"/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872" y="4869160"/>
              <a:ext cx="1122045" cy="289560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631" y="5588093"/>
              <a:ext cx="1977390" cy="760095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40" y="1470040"/>
            <a:ext cx="4389500" cy="2194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40" y="1334443"/>
            <a:ext cx="794385" cy="234315"/>
          </a:xfrm>
          <a:prstGeom prst="rect">
            <a:avLst/>
          </a:prstGeom>
        </p:spPr>
      </p:pic>
      <p:cxnSp>
        <p:nvCxnSpPr>
          <p:cNvPr id="16" name="Gerade Verbindung mit Pfeil 15"/>
          <p:cNvCxnSpPr/>
          <p:nvPr/>
        </p:nvCxnSpPr>
        <p:spPr>
          <a:xfrm flipV="1">
            <a:off x="4046844" y="2567415"/>
            <a:ext cx="2808312" cy="109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1670580" y="2087637"/>
            <a:ext cx="2376264" cy="157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054956" y="2694176"/>
            <a:ext cx="792088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792042" y="261430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</a:t>
            </a:r>
            <a:endParaRPr lang="de-DE" sz="2000" dirty="0"/>
          </a:p>
        </p:txBody>
      </p:sp>
      <p:pic>
        <p:nvPicPr>
          <p:cNvPr id="25" name="Grafik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00" y="2414348"/>
            <a:ext cx="651510" cy="30099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6783148" y="247815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7" name="Textfeld 26"/>
          <p:cNvSpPr txBox="1"/>
          <p:nvPr/>
        </p:nvSpPr>
        <p:spPr>
          <a:xfrm>
            <a:off x="1670580" y="179001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sp>
        <p:nvSpPr>
          <p:cNvPr id="19" name="Ellipse 18"/>
          <p:cNvSpPr/>
          <p:nvPr/>
        </p:nvSpPr>
        <p:spPr>
          <a:xfrm>
            <a:off x="5019076" y="2649160"/>
            <a:ext cx="72000" cy="72008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608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gradient on a surface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57200" y="1354472"/>
            <a:ext cx="311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Ideas how to define              :</a:t>
            </a: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24" y="1432193"/>
            <a:ext cx="651510" cy="25527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7199" y="2265934"/>
            <a:ext cx="3997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, but in </a:t>
            </a:r>
            <a:r>
              <a:rPr lang="de-DE" sz="2000" dirty="0" err="1" smtClean="0"/>
              <a:t>terms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i="1" err="1" smtClean="0"/>
              <a:t>x</a:t>
            </a:r>
            <a:r>
              <a:rPr lang="de-DE" sz="2000" smtClean="0"/>
              <a:t>, </a:t>
            </a:r>
            <a:r>
              <a:rPr lang="de-DE" sz="2000" i="1" smtClean="0"/>
              <a:t>y</a:t>
            </a:r>
            <a:r>
              <a:rPr lang="de-DE" sz="2000" smtClean="0"/>
              <a:t>, </a:t>
            </a:r>
            <a:r>
              <a:rPr lang="de-DE" sz="2000" i="1" smtClean="0"/>
              <a:t>z</a:t>
            </a:r>
            <a:r>
              <a:rPr lang="de-DE" sz="2000" dirty="0" smtClean="0"/>
              <a:t>: </a:t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b="1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96" y="3155310"/>
            <a:ext cx="2004060" cy="1064895"/>
          </a:xfrm>
          <a:prstGeom prst="rect">
            <a:avLst/>
          </a:prstGeom>
        </p:spPr>
      </p:pic>
      <p:grpSp>
        <p:nvGrpSpPr>
          <p:cNvPr id="34" name="Gruppieren 33"/>
          <p:cNvGrpSpPr/>
          <p:nvPr/>
        </p:nvGrpSpPr>
        <p:grpSpPr>
          <a:xfrm>
            <a:off x="5125491" y="2056955"/>
            <a:ext cx="3495120" cy="3631612"/>
            <a:chOff x="5469368" y="1741604"/>
            <a:chExt cx="3495120" cy="3631612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368" y="1741604"/>
              <a:ext cx="3495120" cy="3631612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6962600" y="3557385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p</a:t>
              </a:r>
              <a:endParaRPr lang="de-DE" sz="2000" dirty="0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495139" y="4609432"/>
            <a:ext cx="4748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 a good choice, because we have </a:t>
            </a:r>
          </a:p>
          <a:p>
            <a:r>
              <a:rPr lang="de-DE" sz="2000" dirty="0" smtClean="0">
                <a:solidFill>
                  <a:srgbClr val="0000CD"/>
                </a:solidFill>
              </a:rPr>
              <a:t>no information</a:t>
            </a:r>
            <a:r>
              <a:rPr lang="de-DE" sz="2000" dirty="0" smtClean="0"/>
              <a:t> </a:t>
            </a:r>
            <a:r>
              <a:rPr lang="de-DE" sz="2000" dirty="0"/>
              <a:t>about </a:t>
            </a:r>
            <a:r>
              <a:rPr lang="de-DE" sz="2000" i="1" dirty="0"/>
              <a:t>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00CD"/>
                </a:solidFill>
              </a:rPr>
              <a:t>outside</a:t>
            </a:r>
            <a:r>
              <a:rPr lang="de-DE" sz="2000" dirty="0"/>
              <a:t> of </a:t>
            </a:r>
            <a:r>
              <a:rPr lang="de-DE" sz="2000" i="1" dirty="0" smtClean="0"/>
              <a:t>S</a:t>
            </a:r>
            <a:r>
              <a:rPr lang="de-DE" sz="2000" dirty="0" smtClean="0"/>
              <a:t>!</a:t>
            </a:r>
            <a:endParaRPr lang="de-DE" sz="2000" dirty="0"/>
          </a:p>
        </p:txBody>
      </p:sp>
      <p:sp>
        <p:nvSpPr>
          <p:cNvPr id="14" name="Ellipse 13"/>
          <p:cNvSpPr/>
          <p:nvPr/>
        </p:nvSpPr>
        <p:spPr>
          <a:xfrm>
            <a:off x="6892427" y="3960375"/>
            <a:ext cx="72000" cy="72008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6925157" y="2772383"/>
            <a:ext cx="0" cy="12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6939311" y="3635911"/>
            <a:ext cx="678958" cy="368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923681" y="3988704"/>
            <a:ext cx="1260000" cy="16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240874" y="2290147"/>
            <a:ext cx="270510" cy="222885"/>
          </a:xfrm>
          <a:prstGeom prst="rect">
            <a:avLst/>
          </a:prstGeom>
        </p:spPr>
      </p:pic>
      <p:pic>
        <p:nvPicPr>
          <p:cNvPr id="25" name="Immagine 2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057951" y="4075963"/>
            <a:ext cx="127635" cy="114300"/>
          </a:xfrm>
          <a:prstGeom prst="rect">
            <a:avLst/>
          </a:prstGeom>
        </p:spPr>
      </p:pic>
      <p:pic>
        <p:nvPicPr>
          <p:cNvPr id="27" name="Immagine 2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475705" y="3415562"/>
            <a:ext cx="120015" cy="163830"/>
          </a:xfrm>
          <a:prstGeom prst="rect">
            <a:avLst/>
          </a:prstGeom>
        </p:spPr>
      </p:pic>
      <p:pic>
        <p:nvPicPr>
          <p:cNvPr id="29" name="Immagine 2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6998966" y="2759070"/>
            <a:ext cx="108585" cy="114300"/>
          </a:xfrm>
          <a:prstGeom prst="rect">
            <a:avLst/>
          </a:prstGeom>
        </p:spPr>
      </p:pic>
      <p:pic>
        <p:nvPicPr>
          <p:cNvPr id="31" name="Immagine 3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499150" y="2313593"/>
            <a:ext cx="152400" cy="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gradient on a surface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0553" y="1322148"/>
            <a:ext cx="858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Another possibility is to express our differentiable function  </a:t>
            </a:r>
            <a:r>
              <a:rPr lang="de-DE" sz="2000" i="1" dirty="0" smtClean="0"/>
              <a:t>f</a:t>
            </a:r>
            <a:r>
              <a:rPr lang="de-DE" sz="2000" dirty="0" smtClean="0"/>
              <a:t>  in terms of a parametrization </a:t>
            </a:r>
            <a:r>
              <a:rPr lang="de-DE" sz="2000" b="1" dirty="0" smtClean="0"/>
              <a:t>x</a:t>
            </a:r>
            <a:r>
              <a:rPr lang="de-DE" sz="2000" dirty="0" smtClean="0"/>
              <a:t>:</a:t>
            </a:r>
            <a:endParaRPr lang="de-DE" sz="2000" b="1" dirty="0">
              <a:solidFill>
                <a:srgbClr val="FF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53" y="3040102"/>
            <a:ext cx="1977390" cy="760095"/>
          </a:xfrm>
          <a:prstGeom prst="rect">
            <a:avLst/>
          </a:prstGeom>
        </p:spPr>
      </p:pic>
      <p:pic>
        <p:nvPicPr>
          <p:cNvPr id="40" name="Immagine 3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20420" y="2217724"/>
            <a:ext cx="2125980" cy="300990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083461" y="2660340"/>
            <a:ext cx="295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Depends on the choice of the</a:t>
            </a:r>
            <a:r>
              <a:rPr lang="de-DE" dirty="0">
                <a:solidFill>
                  <a:srgbClr val="0000CD"/>
                </a:solidFill>
              </a:rPr>
              <a:t> parametrization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58" y="4456566"/>
            <a:ext cx="3063818" cy="1433177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2313966" y="5173155"/>
            <a:ext cx="1960167" cy="71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655363" y="4859858"/>
            <a:ext cx="1658603" cy="102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017616" y="5255930"/>
            <a:ext cx="552868" cy="9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866834" y="5173154"/>
            <a:ext cx="229594" cy="26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</a:t>
            </a:r>
            <a:endParaRPr lang="de-DE" sz="2000" dirty="0"/>
          </a:p>
        </p:txBody>
      </p:sp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50" y="5073202"/>
            <a:ext cx="454746" cy="196547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223873" y="5114866"/>
            <a:ext cx="230713" cy="26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7" name="Textfeld 26"/>
          <p:cNvSpPr txBox="1"/>
          <p:nvPr/>
        </p:nvSpPr>
        <p:spPr>
          <a:xfrm>
            <a:off x="756963" y="4618615"/>
            <a:ext cx="215048" cy="261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sp>
        <p:nvSpPr>
          <p:cNvPr id="31" name="Ellipse 30"/>
          <p:cNvSpPr/>
          <p:nvPr/>
        </p:nvSpPr>
        <p:spPr>
          <a:xfrm>
            <a:off x="2974523" y="5216896"/>
            <a:ext cx="60235" cy="60242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o 33"/>
          <p:cNvGrpSpPr/>
          <p:nvPr/>
        </p:nvGrpSpPr>
        <p:grpSpPr>
          <a:xfrm>
            <a:off x="5701539" y="3737552"/>
            <a:ext cx="2162474" cy="2246923"/>
            <a:chOff x="5469368" y="1741604"/>
            <a:chExt cx="3495120" cy="3631612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9368" y="1741604"/>
              <a:ext cx="3495120" cy="3631612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7267400" y="360495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p</a:t>
              </a:r>
              <a:endParaRPr lang="de-DE" sz="20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7236304" y="3645024"/>
              <a:ext cx="72000" cy="72008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CasellaDiTesto 35"/>
          <p:cNvSpPr txBox="1"/>
          <p:nvPr/>
        </p:nvSpPr>
        <p:spPr>
          <a:xfrm>
            <a:off x="604299" y="2710202"/>
            <a:ext cx="5097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and then set:</a:t>
            </a:r>
            <a:endParaRPr lang="en-US" sz="2000"/>
          </a:p>
        </p:txBody>
      </p:sp>
      <p:cxnSp>
        <p:nvCxnSpPr>
          <p:cNvPr id="37" name="Straight Arrow Connector 55"/>
          <p:cNvCxnSpPr/>
          <p:nvPr/>
        </p:nvCxnSpPr>
        <p:spPr>
          <a:xfrm>
            <a:off x="4264998" y="4570321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615125" y="4376091"/>
            <a:ext cx="144780" cy="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gradient on a surface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18661" y="1210399"/>
            <a:ext cx="859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Instead, let us try to interpret the </a:t>
            </a:r>
            <a:r>
              <a:rPr lang="de-DE" sz="2000" dirty="0" smtClean="0">
                <a:solidFill>
                  <a:srgbClr val="0000CD"/>
                </a:solidFill>
              </a:rPr>
              <a:t>geometric meaning</a:t>
            </a:r>
            <a:r>
              <a:rPr lang="de-DE" sz="2000" dirty="0" smtClean="0"/>
              <a:t> of the gradient: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77978" y="1782869"/>
            <a:ext cx="806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000000"/>
                </a:solidFill>
              </a:rPr>
              <a:t>T</a:t>
            </a:r>
            <a:r>
              <a:rPr lang="de-DE" sz="2000" dirty="0" smtClean="0">
                <a:solidFill>
                  <a:srgbClr val="000000"/>
                </a:solidFill>
              </a:rPr>
              <a:t>he </a:t>
            </a:r>
            <a:r>
              <a:rPr lang="de-DE" sz="2000" dirty="0">
                <a:solidFill>
                  <a:srgbClr val="000000"/>
                </a:solidFill>
              </a:rPr>
              <a:t>vector that points in the </a:t>
            </a:r>
            <a:r>
              <a:rPr lang="de-DE" sz="2000" dirty="0">
                <a:solidFill>
                  <a:srgbClr val="0000CD"/>
                </a:solidFill>
              </a:rPr>
              <a:t>direction of steepest increase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000000"/>
                </a:solidFill>
              </a:rPr>
              <a:t>of  </a:t>
            </a:r>
            <a:r>
              <a:rPr lang="de-DE" sz="2000" i="1" dirty="0" smtClean="0">
                <a:solidFill>
                  <a:srgbClr val="000000"/>
                </a:solidFill>
              </a:rPr>
              <a:t>f</a:t>
            </a:r>
            <a:endParaRPr lang="de-DE" sz="2000" i="1" dirty="0">
              <a:solidFill>
                <a:srgbClr val="0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77978" y="2186193"/>
            <a:ext cx="822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000" dirty="0" smtClean="0">
                <a:solidFill>
                  <a:srgbClr val="000000"/>
                </a:solidFill>
              </a:rPr>
              <a:t>Its length measures the strength of increase</a:t>
            </a:r>
            <a:endParaRPr lang="de-DE" sz="2000" dirty="0">
              <a:solidFill>
                <a:srgbClr val="000000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4" y="3565512"/>
            <a:ext cx="3662219" cy="1713094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2397041" y="4422059"/>
            <a:ext cx="2343012" cy="85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414492" y="4047572"/>
            <a:ext cx="1982549" cy="123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925029" y="4461136"/>
            <a:ext cx="274436" cy="31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</a:t>
            </a:r>
            <a:endParaRPr lang="de-DE" sz="2000" dirty="0"/>
          </a:p>
        </p:txBody>
      </p:sp>
      <p:pic>
        <p:nvPicPr>
          <p:cNvPr id="25" name="Grafik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47" y="4302584"/>
            <a:ext cx="543564" cy="23493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679976" y="4352386"/>
            <a:ext cx="275774" cy="31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u</a:t>
            </a:r>
            <a:endParaRPr lang="de-DE" sz="2000" dirty="0"/>
          </a:p>
        </p:txBody>
      </p:sp>
      <p:sp>
        <p:nvSpPr>
          <p:cNvPr id="27" name="Textfeld 26"/>
          <p:cNvSpPr txBox="1"/>
          <p:nvPr/>
        </p:nvSpPr>
        <p:spPr>
          <a:xfrm>
            <a:off x="414492" y="3815262"/>
            <a:ext cx="257050" cy="312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238122" y="4521001"/>
            <a:ext cx="660850" cy="112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3227558" y="4113543"/>
            <a:ext cx="412139" cy="38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00" y="4096863"/>
            <a:ext cx="142875" cy="182880"/>
          </a:xfrm>
          <a:prstGeom prst="rect">
            <a:avLst/>
          </a:prstGeom>
        </p:spPr>
      </p:pic>
      <p:pic>
        <p:nvPicPr>
          <p:cNvPr id="54" name="Immagine 5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849361" y="3838248"/>
            <a:ext cx="2091690" cy="523875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77977" y="2592057"/>
            <a:ext cx="838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DE" sz="2000" dirty="0" smtClean="0">
                <a:solidFill>
                  <a:srgbClr val="000000"/>
                </a:solidFill>
              </a:rPr>
              <a:t>We have a relationship with the </a:t>
            </a:r>
            <a:r>
              <a:rPr lang="de-DE" sz="2000" dirty="0" smtClean="0">
                <a:solidFill>
                  <a:srgbClr val="0000CD"/>
                </a:solidFill>
              </a:rPr>
              <a:t>directional derivative</a:t>
            </a:r>
            <a:r>
              <a:rPr lang="de-DE" sz="2000" dirty="0" smtClean="0">
                <a:solidFill>
                  <a:srgbClr val="000000"/>
                </a:solidFill>
              </a:rPr>
              <a:t>:</a:t>
            </a:r>
            <a:endParaRPr lang="de-DE" sz="2000" dirty="0">
              <a:solidFill>
                <a:srgbClr val="000000"/>
              </a:solidFill>
            </a:endParaRPr>
          </a:p>
        </p:txBody>
      </p:sp>
      <p:pic>
        <p:nvPicPr>
          <p:cNvPr id="53" name="Immagine 5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063916" y="3060647"/>
            <a:ext cx="3369945" cy="584835"/>
          </a:xfrm>
          <a:prstGeom prst="rect">
            <a:avLst/>
          </a:prstGeom>
        </p:spPr>
      </p:pic>
      <p:pic>
        <p:nvPicPr>
          <p:cNvPr id="43" name="Immagine 4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853267" y="4631487"/>
            <a:ext cx="1028700" cy="302895"/>
          </a:xfrm>
          <a:prstGeom prst="rect">
            <a:avLst/>
          </a:prstGeom>
        </p:spPr>
      </p:pic>
      <p:sp>
        <p:nvSpPr>
          <p:cNvPr id="47" name="Ellipse 31"/>
          <p:cNvSpPr/>
          <p:nvPr/>
        </p:nvSpPr>
        <p:spPr>
          <a:xfrm>
            <a:off x="3215320" y="4463634"/>
            <a:ext cx="74958" cy="74966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39"/>
          <p:cNvSpPr txBox="1"/>
          <p:nvPr/>
        </p:nvSpPr>
        <p:spPr>
          <a:xfrm>
            <a:off x="4984473" y="5206185"/>
            <a:ext cx="271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directional derivative of </a:t>
            </a:r>
            <a:r>
              <a:rPr lang="it-IT" sz="1600" i="1" dirty="0" smtClean="0"/>
              <a:t>f</a:t>
            </a:r>
            <a:r>
              <a:rPr lang="it-IT" sz="1600" dirty="0" smtClean="0"/>
              <a:t>  at </a:t>
            </a:r>
            <a:r>
              <a:rPr lang="it-IT" sz="1600" i="1" dirty="0" smtClean="0"/>
              <a:t>p</a:t>
            </a:r>
            <a:r>
              <a:rPr lang="it-IT" sz="1600" dirty="0" smtClean="0"/>
              <a:t>, along direction </a:t>
            </a:r>
            <a:r>
              <a:rPr lang="it-IT" sz="1600" i="1" dirty="0" smtClean="0"/>
              <a:t>v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41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allAtOnce"/>
      <p:bldP spid="3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3750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The </a:t>
            </a:r>
            <a:r>
              <a:rPr lang="de-DE" sz="2000" dirty="0"/>
              <a:t>gradient of </a:t>
            </a:r>
            <a:r>
              <a:rPr lang="de-DE" sz="2000" dirty="0" smtClean="0"/>
              <a:t>any </a:t>
            </a:r>
            <a:r>
              <a:rPr lang="de-DE" sz="2000" dirty="0"/>
              <a:t>differentiable </a:t>
            </a:r>
            <a:r>
              <a:rPr lang="de-DE" sz="2000" dirty="0" smtClean="0"/>
              <a:t>function      can be </a:t>
            </a:r>
            <a:r>
              <a:rPr lang="de-DE" sz="2000" dirty="0" smtClean="0">
                <a:solidFill>
                  <a:srgbClr val="0000CD"/>
                </a:solidFill>
              </a:rPr>
              <a:t>defined</a:t>
            </a:r>
            <a:r>
              <a:rPr lang="de-DE" sz="2000" dirty="0" smtClean="0"/>
              <a:t> as the </a:t>
            </a:r>
            <a:r>
              <a:rPr lang="de-DE" sz="2000" dirty="0" smtClean="0">
                <a:solidFill>
                  <a:srgbClr val="0000CD"/>
                </a:solidFill>
              </a:rPr>
              <a:t>unique vector field</a:t>
            </a:r>
            <a:r>
              <a:rPr lang="de-DE" sz="2000" dirty="0" smtClean="0"/>
              <a:t>          such that the relationship holds:</a:t>
            </a:r>
            <a:endParaRPr lang="de-DE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Representation theorem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Immagine 3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793329" y="1478359"/>
            <a:ext cx="127635" cy="23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2" y="2403208"/>
            <a:ext cx="1735455" cy="264795"/>
          </a:xfrm>
          <a:prstGeom prst="rect">
            <a:avLst/>
          </a:prstGeom>
        </p:spPr>
      </p:pic>
      <p:pic>
        <p:nvPicPr>
          <p:cNvPr id="17" name="Immagin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920678" y="1791730"/>
            <a:ext cx="340995" cy="2305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89558" y="4467491"/>
            <a:ext cx="6071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/>
              <a:t>Then</a:t>
            </a:r>
            <a:r>
              <a:rPr lang="it-IT" sz="1600" dirty="0" smtClean="0"/>
              <a:t>, </a:t>
            </a:r>
            <a:r>
              <a:rPr lang="it-IT" sz="1600" dirty="0" err="1" smtClean="0"/>
              <a:t>every</a:t>
            </a:r>
            <a:r>
              <a:rPr lang="it-IT" sz="1600" dirty="0" smtClean="0"/>
              <a:t>                   can be written </a:t>
            </a:r>
            <a:r>
              <a:rPr lang="it-IT" sz="1600" dirty="0" smtClean="0">
                <a:solidFill>
                  <a:srgbClr val="0000CD"/>
                </a:solidFill>
              </a:rPr>
              <a:t>uniquely</a:t>
            </a:r>
            <a:r>
              <a:rPr lang="it-IT" sz="1600" dirty="0" smtClean="0"/>
              <a:t> as an inner product:</a:t>
            </a:r>
            <a:endParaRPr lang="en-US" sz="1600" dirty="0"/>
          </a:p>
        </p:txBody>
      </p:sp>
      <p:pic>
        <p:nvPicPr>
          <p:cNvPr id="41" name="Immagine 4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277895" y="4979714"/>
            <a:ext cx="2453640" cy="257175"/>
          </a:xfrm>
          <a:prstGeom prst="rect">
            <a:avLst/>
          </a:prstGeom>
        </p:spPr>
      </p:pic>
      <p:pic>
        <p:nvPicPr>
          <p:cNvPr id="49" name="Immagine 4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122450" y="5625172"/>
            <a:ext cx="2042160" cy="251460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320431" y="3042138"/>
            <a:ext cx="856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an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of the </a:t>
            </a:r>
            <a:r>
              <a:rPr lang="it-IT" sz="2000" dirty="0" err="1" smtClean="0">
                <a:solidFill>
                  <a:srgbClr val="0000CD"/>
                </a:solidFill>
              </a:rPr>
              <a:t>Riesz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representation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theorem</a:t>
            </a:r>
            <a:r>
              <a:rPr lang="it-IT" sz="2000" dirty="0" smtClean="0"/>
              <a:t>:</a:t>
            </a:r>
          </a:p>
        </p:txBody>
      </p:sp>
      <p:pic>
        <p:nvPicPr>
          <p:cNvPr id="19" name="Immagine 1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64321" y="3722072"/>
            <a:ext cx="213360" cy="173355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81807" y="3978873"/>
            <a:ext cx="137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Inner product space</a:t>
            </a:r>
            <a:endParaRPr lang="en-US" sz="1600" dirty="0"/>
          </a:p>
        </p:txBody>
      </p:sp>
      <p:pic>
        <p:nvPicPr>
          <p:cNvPr id="26" name="Immagine 2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2035947" y="3710350"/>
            <a:ext cx="4511040" cy="253365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1460194" y="3977771"/>
            <a:ext cx="164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dual space of </a:t>
            </a:r>
            <a:r>
              <a:rPr lang="en-US" sz="1600" i="1" dirty="0" smtClean="0"/>
              <a:t>H</a:t>
            </a:r>
            <a:endParaRPr lang="en-US" sz="1600" i="1" dirty="0"/>
          </a:p>
        </p:txBody>
      </p:sp>
      <p:pic>
        <p:nvPicPr>
          <p:cNvPr id="37" name="Immagine 36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569730" y="2404483"/>
            <a:ext cx="2606040" cy="264795"/>
          </a:xfrm>
          <a:prstGeom prst="rect">
            <a:avLst/>
          </a:prstGeom>
        </p:spPr>
      </p:pic>
      <p:pic>
        <p:nvPicPr>
          <p:cNvPr id="31" name="Immagine 30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2825060" y="4519242"/>
            <a:ext cx="767715" cy="238125"/>
          </a:xfrm>
          <a:prstGeom prst="rect">
            <a:avLst/>
          </a:prstGeom>
        </p:spPr>
      </p:pic>
      <p:pic>
        <p:nvPicPr>
          <p:cNvPr id="38" name="Immagine 37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6655695" y="3709715"/>
            <a:ext cx="2369820" cy="264795"/>
          </a:xfrm>
          <a:prstGeom prst="rect">
            <a:avLst/>
          </a:prstGeom>
        </p:spPr>
      </p:pic>
      <p:pic>
        <p:nvPicPr>
          <p:cNvPr id="44" name="Immagine 43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5689144" y="4983621"/>
            <a:ext cx="2630805" cy="264795"/>
          </a:xfrm>
          <a:prstGeom prst="rect">
            <a:avLst/>
          </a:prstGeom>
        </p:spPr>
      </p:pic>
      <p:sp>
        <p:nvSpPr>
          <p:cNvPr id="45" name="Freccia a destra 44"/>
          <p:cNvSpPr/>
          <p:nvPr/>
        </p:nvSpPr>
        <p:spPr>
          <a:xfrm>
            <a:off x="5056556" y="5003795"/>
            <a:ext cx="336062" cy="2188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sellaDiTesto 45"/>
          <p:cNvSpPr txBox="1"/>
          <p:nvPr/>
        </p:nvSpPr>
        <p:spPr>
          <a:xfrm>
            <a:off x="1703756" y="5566500"/>
            <a:ext cx="53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one can then define the gradient as the </a:t>
            </a:r>
            <a:r>
              <a:rPr lang="en-US" sz="1600" dirty="0" smtClean="0">
                <a:solidFill>
                  <a:srgbClr val="0000CD"/>
                </a:solidFill>
              </a:rPr>
              <a:t>unique</a:t>
            </a:r>
            <a:endParaRPr lang="en-US" sz="1600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build="allAtOnce"/>
      <p:bldP spid="20" grpId="0"/>
      <p:bldP spid="23" grpId="0"/>
      <p:bldP spid="45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sellaDiTesto 23"/>
          <p:cNvSpPr txBox="1"/>
          <p:nvPr/>
        </p:nvSpPr>
        <p:spPr>
          <a:xfrm>
            <a:off x="198783" y="1391081"/>
            <a:ext cx="8770288" cy="39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define the gradient                            by means of the inner product:</a:t>
            </a:r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9184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gradient on a surface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Immagine 3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91312" y="2447429"/>
            <a:ext cx="3270885" cy="264795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86" y="1474732"/>
            <a:ext cx="1411605" cy="26479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1968959"/>
            <a:ext cx="3323550" cy="3453342"/>
          </a:xfrm>
          <a:prstGeom prst="rect">
            <a:avLst/>
          </a:prstGeom>
        </p:spPr>
      </p:pic>
      <p:sp>
        <p:nvSpPr>
          <p:cNvPr id="21" name="Freihandform 20"/>
          <p:cNvSpPr/>
          <p:nvPr/>
        </p:nvSpPr>
        <p:spPr>
          <a:xfrm>
            <a:off x="5123252" y="2417999"/>
            <a:ext cx="3320143" cy="3363685"/>
          </a:xfrm>
          <a:custGeom>
            <a:avLst/>
            <a:gdLst>
              <a:gd name="connsiteX0" fmla="*/ 0 w 3320143"/>
              <a:gd name="connsiteY0" fmla="*/ 1915885 h 3363685"/>
              <a:gd name="connsiteX1" fmla="*/ 1687286 w 3320143"/>
              <a:gd name="connsiteY1" fmla="*/ 0 h 3363685"/>
              <a:gd name="connsiteX2" fmla="*/ 3320143 w 3320143"/>
              <a:gd name="connsiteY2" fmla="*/ 914400 h 3363685"/>
              <a:gd name="connsiteX3" fmla="*/ 2198915 w 3320143"/>
              <a:gd name="connsiteY3" fmla="*/ 3363685 h 3363685"/>
              <a:gd name="connsiteX4" fmla="*/ 0 w 3320143"/>
              <a:gd name="connsiteY4" fmla="*/ 1915885 h 33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143" h="3363685">
                <a:moveTo>
                  <a:pt x="0" y="1915885"/>
                </a:moveTo>
                <a:lnTo>
                  <a:pt x="1687286" y="0"/>
                </a:lnTo>
                <a:lnTo>
                  <a:pt x="3320143" y="914400"/>
                </a:lnTo>
                <a:lnTo>
                  <a:pt x="2198915" y="3363685"/>
                </a:lnTo>
                <a:lnTo>
                  <a:pt x="0" y="1915885"/>
                </a:lnTo>
                <a:close/>
              </a:path>
            </a:pathLst>
          </a:custGeom>
          <a:solidFill>
            <a:srgbClr val="0F6FC6">
              <a:alpha val="25000"/>
            </a:srgbClr>
          </a:solidFill>
          <a:ln>
            <a:solidFill>
              <a:srgbClr val="085091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666632" y="360189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6683698" y="4047882"/>
            <a:ext cx="121264" cy="402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50" y="4065383"/>
            <a:ext cx="142875" cy="182880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29" y="4239390"/>
            <a:ext cx="651510" cy="255270"/>
          </a:xfrm>
          <a:prstGeom prst="rect">
            <a:avLst/>
          </a:prstGeom>
        </p:spPr>
      </p:pic>
      <p:cxnSp>
        <p:nvCxnSpPr>
          <p:cNvPr id="40" name="Gerade Verbindung mit Pfeil 39"/>
          <p:cNvCxnSpPr/>
          <p:nvPr/>
        </p:nvCxnSpPr>
        <p:spPr>
          <a:xfrm>
            <a:off x="6804962" y="4035064"/>
            <a:ext cx="482410" cy="284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783324" y="4028375"/>
            <a:ext cx="72000" cy="72008"/>
          </a:xfrm>
          <a:prstGeom prst="ellipse">
            <a:avLst/>
          </a:prstGeom>
          <a:solidFill>
            <a:schemeClr val="tx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asellaDiTesto 24"/>
          <p:cNvSpPr txBox="1"/>
          <p:nvPr/>
        </p:nvSpPr>
        <p:spPr>
          <a:xfrm>
            <a:off x="187570" y="3471673"/>
            <a:ext cx="486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Thus, if we are able to write down             , we can “solve for”        .</a:t>
            </a:r>
            <a:endParaRPr lang="en-US" sz="2000"/>
          </a:p>
        </p:txBody>
      </p:sp>
      <p:pic>
        <p:nvPicPr>
          <p:cNvPr id="26" name="Immagine 2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51188" y="3557642"/>
            <a:ext cx="624840" cy="264795"/>
          </a:xfrm>
          <a:prstGeom prst="rect">
            <a:avLst/>
          </a:prstGeom>
        </p:spPr>
      </p:pic>
      <p:pic>
        <p:nvPicPr>
          <p:cNvPr id="27" name="Immagine 2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258646" y="3870258"/>
            <a:ext cx="34099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9184"/>
            <a:ext cx="8507288" cy="1143000"/>
          </a:xfrm>
        </p:spPr>
        <p:txBody>
          <a:bodyPr anchor="t" anchorCtr="0"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gradient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coordinates</a:t>
            </a:r>
            <a:endParaRPr lang="de-DE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06786" y="1604577"/>
            <a:ext cx="44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Since the gradient is a member of</a:t>
            </a:r>
            <a:r>
              <a:rPr lang="de-DE" sz="2000" dirty="0"/>
              <a:t> </a:t>
            </a:r>
            <a:r>
              <a:rPr lang="de-DE" sz="2000" i="1" dirty="0"/>
              <a:t>T</a:t>
            </a:r>
            <a:r>
              <a:rPr lang="de-DE" sz="2000" i="1" baseline="-25000" dirty="0"/>
              <a:t>p</a:t>
            </a:r>
            <a:r>
              <a:rPr lang="de-DE" sz="2000" i="1" dirty="0"/>
              <a:t>S</a:t>
            </a:r>
            <a:r>
              <a:rPr lang="de-DE" sz="2000" dirty="0"/>
              <a:t> </a:t>
            </a:r>
            <a:r>
              <a:rPr lang="de-DE" sz="2000" i="1" dirty="0" smtClean="0"/>
              <a:t>, </a:t>
            </a:r>
            <a:r>
              <a:rPr lang="de-DE" sz="2000" dirty="0" smtClean="0"/>
              <a:t>we can express it in the local basis:</a:t>
            </a:r>
            <a:endParaRPr lang="de-DE" sz="2000" baseline="-25000" dirty="0"/>
          </a:p>
        </p:txBody>
      </p:sp>
      <p:pic>
        <p:nvPicPr>
          <p:cNvPr id="44" name="Immagine 4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15800" y="2797066"/>
            <a:ext cx="3640455" cy="609600"/>
          </a:xfrm>
          <a:prstGeom prst="rect">
            <a:avLst/>
          </a:prstGeom>
        </p:spPr>
      </p:pic>
      <p:grpSp>
        <p:nvGrpSpPr>
          <p:cNvPr id="40" name="Gruppo 39"/>
          <p:cNvGrpSpPr/>
          <p:nvPr/>
        </p:nvGrpSpPr>
        <p:grpSpPr>
          <a:xfrm>
            <a:off x="5665801" y="1447330"/>
            <a:ext cx="2759184" cy="3107016"/>
            <a:chOff x="5144184" y="1801632"/>
            <a:chExt cx="3385888" cy="3812725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522" y="1801632"/>
              <a:ext cx="3323550" cy="3453342"/>
            </a:xfrm>
            <a:prstGeom prst="rect">
              <a:avLst/>
            </a:prstGeom>
          </p:spPr>
        </p:pic>
        <p:sp>
          <p:nvSpPr>
            <p:cNvPr id="5" name="Freihandform 4"/>
            <p:cNvSpPr/>
            <p:nvPr/>
          </p:nvSpPr>
          <p:spPr>
            <a:xfrm>
              <a:off x="5144184" y="2250672"/>
              <a:ext cx="3320143" cy="3363685"/>
            </a:xfrm>
            <a:custGeom>
              <a:avLst/>
              <a:gdLst>
                <a:gd name="connsiteX0" fmla="*/ 0 w 3320143"/>
                <a:gd name="connsiteY0" fmla="*/ 1915885 h 3363685"/>
                <a:gd name="connsiteX1" fmla="*/ 1687286 w 3320143"/>
                <a:gd name="connsiteY1" fmla="*/ 0 h 3363685"/>
                <a:gd name="connsiteX2" fmla="*/ 3320143 w 3320143"/>
                <a:gd name="connsiteY2" fmla="*/ 914400 h 3363685"/>
                <a:gd name="connsiteX3" fmla="*/ 2198915 w 3320143"/>
                <a:gd name="connsiteY3" fmla="*/ 3363685 h 3363685"/>
                <a:gd name="connsiteX4" fmla="*/ 0 w 3320143"/>
                <a:gd name="connsiteY4" fmla="*/ 1915885 h 336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43" h="3363685">
                  <a:moveTo>
                    <a:pt x="0" y="1915885"/>
                  </a:moveTo>
                  <a:lnTo>
                    <a:pt x="1687286" y="0"/>
                  </a:lnTo>
                  <a:lnTo>
                    <a:pt x="3320143" y="914400"/>
                  </a:lnTo>
                  <a:lnTo>
                    <a:pt x="2198915" y="3363685"/>
                  </a:lnTo>
                  <a:lnTo>
                    <a:pt x="0" y="1915885"/>
                  </a:lnTo>
                  <a:close/>
                </a:path>
              </a:pathLst>
            </a:custGeom>
            <a:solidFill>
              <a:srgbClr val="0F6FC6">
                <a:alpha val="25000"/>
              </a:srgbClr>
            </a:solidFill>
            <a:ln>
              <a:solidFill>
                <a:srgbClr val="085091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>
              <a:off x="6704630" y="3880555"/>
              <a:ext cx="121264" cy="402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876256" y="3832309"/>
              <a:ext cx="480780" cy="28400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H="1">
              <a:off x="6456946" y="3818565"/>
              <a:ext cx="347302" cy="3305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154" y="3851563"/>
              <a:ext cx="262890" cy="15049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780" y="3870199"/>
              <a:ext cx="245745" cy="150495"/>
            </a:xfrm>
            <a:prstGeom prst="rect">
              <a:avLst/>
            </a:prstGeom>
          </p:spPr>
        </p:pic>
        <p:sp>
          <p:nvSpPr>
            <p:cNvPr id="24" name="Ellipse 23"/>
            <p:cNvSpPr/>
            <p:nvPr/>
          </p:nvSpPr>
          <p:spPr>
            <a:xfrm>
              <a:off x="6804256" y="3789040"/>
              <a:ext cx="72000" cy="72008"/>
            </a:xfrm>
            <a:prstGeom prst="ellipse">
              <a:avLst/>
            </a:prstGeom>
            <a:solidFill>
              <a:schemeClr val="tx1">
                <a:alpha val="9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10" y="4221088"/>
              <a:ext cx="651510" cy="255270"/>
            </a:xfrm>
            <a:prstGeom prst="rect">
              <a:avLst/>
            </a:prstGeom>
          </p:spPr>
        </p:pic>
      </p:grpSp>
      <p:sp>
        <p:nvSpPr>
          <p:cNvPr id="45" name="CasellaDiTesto 44"/>
          <p:cNvSpPr txBox="1"/>
          <p:nvPr/>
        </p:nvSpPr>
        <p:spPr>
          <a:xfrm>
            <a:off x="508000" y="3729423"/>
            <a:ext cx="506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Hence, knowledge of the coefficients              corresponds to knowledge of             .</a:t>
            </a:r>
            <a:endParaRPr lang="en-US" sz="2000"/>
          </a:p>
        </p:txBody>
      </p:sp>
      <p:pic>
        <p:nvPicPr>
          <p:cNvPr id="47" name="Immagine 4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514427" y="3801346"/>
            <a:ext cx="592455" cy="230505"/>
          </a:xfrm>
          <a:prstGeom prst="rect">
            <a:avLst/>
          </a:prstGeom>
        </p:spPr>
      </p:pic>
      <p:pic>
        <p:nvPicPr>
          <p:cNvPr id="49" name="Immagine 4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661380" y="4121778"/>
            <a:ext cx="65151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: U\rightarrow S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 &amp;= \begin{pmatrix}\frac{\partial f}{\partial x}(p)\\ \frac{\partial f}{\partial y}(p)\\ \frac{\partial f}{\partial z}(p)\end{pmatrix}&#10;\end{align*}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-\frac{\pi}{2}&#10;\end{align*}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f(p) &amp;= d_{\mathbb{S}^2}(n,p)&#10;\end{align*}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&#10;\end{align*}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: (0,2\pi)\times(-\frac{\pi}{2},\frac{\pi}{2}) \rightarrow \mathbb{R}^3&#10;\end{align*}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(u,v) &amp;= \begin{pmatrix}\cos(u)\cos(v)\\ \sin(u)\cos(v)\\ \sin(v)\end{pmatrix}&#10;\end{align*}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tilde{f}(u,v) &amp;= \frac{\pi}{2}-v&#10;\end{align*}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2\pi&#10;\end{align*}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frac{\pi}{2}&#10;\end{align*}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-\frac{\pi}{2}&#10;\end{align*}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nabla  \tilde{f}(u,v) &amp;=  \begin{pmatrix} 0 \\ -1 \end{pmatrix}&#10;\end{align*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b{R}^3&#10;\end{align*}&#10;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&#10;\end{align*}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nabla  f(-1,0,0) &amp;=  ?&#10;\end{align*}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begin{pmatrix}-1 \\0 \\ 0 \end{pmatrix}&#10;\end{align*}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2\pi&#10;\end{align*}&#10;&#10;\end{document}"/>
  <p:tag name="IGUANATEXSIZE" val="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frac{\pi}{2}&#10;\end{align*}&#10;&#10;\end{document}"/>
  <p:tag name="IGUANATEXSIZE" val="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-\frac{\pi}{2}&#10;\end{align*}&#10;&#10;\end{document}"/>
  <p:tag name="IGUANATEXSIZE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begin{pmatrix}\pi \\ 0 \end{pmatrix}&#10;\end{align*}&#10;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begin{pmatrix}-1 \\0 \\ 0 \end{pmatrix}&#10;\end{align*}&#10;&#10;\end{document}"/>
  <p:tag name="IGUANATEXSIZE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&amp;= \mathrm{D}\mathbf{x} \begin{pmatrix} 1 &amp; 0 \\ 0 &amp; 1\end{pmatrix} \begin{pmatrix}0\\-1\end{pmatrix}&#10;\end{align*}&#10;&#10;\end{document}"/>
  <p:tag name="IGUANATEXSIZE" val="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nabla  \tilde{f}(\pi,0) &amp;=  \begin{pmatrix} 0 \\ -1 \end{pmatrix}&#10;\end{align*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x&#10;\end{align*}&#10;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rm{D}\mathbf{x}(\pi,0) &amp;= \begin{pmatrix}0 &amp; 0 \\ -1 &amp; 0 \\ 0 &amp; 1 \end{pmatrix}&#10;\end{align*}&#10;&#10;\end{document}"/>
  <p:tag name="IGUANATEXSIZE" val="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_\mathbf{x}(\pi,0) &amp;= \begin{pmatrix}1 &amp; 0 \\ 0 &amp; 1 \end{pmatrix}=(g_\mathbf{x}(\pi,0))^{-1}&#10;\end{align*}&#10;&#10;\end{document}"/>
  <p:tag name="IGUANATEXSIZE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(u,v) &amp;= \begin{pmatrix}\cos(u)\cos(v)\\ \sin(u)\cos(v)\\ \sin(v)\end{pmatrix}&#10;\end{align*}&#10;&#10;\end{document}"/>
  <p:tag name="IGUANATEXSIZE" val="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&#10;\end{align*}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nabla  f(-1,0,0) &amp;=  \mathrm{D}\mathbf{x}~ g_\mathbf{x}^{-1} \nabla\tilde{f}(\pi,0)&#10;\end{align*}&#10;&#10;\end{document}"/>
  <p:tag name="IGUANATEXSIZE" val="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&amp;=  \begin{pmatrix} 0 \\ 0 \\ -1 \end{pmatrix}&#10;\end{align*}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_j =  \begin{pmatrix}\|e_{21}\|^2 &amp; \langle e_{21},e_{31} \rangle\\ \langle e_{21} , e_{31}\rangle &amp; \| e_{31} \|^2\end{pmatrix}&#10;\end{align*}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21}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31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y&#10;\end{align*}&#10;&#10;\end{document}"/>
  <p:tag name="IGUANATEXSIZE" val="2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rm{D} \mathbf{x} = \left( \mathbf{x}_u , \mathbf{x}_v \right)&#10;= \left( e_{21} , e_{31} \right)&#10;\end{align*}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&#10;\end{align*}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tilde{f}&#10;\end{align*}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frac{\partial\tilde{f}}{\partial u} = f(x_{j,2}) - f(x_{j,1})&#10;\end{align*}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frac{\partial\tilde{f}}{\partial v} = f(x_{j,3}) - f(x_{j,1})&#10;\end{align*}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2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3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z&#10;\end{align*}&#10;&#10;\end{document}"/>
  <p:tag name="IGUANATEXSIZE" val="2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u$&#10;&#10;\end{document}"/>
  <p:tag name="IGUANATEXSIZE" val="2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v$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$&#10;&#10;\end{document}"/>
  <p:tag name="IGUANATEXSIZE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_j =  \begin{pmatrix}\|e_{21}\|^2 &amp; \langle e_{21},e_{31} \rangle\\ \langle e_{21} , e_{31}\rangle &amp; \| e_{31} \|^2\end{pmatrix}&#10;\end{align*}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21}$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31}$&#10;&#10;\end{document}"/>
  <p:tag name="IGUANATEXSIZE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=  \mathrm{D}\mathbf{x} ~ g^{-1} \nabla \tilde{f}&#10;\end{align*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S &#10;\end{align*}&#10;&#10;\end{document}"/>
  <p:tag name="IGUANATEXSIZE" val="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rm{D} \mathbf{x} = \left( \mathbf{x}_u , \mathbf{x}_v \right)&#10;= \left( e_{21} , e_{31} \right)&#10;\end{align*}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&#10;\end{align*}&#10;&#10;\end{document}"/>
  <p:tag name="IGUANATEXSIZE" val="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tilde{f}&#10;\end{align*}&#10;&#10;\end{document}"/>
  <p:tag name="IGUANATEXSIZE" val="2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left( e_{21} , e_{31} \right) \begin{pmatrix}E_j &amp; F_j\\ F_j &amp; G_j\end{pmatrix}^{-1} \begin{pmatrix} f(x_{j,2})-f(x_{j,1}) \\f(x_{j,3})-f(x_{j,1})\end{pmatrix}&#10;\end{align*}&#10;&#10;\end{document}"/>
  <p:tag name="IGUANATEXSIZE" val="2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begin{pmatrix}E_j &amp; F_j\\ F_j &amp; G_j\end{pmatrix}^{-1} &#10;= \begin{pmatrix}G_j &amp; -F_j\\ -F_j &amp; E_j\end{pmatrix} \frac{1}{\det g_j}&#10;\end{align*}&#10;&#10;\end{document}"/>
  <p:tag name="IGUANATEXSIZE" val="2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2$&#10;&#10;\end{document}"/>
  <p:tag name="IGUANATEXSIZE" val="2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3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 &amp;= \begin{pmatrix}\frac{\partial \tilde{f}}{\partial u}(p)\\ \frac{\partial \tilde{f}}{\partial v}(p)\end{pmatrix}&#10;\end{align*}&#10;&#10;\end{document}"/>
  <p:tag name="IGUANATEXSIZE" val="2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u$&#10;&#10;\end{document}"/>
  <p:tag name="IGUANATEXSIZE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v$&#10;&#10;\end{document}"/>
  <p:tag name="IGUANATEXSIZE" val="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$&#10;&#10;\end{document}"/>
  <p:tag name="IGUANATEXSIZE" val="2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|\nabla f\|= \sqrt{\left( f_u , f_v \right) \begin{pmatrix}G_j &amp; -F_j\\- F_j &amp; E_j\end{pmatrix} \begin{pmatrix} f_u \\f_v\end{pmatrix}} \frac{1}{\sqrt{\det g_j}}&#10;\end{align*}&#10;&#10;\end{document}"/>
  <p:tag name="IGUANATEXSIZE" val="2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| \nabla f \| =\sqrt{\nabla \tilde{f}^\top g^{-1} \nabla \tilde{f}}&#10;\end{align*}&#10;&#10;\end{document}"/>
  <p:tag name="IGUANATEXSIZE" val="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\sqrt{ \frac{f_u^2 G_j - 2f_u f_v F_j + f_v^2 E_j}{\det g_j} }&#10;\end{align*}&#10;&#10;\end{document}"/>
  <p:tag name="IGUANATEXSIZE" val="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&#10;\end{align*}&#10;&#10;\end{document}"/>
  <p:tag name="IGUANATEXSIZE" val="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: S \to \mathbb{R}&#10;\end{align*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tilde{f}(u,v) = f(\mathbf{x}(u,v))&#10;\end{align*}&#10;&#10;\end{document}"/>
  <p:tag name="IGUANATEXSIZE" val="2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TV_S(f) = \sum_j \int_{T_j} \| \nabla f(x) \| da&#10;\end{align*}&#10;&#10;\end{document}"/>
  <p:tag name="IGUANATEXSIZE" val="2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\int_0^1 \int_0^{1-u} \sqrt{ \frac{f_u^2 - 2f_u f_v F_j + f_v^2 E_j }{\det g_j} } \sqrt{\det g_j} du dv&#10;\end{align*}&#10;&#10;\end{document}"/>
  <p:tag name="IGUANATEXSIZE" val="2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\int_0^1 \int_0^{1-u} \sqrt{ f_u^2 - 2f_u f_v F_j + f_v^2 E_j  } du dv&#10;\end{align*}&#10;&#10;\end{document}"/>
  <p:tag name="IGUANATEXSIZE" val="2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\frac{1}{2} \sqrt{ f_u^2 - 2f_u f_v F_j + f_v^2 E_j  }&#10;\end{align*}&#10;&#10;\end{document}"/>
  <p:tag name="IGUANATEXSIZE" val="2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int_{T_j} \| \nabla f(x) \| da&#10;\end{align*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&#10;\end{align*}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&#10;\end{align*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f : S\rightarrow \mathbb{R}&#10;\end{align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&#10;\end{align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vec{v}&#10;\end{align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frac{d}{dh}\tilde{f}(p+h\vec{v})|_{h=0}&#10;\end{align*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\tilde{f}_p(\vec{v}) = \lim_{h\to 0} \frac{\tilde{f}(p+h\vec{v}) - \tilde{f}(p)}{h}&#10;\end{align*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langle \nabla \tilde{f},\vec{v} \rangle &#10;\end{align*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f &#10;\end{align*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langle \nabla f,\vec{v} \rangle &amp;= df_p(\vec{v})&#10;\end{align*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&#10;\end{align*}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phi(y)=\langle y,x \rangle~~~ \forall y \in H&#10;\end{align*}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x \equiv \nabla f : S \to T_p S&#10;\end{align*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H&#10;\end{align*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H^\ast = \{ \phi: H \to \mathbb{R} ~|~ \phi ~ \mathrm{continuous}\,,\mathrm{linear}\}&#10;\end{align*}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rm{where}~df_p (\vec{v}) : T_p S \rightarrow \mathbb{R}&#10;\end{align*}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phi \in H^\ast&#10;\end{align*}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{ df_p(\vec{v}) : T_p S\to\mathbb{R} \}&#10;\end{align*}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df_p(\vec{v})=\langle \vec{v},x \rangle~~~ \forall \vec{v} \in H&#10;\end{align*}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I_p (\nabla f,\vec{v}) = df_p(\vec{v}) \quad \forall \vec{v}\in T_pS&#10;\end{align*}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 \in T_pS&#10;\end{align*}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vec{v}&#10;\end{align*}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p\in S&#10;\end{align*}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df_p(\vec{v})&#10;\end{align*}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nabla f&#10;\end{align*}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 = f_1 \mathbf{x}_u + f_2 \mathbf{x}_v =&#10;  \mathrm{D}\mathbf{x}\begin{pmatrix}f_1\\f_2 \end{pmatrix}&#10;\end{align*}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_1\,,f_2&#10;\end{align*}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 \end{align*}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_u&#10;\end{align*}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_v&#10;\end{align*}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frac{\partial \tilde{f}}{\partial u} = \frac{\partial (f \circ \mathbf{x})}{\partial u}= \frac{\partial f}{\partial \mathbf{x}}\frac{\partial \mathbf{x}}{\partial u}= df_p (\mathbf{x}_u)&#10;\end{align*}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tilde{f} &amp;= f\circ \mathbf{x}: U\rightarrow \mathbb{R}&#10;\end{align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U \subset \mathbb{R}^2&#10;\end{align*}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&#10;\end{align*}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_1\,,f_2&#10;\end{align*}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&#10;\end{align*}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(\mathbf{x}(u,v)) = \tilde{f}(u,v)&#10;\end{align*}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_u / \mathbf{x}_v&#10;\end{align*}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&#10;\end{align*}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tilde{f}&#10;\end{align*}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u / v&#10;\end{align*}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_u&#10;\end{align*}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mathbf{x}_v&#10;\end{align*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&#10;\end{align*}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&#10;\end{align*}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vec{v} &amp;= v_1 \mathbf{x}_u + v_2 \mathbf{x}_v&#10;\end{align*}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(\vec{v}) = I_p(\nabla f,\vec{v}) &amp;= \begin{pmatrix}f_1 &amp; f_2\end{pmatrix}g\begin{pmatrix}v_1 \\ v_2\end{pmatrix}&#10;\end{align*}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(\vec{v}) = v_1 df_p(\mathbf{x}_u) + v_2 df_p(\mathbf{x}_v)\\&#10;\end{align*}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begin{pmatrix}f_1\\f_2\end{pmatrix} &amp;= g^{-1} \nabla \tilde{f} &#10;\end{align*}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&#10;\end{align*}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&#10;\end{align*}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v_1 \frac{\partial \tilde{f}}{\partial u} + v_2 \frac{\partial \tilde{f}}{\partial v}\\&#10;\end{align*}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(\nabla \tilde{f})^T \begin{pmatrix}v_1 \\v_2 \end{pmatrix}&#10;\end{align*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tilde{f} : U \rightarrow \mathbb{R}&#10;\end{align*}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vec{v}&#10;\end{align*}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df_p(\vec{v}) =(\nabla \tilde{f})^T \begin{pmatrix}v_1 \\v_2 \end{pmatrix}&#10;\end{align*}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langle \nabla f,\vec{v} \rangle &amp;= df_p(\vec{v})&#10;\end{align*}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&#10;\end{align*}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tilde{f} = f \circ \mathbf{x}&#10;\end{align*}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langle \nabla f, \vec{v} \rangle =(\nabla \tilde{f})^T \begin{pmatrix}v_1 \\v_2 \end{pmatrix}&#10;\end{align*}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langle \nabla f, \vec{v} \rangle=I_p(\nabla f,\vec{v}) &amp;= \begin{pmatrix}f_1 &amp; f_2\end{pmatrix}g\begin{pmatrix}v_1 \\ v_2\end{pmatrix}&#10;\end{align*}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begin{pmatrix}f_1\\f_2\end{pmatrix} &amp;= g^{-1} \nabla \tilde{f} &#10;\end{align*}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(\nabla \tilde{f})^T \begin{pmatrix}v_1 \\v_2 \end{pmatrix}&#10;&amp;= \begin{pmatrix}f_1 &amp; f_2\end{pmatrix}g\begin{pmatrix}v_1 \\ v_2\end{pmatrix}&#10;\end{align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\tilde{f}(p) &amp;= \begin{pmatrix}\frac{\partial \tilde{f}}{\partial u}(p)\\ \frac{\partial \tilde{f}}{\partial v}(p)\end{pmatrix}&#10;\end{align*}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= f_1 \mathbf{x}_u + f_2 \mathbf{x}_v =&#10;  \mathrm{D}\mathbf{x}\begin{pmatrix}f_1\\f_2 \end{pmatrix} = \mathrm{D}\mathbf{x} ~ g^{-1} \nabla \tilde{f}&#10;\end{align*}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begin{pmatrix}f_1\\f_2\end{pmatrix} &amp;= g^{-1} \nabla \tilde{f} &#10;\end{align*}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nabla f \in \mathbb{R}^3$&#10;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_p S$&#10;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=  \mathrm{D}\mathbf{x} ~ g^{-1} \nabla \tilde{f}&#10;\end{align*}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| \nabla f \|^2 = \nabla f ^\top  \nabla f &#10;\end{align*}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 \left(\mathrm{D}\mathbf{x} ~ g^{-1} \nabla \tilde{f}\right)^\top\left(\mathrm{D}\mathbf{x} ~ g^{-1} \nabla \tilde{f}\right)&#10;\end{align*}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nabla \tilde{f}^\top g^{-1} \mathrm{D}\mathbf{x}^\top \mathrm{D}\mathbf{x} ~ g^{-1} \nabla \tilde{f}&#10;\end{align*}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= \nabla \tilde{f}^\top g^{-1} \nabla \tilde{f}&#10;\end{align*}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g&#10;\end{align*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(p)&#10;\end{align*}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f: \mathbb{S}^2 \setminus \{n\} \rightarrow \mathbb{R}&#10;\end{align*}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f(p) &amp;= d_{\mathbb{S}^2}(n,p)&#10;\end{align*}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n&#10;\end{align*}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p&#10;\end{align*}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nabla f =  \mathrm{D}\mathbf{x} ~ g^{-1} \nabla \tilde{f}&#10;\end{align*}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: (0,2\pi)\times(-\frac{\pi}{2},\frac{\pi}{2}) \rightarrow \mathbb{R}^3&#10;\end{align*}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(u,v) &amp;= \begin{pmatrix}\cos(u)\cos(v)\\ \sin(u)\cos(v)\\ \sin(v)\end{pmatrix}&#10;\end{align*}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tilde{f}(u,v) &amp;= \frac{\pi}{2}-v&#10;\end{align*}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2\pi&#10;\end{align*}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frac{\pi}{2}&#10;\end{align*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745</Words>
  <Application>Microsoft Office PowerPoint</Application>
  <PresentationFormat>On-screen Show (4:3)</PresentationFormat>
  <Paragraphs>122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PowerPoint Presentation</vt:lpstr>
      <vt:lpstr>Gradient of a function</vt:lpstr>
      <vt:lpstr>The gradient in R2</vt:lpstr>
      <vt:lpstr>The gradient on a surface</vt:lpstr>
      <vt:lpstr>The gradient on a surface</vt:lpstr>
      <vt:lpstr>The gradient on a surface</vt:lpstr>
      <vt:lpstr>Representation theorem</vt:lpstr>
      <vt:lpstr>The gradient on a surface</vt:lpstr>
      <vt:lpstr>The gradient in local coordinates</vt:lpstr>
      <vt:lpstr>The gradient in local coordinates</vt:lpstr>
      <vt:lpstr>The gradient in local coordinates</vt:lpstr>
      <vt:lpstr>Wrap-up</vt:lpstr>
      <vt:lpstr>Wrap-up</vt:lpstr>
      <vt:lpstr>Expression in local coordinates</vt:lpstr>
      <vt:lpstr>Gradient norm</vt:lpstr>
      <vt:lpstr>Example: The sphere</vt:lpstr>
      <vt:lpstr>Example: The sphere</vt:lpstr>
      <vt:lpstr>Example: gradients in R2</vt:lpstr>
      <vt:lpstr>PowerPoint Presentation</vt:lpstr>
      <vt:lpstr>Discretization: The gradient</vt:lpstr>
      <vt:lpstr>Discretization: The gradient</vt:lpstr>
      <vt:lpstr>Discretization: Gradient norm</vt:lpstr>
      <vt:lpstr>Discretization: Total variation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Game-Theoretic Approach to Deformable Shape Matching</dc:title>
  <dc:creator>purusha</dc:creator>
  <cp:lastModifiedBy>Emanuele Rodola</cp:lastModifiedBy>
  <cp:revision>2138</cp:revision>
  <dcterms:created xsi:type="dcterms:W3CDTF">2012-02-25T16:00:26Z</dcterms:created>
  <dcterms:modified xsi:type="dcterms:W3CDTF">2018-11-21T23:31:31Z</dcterms:modified>
</cp:coreProperties>
</file>