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60" r:id="rId4"/>
    <p:sldId id="263" r:id="rId5"/>
    <p:sldId id="261" r:id="rId6"/>
    <p:sldId id="264" r:id="rId7"/>
    <p:sldId id="262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/>
    <p:restoredTop sz="94719"/>
  </p:normalViewPr>
  <p:slideViewPr>
    <p:cSldViewPr snapToGrid="0">
      <p:cViewPr varScale="1">
        <p:scale>
          <a:sx n="64" d="100"/>
          <a:sy n="64" d="100"/>
        </p:scale>
        <p:origin x="7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5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6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0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7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0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9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ckingsf/bioinfo-lectures/kernlin.pdf" TargetMode="External"/><Relationship Id="rId2" Type="http://schemas.openxmlformats.org/officeDocument/2006/relationships/hyperlink" Target="https://www.researchgate.net/publication/330216482_A_Method_of_Improving_Initial_Partition_of_Fiduccia-Mattheyses_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rogluegemen/Heuristic-Path-Planning" TargetMode="External"/><Relationship Id="rId5" Type="http://schemas.openxmlformats.org/officeDocument/2006/relationships/hyperlink" Target="https://dergipark.org.tr/tr/download/article-file/113173" TargetMode="External"/><Relationship Id="rId4" Type="http://schemas.openxmlformats.org/officeDocument/2006/relationships/hyperlink" Target="https://people.csail.mit.edu/jshun/6886-s18/lectures/lecture13-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ogluegemen/Heuristic-Path-Planning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github.com/erogluegemen/Heuristic-Path-Plann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09D065D1-0774-A3CB-E43E-C8E45D60C9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6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70186-14EB-3A5E-76E7-0CD690B75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21087"/>
            <a:ext cx="5873675" cy="2050908"/>
          </a:xfrm>
        </p:spPr>
        <p:txBody>
          <a:bodyPr anchor="t">
            <a:noAutofit/>
          </a:bodyPr>
          <a:lstStyle/>
          <a:p>
            <a:r>
              <a:rPr lang="en-US" sz="5400" b="0" dirty="0"/>
              <a:t>Graph </a:t>
            </a:r>
            <a:br>
              <a:rPr lang="en-US" sz="5400" b="0" dirty="0"/>
            </a:br>
            <a:r>
              <a:rPr lang="en-US" sz="5400" b="0" dirty="0"/>
              <a:t>Partitioning</a:t>
            </a:r>
            <a:br>
              <a:rPr lang="en-US" sz="5400" b="0" dirty="0"/>
            </a:br>
            <a:endParaRPr lang="en-TR" sz="5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70FFD-4893-E2A9-C04E-09F946FF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31277"/>
            <a:ext cx="9874429" cy="1263046"/>
          </a:xfrm>
        </p:spPr>
        <p:txBody>
          <a:bodyPr anchor="b">
            <a:normAutofit/>
          </a:bodyPr>
          <a:lstStyle/>
          <a:p>
            <a:r>
              <a:rPr lang="en-TR" dirty="0">
                <a:solidFill>
                  <a:schemeClr val="bg1">
                    <a:lumMod val="65000"/>
                  </a:schemeClr>
                </a:solidFill>
              </a:rPr>
              <a:t>Egemen Eroglu</a:t>
            </a:r>
          </a:p>
        </p:txBody>
      </p:sp>
    </p:spTree>
    <p:extLst>
      <p:ext uri="{BB962C8B-B14F-4D97-AF65-F5344CB8AC3E}">
        <p14:creationId xmlns:p14="http://schemas.microsoft.com/office/powerpoint/2010/main" val="212315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3FFB-5C2D-2314-19EE-D31E375F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Resources &amp;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86F7-4232-4869-0E40-CFF7D152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TR" dirty="0">
                <a:hlinkClick r:id="rId2"/>
              </a:rPr>
              <a:t>(ENG) Fiduccia-Mattheyses Algorithm</a:t>
            </a:r>
            <a:endParaRPr lang="en-TR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3"/>
              </a:rPr>
              <a:t>(ENG) Carnegie Mellon University (CMU) - Kernighan-Lin Graph Partitioning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4"/>
              </a:rPr>
              <a:t>(ENG) Massachusetts Institute of Technology (MIT) - Multilevel Graph Partitioning</a:t>
            </a:r>
            <a:endParaRPr lang="tr-TR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5"/>
              </a:rPr>
              <a:t>(TR) EN KISA YOL PROBLEMİNDE ÇİZGE PARÇALAMA YÖNTEMİ KULLANILARAK YENİ BİR YAKLAŞIM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GitHub Repository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6"/>
              </a:rPr>
              <a:t>https://github.com/erogluegemen/Heuristic-Path-Planning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12571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88AA-8F69-15E2-F025-267EA05A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Algorithms that we are gonna dive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282D-CC37-E83B-3186-B6477702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316202"/>
            <a:ext cx="9922764" cy="441022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Kernighan-Lin (KL): </a:t>
            </a:r>
          </a:p>
          <a:p>
            <a:pPr lvl="1"/>
            <a:r>
              <a:rPr lang="en-US" dirty="0"/>
              <a:t>The agile explorer, KL swiftly navigates the graph, swapping vertices like seasoned travelers to find better partitions.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Complexity: O(n^2 * log n)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b="1" dirty="0"/>
              <a:t>Fiduccia-</a:t>
            </a:r>
            <a:r>
              <a:rPr lang="en-US" b="1" dirty="0" err="1"/>
              <a:t>Mattheyses</a:t>
            </a:r>
            <a:r>
              <a:rPr lang="en-US" b="1" dirty="0"/>
              <a:t> (FM):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FM analyzes each vertex, calculating its impact on the cut size before strategically shifting it to a new node.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Complexity: O(n * m)</a:t>
            </a:r>
          </a:p>
          <a:p>
            <a:r>
              <a:rPr lang="en-US" b="1" dirty="0"/>
              <a:t>Multi-Level Graph Partitioning (MLGP):</a:t>
            </a:r>
          </a:p>
          <a:p>
            <a:pPr lvl="1"/>
            <a:r>
              <a:rPr lang="en-US" dirty="0"/>
              <a:t>MLGP conquers sprawling networks by shrinking the playing field. It repeatedly merges vertices, tackles the simplified version, and then carefully projects the solution back onto the original graph.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Complexity: O(n log n).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5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5E08-897F-BF4A-3BB5-D6A0C566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Kernighan-Lin (KL) Algorithm: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E89B-97A5-8444-AD9E-C37E432E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86984"/>
            <a:ext cx="9922764" cy="4199516"/>
          </a:xfrm>
        </p:spPr>
        <p:txBody>
          <a:bodyPr>
            <a:normAutofit/>
          </a:bodyPr>
          <a:lstStyle/>
          <a:p>
            <a:r>
              <a:rPr lang="en-US" b="1" dirty="0"/>
              <a:t>Steps: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Assign vertices to initial partitions randomly.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Iteratively swap pairs of vertices between partitions to improve the cut size.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Accept a swap only if it decreases the cut size.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Terminate when no more beneficial swaps can be found.</a:t>
            </a:r>
          </a:p>
          <a:p>
            <a:r>
              <a:rPr lang="en-US" b="1" dirty="0"/>
              <a:t>Key Points: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Efficient heuristic for finding good partitions.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Often used as a refinement step in other algorithms.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Doesn't guarantee finding the optimal solution.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0369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DF1B6-7FB2-4033-E67F-1EE08625D13D}"/>
              </a:ext>
            </a:extLst>
          </p:cNvPr>
          <p:cNvSpPr txBox="1"/>
          <p:nvPr/>
        </p:nvSpPr>
        <p:spPr>
          <a:xfrm>
            <a:off x="1088136" y="3555041"/>
            <a:ext cx="32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k</a:t>
            </a:r>
            <a:r>
              <a:rPr lang="en-TR" b="1" i="1" dirty="0"/>
              <a:t>: </a:t>
            </a:r>
            <a:r>
              <a:rPr lang="en-TR" dirty="0"/>
              <a:t>Number of subset/cluster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7A643-5855-1B6F-7DEF-27403E03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Preview Kernighan-Lin Algorithm</a:t>
            </a:r>
          </a:p>
        </p:txBody>
      </p:sp>
      <p:pic>
        <p:nvPicPr>
          <p:cNvPr id="5" name="Content Placeholder 4" descr="A diagram of a constellation&#10;&#10;Description automatically generated">
            <a:extLst>
              <a:ext uri="{FF2B5EF4-FFF2-40B4-BE49-F238E27FC236}">
                <a16:creationId xmlns:a16="http://schemas.microsoft.com/office/drawing/2014/main" id="{AE68294F-E16A-007C-F9DD-2BF77D5B1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6365" y="2554240"/>
            <a:ext cx="5118100" cy="38385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3C0769-A3C9-E703-1FB5-2071BDE42F39}"/>
              </a:ext>
            </a:extLst>
          </p:cNvPr>
          <p:cNvSpPr txBox="1"/>
          <p:nvPr/>
        </p:nvSpPr>
        <p:spPr>
          <a:xfrm>
            <a:off x="4307479" y="35550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AE506-4CE8-29B9-29D3-8A5287F38B83}"/>
              </a:ext>
            </a:extLst>
          </p:cNvPr>
          <p:cNvSpPr txBox="1"/>
          <p:nvPr/>
        </p:nvSpPr>
        <p:spPr>
          <a:xfrm>
            <a:off x="1088136" y="4104196"/>
            <a:ext cx="314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frames</a:t>
            </a:r>
            <a:r>
              <a:rPr lang="en-TR" b="1" i="1" dirty="0"/>
              <a:t>: </a:t>
            </a:r>
            <a:r>
              <a:rPr lang="en-TR" dirty="0"/>
              <a:t>Number of iteration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D350D-0EC3-2C97-F270-E5F015EE8B8E}"/>
              </a:ext>
            </a:extLst>
          </p:cNvPr>
          <p:cNvSpPr txBox="1"/>
          <p:nvPr/>
        </p:nvSpPr>
        <p:spPr>
          <a:xfrm>
            <a:off x="4307479" y="410419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A8D0C-28F2-BD17-2A96-870FE4CD577F}"/>
              </a:ext>
            </a:extLst>
          </p:cNvPr>
          <p:cNvSpPr txBox="1"/>
          <p:nvPr/>
        </p:nvSpPr>
        <p:spPr>
          <a:xfrm>
            <a:off x="5849331" y="6300132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hlinkClick r:id="rId3"/>
              </a:rPr>
              <a:t>You can find the source code in my github!</a:t>
            </a:r>
            <a:endParaRPr lang="en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136E9-5C69-690E-497E-40C39C0EC451}"/>
              </a:ext>
            </a:extLst>
          </p:cNvPr>
          <p:cNvSpPr txBox="1"/>
          <p:nvPr/>
        </p:nvSpPr>
        <p:spPr>
          <a:xfrm>
            <a:off x="1088136" y="5398423"/>
            <a:ext cx="391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(Each color represent one cluster!)</a:t>
            </a:r>
          </a:p>
        </p:txBody>
      </p:sp>
    </p:spTree>
    <p:extLst>
      <p:ext uri="{BB962C8B-B14F-4D97-AF65-F5344CB8AC3E}">
        <p14:creationId xmlns:p14="http://schemas.microsoft.com/office/powerpoint/2010/main" val="377250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5E08-897F-BF4A-3BB5-D6A0C566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476335" cy="1294228"/>
          </a:xfrm>
        </p:spPr>
        <p:txBody>
          <a:bodyPr/>
          <a:lstStyle/>
          <a:p>
            <a:r>
              <a:rPr lang="en-US" dirty="0"/>
              <a:t>Fiduccia-</a:t>
            </a:r>
            <a:r>
              <a:rPr lang="en-US" dirty="0" err="1"/>
              <a:t>Mattheyses</a:t>
            </a:r>
            <a:r>
              <a:rPr lang="en-US" dirty="0"/>
              <a:t> (FM) Algorithm: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E89B-97A5-8444-AD9E-C37E432E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86983"/>
            <a:ext cx="9922764" cy="4453665"/>
          </a:xfrm>
        </p:spPr>
        <p:txBody>
          <a:bodyPr>
            <a:normAutofit/>
          </a:bodyPr>
          <a:lstStyle/>
          <a:p>
            <a:r>
              <a:rPr lang="en-US" b="1" dirty="0"/>
              <a:t>Steps: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Assign vertices to initial partitions randomly.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Move single vertices between partitions to improve the cut size.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Prioritize moving vertices with high gain scores.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Update gain scores after each move.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Terminate when no more beneficial moves can be found.</a:t>
            </a:r>
          </a:p>
          <a:p>
            <a:r>
              <a:rPr lang="en-US" b="1" dirty="0"/>
              <a:t>Key Points: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Often faster than KL in practice.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Can produce high-quality partitions in a reasonable amount of time.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Also doesn't guarantee finding the optimal solution.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53392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DF1B6-7FB2-4033-E67F-1EE08625D13D}"/>
              </a:ext>
            </a:extLst>
          </p:cNvPr>
          <p:cNvSpPr txBox="1"/>
          <p:nvPr/>
        </p:nvSpPr>
        <p:spPr>
          <a:xfrm>
            <a:off x="1088136" y="3555041"/>
            <a:ext cx="32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k</a:t>
            </a:r>
            <a:r>
              <a:rPr lang="en-TR" b="1" i="1" dirty="0"/>
              <a:t>: </a:t>
            </a:r>
            <a:r>
              <a:rPr lang="en-TR" dirty="0"/>
              <a:t>Number of subset/cluster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7A643-5855-1B6F-7DEF-27403E03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1008789" cy="1294228"/>
          </a:xfrm>
        </p:spPr>
        <p:txBody>
          <a:bodyPr/>
          <a:lstStyle/>
          <a:p>
            <a:r>
              <a:rPr lang="en-TR" dirty="0"/>
              <a:t>Preview Fiduccia-Mattheyses 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C0769-A3C9-E703-1FB5-2071BDE42F39}"/>
              </a:ext>
            </a:extLst>
          </p:cNvPr>
          <p:cNvSpPr txBox="1"/>
          <p:nvPr/>
        </p:nvSpPr>
        <p:spPr>
          <a:xfrm>
            <a:off x="4307479" y="35550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AE506-4CE8-29B9-29D3-8A5287F38B83}"/>
              </a:ext>
            </a:extLst>
          </p:cNvPr>
          <p:cNvSpPr txBox="1"/>
          <p:nvPr/>
        </p:nvSpPr>
        <p:spPr>
          <a:xfrm>
            <a:off x="1088136" y="4104196"/>
            <a:ext cx="314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frames</a:t>
            </a:r>
            <a:r>
              <a:rPr lang="en-TR" b="1" i="1" dirty="0"/>
              <a:t>: </a:t>
            </a:r>
            <a:r>
              <a:rPr lang="en-TR" dirty="0"/>
              <a:t>Number of iteration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D350D-0EC3-2C97-F270-E5F015EE8B8E}"/>
              </a:ext>
            </a:extLst>
          </p:cNvPr>
          <p:cNvSpPr txBox="1"/>
          <p:nvPr/>
        </p:nvSpPr>
        <p:spPr>
          <a:xfrm>
            <a:off x="4307479" y="410419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A8D0C-28F2-BD17-2A96-870FE4CD577F}"/>
              </a:ext>
            </a:extLst>
          </p:cNvPr>
          <p:cNvSpPr txBox="1"/>
          <p:nvPr/>
        </p:nvSpPr>
        <p:spPr>
          <a:xfrm>
            <a:off x="5849331" y="6300132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hlinkClick r:id="rId2"/>
              </a:rPr>
              <a:t>You can find the source code in my github!</a:t>
            </a:r>
            <a:endParaRPr lang="en-TR" dirty="0"/>
          </a:p>
        </p:txBody>
      </p:sp>
      <p:pic>
        <p:nvPicPr>
          <p:cNvPr id="12" name="Content Placeholder 11" descr="A diagram of a network&#10;&#10;Description automatically generated">
            <a:extLst>
              <a:ext uri="{FF2B5EF4-FFF2-40B4-BE49-F238E27FC236}">
                <a16:creationId xmlns:a16="http://schemas.microsoft.com/office/drawing/2014/main" id="{EAA8E885-C671-AF51-7344-1FEBB97B4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2848" y="2271756"/>
            <a:ext cx="5118100" cy="383857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9C1A2B-3F96-79A7-4F04-B8A923A7A38F}"/>
              </a:ext>
            </a:extLst>
          </p:cNvPr>
          <p:cNvSpPr txBox="1"/>
          <p:nvPr/>
        </p:nvSpPr>
        <p:spPr>
          <a:xfrm>
            <a:off x="1088135" y="5274764"/>
            <a:ext cx="394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(Each color represent one cluster!)</a:t>
            </a:r>
          </a:p>
        </p:txBody>
      </p:sp>
    </p:spTree>
    <p:extLst>
      <p:ext uri="{BB962C8B-B14F-4D97-AF65-F5344CB8AC3E}">
        <p14:creationId xmlns:p14="http://schemas.microsoft.com/office/powerpoint/2010/main" val="177509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5E08-897F-BF4A-3BB5-D6A0C566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32" y="896607"/>
            <a:ext cx="10639312" cy="1294228"/>
          </a:xfrm>
        </p:spPr>
        <p:txBody>
          <a:bodyPr/>
          <a:lstStyle/>
          <a:p>
            <a:r>
              <a:rPr lang="en-US" dirty="0"/>
              <a:t>Multi-Level Graph Partitioning (MLGP) Algorithm: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E89B-97A5-8444-AD9E-C37E432E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86983"/>
            <a:ext cx="9922764" cy="4453665"/>
          </a:xfrm>
        </p:spPr>
        <p:txBody>
          <a:bodyPr>
            <a:normAutofit/>
          </a:bodyPr>
          <a:lstStyle/>
          <a:p>
            <a:r>
              <a:rPr lang="en-US" b="1" dirty="0"/>
              <a:t>Steps: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b="1" dirty="0"/>
              <a:t>Coarsen</a:t>
            </a:r>
            <a:r>
              <a:rPr lang="en-US" dirty="0"/>
              <a:t> the graph repeatedly by merging vertices and edges.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b="1" dirty="0"/>
              <a:t>Partition</a:t>
            </a:r>
            <a:r>
              <a:rPr lang="en-US" dirty="0"/>
              <a:t> the coarsest graph (often using KL or FM).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b="1" dirty="0"/>
              <a:t>(</a:t>
            </a:r>
            <a:r>
              <a:rPr lang="en-US" b="1" dirty="0" err="1"/>
              <a:t>Uncoarsen</a:t>
            </a:r>
            <a:r>
              <a:rPr lang="en-US" b="1" dirty="0"/>
              <a:t>)</a:t>
            </a:r>
            <a:r>
              <a:rPr lang="en-US" dirty="0"/>
              <a:t> Project the partition back to the original graph, refining it at each level. </a:t>
            </a:r>
          </a:p>
          <a:p>
            <a:r>
              <a:rPr lang="en-US" b="1" dirty="0"/>
              <a:t>Key Points: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Effective for large graphs.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Can produce high-quality partitions for complex graph structures.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Commonly used in practice for large-scale partitioning tasks.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54353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A9AF-C3B9-949D-38C2-C3E9FB3B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Showdown:</a:t>
            </a:r>
            <a:br>
              <a:rPr lang="en-US" dirty="0"/>
            </a:br>
            <a:br>
              <a:rPr lang="en-US" dirty="0"/>
            </a:br>
            <a:endParaRPr lang="en-T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879CE0-AADF-5B59-5806-4F9EA7BF3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874488"/>
              </p:ext>
            </p:extLst>
          </p:nvPr>
        </p:nvGraphicFramePr>
        <p:xfrm>
          <a:off x="1087438" y="2447925"/>
          <a:ext cx="992346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820">
                  <a:extLst>
                    <a:ext uri="{9D8B030D-6E8A-4147-A177-3AD203B41FA5}">
                      <a16:colId xmlns:a16="http://schemas.microsoft.com/office/drawing/2014/main" val="1081928444"/>
                    </a:ext>
                  </a:extLst>
                </a:gridCol>
                <a:gridCol w="3307820">
                  <a:extLst>
                    <a:ext uri="{9D8B030D-6E8A-4147-A177-3AD203B41FA5}">
                      <a16:colId xmlns:a16="http://schemas.microsoft.com/office/drawing/2014/main" val="301343709"/>
                    </a:ext>
                  </a:extLst>
                </a:gridCol>
                <a:gridCol w="3307820">
                  <a:extLst>
                    <a:ext uri="{9D8B030D-6E8A-4147-A177-3AD203B41FA5}">
                      <a16:colId xmlns:a16="http://schemas.microsoft.com/office/drawing/2014/main" val="263876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Strengths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Kernighan-Lin (KL)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O(n^2 * log n)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Efficient, good refinement tool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8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Fiduccia-</a:t>
                      </a:r>
                      <a:r>
                        <a:rPr lang="en-US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Mattheyses</a:t>
                      </a: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(FM)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* m)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Fast, high-quality partitions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1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Multi-Level Graph Partitioning (MLGP)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 (typically)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for large graphs, good quality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201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65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6D5D-FBFF-47C0-D6CE-49F9B0E7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Which one should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4C40-40C6-8560-D1AB-CC81AB364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i="0" dirty="0">
                <a:effectLst/>
              </a:rPr>
              <a:t>Small graphs:</a:t>
            </a:r>
            <a:r>
              <a:rPr lang="en-US" b="0" i="0" dirty="0">
                <a:effectLst/>
              </a:rPr>
              <a:t> KL or FM might be sufficient.</a:t>
            </a:r>
          </a:p>
          <a:p>
            <a:pPr>
              <a:buFont typeface="Wingdings" pitchFamily="2" charset="2"/>
              <a:buChar char="ü"/>
            </a:pPr>
            <a:r>
              <a:rPr lang="en-US" b="1" i="0" dirty="0">
                <a:effectLst/>
              </a:rPr>
              <a:t>Large graphs: </a:t>
            </a:r>
            <a:r>
              <a:rPr lang="en-US" b="0" i="0" dirty="0">
                <a:effectLst/>
              </a:rPr>
              <a:t>MLGP is often more efficient.</a:t>
            </a:r>
          </a:p>
          <a:p>
            <a:pPr>
              <a:buFont typeface="Wingdings" pitchFamily="2" charset="2"/>
              <a:buChar char="ü"/>
            </a:pPr>
            <a:r>
              <a:rPr lang="en-US" b="1" i="0" dirty="0">
                <a:effectLst/>
              </a:rPr>
              <a:t>Performance critical: </a:t>
            </a:r>
            <a:r>
              <a:rPr lang="en-US" b="0" i="0" dirty="0">
                <a:effectLst/>
              </a:rPr>
              <a:t>FM might be faster than KL.</a:t>
            </a:r>
          </a:p>
          <a:p>
            <a:pPr>
              <a:buFont typeface="Wingdings" pitchFamily="2" charset="2"/>
              <a:buChar char="ü"/>
            </a:pPr>
            <a:r>
              <a:rPr lang="en-US" b="1" i="0" dirty="0">
                <a:effectLst/>
              </a:rPr>
              <a:t>High-quality partitions: </a:t>
            </a:r>
            <a:r>
              <a:rPr lang="en-US" b="0" i="0" dirty="0">
                <a:effectLst/>
              </a:rPr>
              <a:t>MLGP often produces better results.</a:t>
            </a:r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16685727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_2SEEDS">
      <a:dk1>
        <a:srgbClr val="000000"/>
      </a:dk1>
      <a:lt1>
        <a:srgbClr val="FFFFFF"/>
      </a:lt1>
      <a:dk2>
        <a:srgbClr val="263820"/>
      </a:dk2>
      <a:lt2>
        <a:srgbClr val="E7E2E8"/>
      </a:lt2>
      <a:accent1>
        <a:srgbClr val="61B546"/>
      </a:accent1>
      <a:accent2>
        <a:srgbClr val="8EAA57"/>
      </a:accent2>
      <a:accent3>
        <a:srgbClr val="42B556"/>
      </a:accent3>
      <a:accent4>
        <a:srgbClr val="CB58E1"/>
      </a:accent4>
      <a:accent5>
        <a:srgbClr val="E676C9"/>
      </a:accent5>
      <a:accent6>
        <a:srgbClr val="E15884"/>
      </a:accent6>
      <a:hlink>
        <a:srgbClr val="9D69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593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Neue Haas Grotesk Text Pro</vt:lpstr>
      <vt:lpstr>Wingdings</vt:lpstr>
      <vt:lpstr>BjornVTI</vt:lpstr>
      <vt:lpstr>Graph  Partitioning </vt:lpstr>
      <vt:lpstr>Algorithms that we are gonna dive into</vt:lpstr>
      <vt:lpstr>Kernighan-Lin (KL) Algorithm:</vt:lpstr>
      <vt:lpstr>Preview Kernighan-Lin Algorithm</vt:lpstr>
      <vt:lpstr>Fiduccia-Mattheyses (FM) Algorithm:</vt:lpstr>
      <vt:lpstr>Preview Fiduccia-Mattheyses Algorithm</vt:lpstr>
      <vt:lpstr>Multi-Level Graph Partitioning (MLGP) Algorithm:</vt:lpstr>
      <vt:lpstr>Complexity Showdown:  </vt:lpstr>
      <vt:lpstr>Which one should we use?</vt:lpstr>
      <vt:lpstr>Resources &amp;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 Partitioning </dc:title>
  <dc:creator>EGEMEN EROĞLU</dc:creator>
  <cp:lastModifiedBy>FIXED-TERM Eroglu Egemen (RBTR/SIS1)</cp:lastModifiedBy>
  <cp:revision>4</cp:revision>
  <dcterms:created xsi:type="dcterms:W3CDTF">2023-12-23T13:32:22Z</dcterms:created>
  <dcterms:modified xsi:type="dcterms:W3CDTF">2024-06-12T10:30:18Z</dcterms:modified>
</cp:coreProperties>
</file>