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811" r:id="rId4"/>
  </p:sldMasterIdLst>
  <p:notesMasterIdLst>
    <p:notesMasterId r:id="rId27"/>
  </p:notesMasterIdLst>
  <p:handoutMasterIdLst>
    <p:handoutMasterId r:id="rId28"/>
  </p:handoutMasterIdLst>
  <p:sldIdLst>
    <p:sldId id="613" r:id="rId5"/>
    <p:sldId id="615" r:id="rId6"/>
    <p:sldId id="614" r:id="rId7"/>
    <p:sldId id="616" r:id="rId8"/>
    <p:sldId id="617" r:id="rId9"/>
    <p:sldId id="618" r:id="rId10"/>
    <p:sldId id="619" r:id="rId11"/>
    <p:sldId id="620" r:id="rId12"/>
    <p:sldId id="622" r:id="rId13"/>
    <p:sldId id="624" r:id="rId14"/>
    <p:sldId id="625" r:id="rId15"/>
    <p:sldId id="628" r:id="rId16"/>
    <p:sldId id="627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7" r:id="rId25"/>
    <p:sldId id="63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ve Kılınç Yıldırım" initials="MK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E22"/>
    <a:srgbClr val="BE3802"/>
    <a:srgbClr val="B81908"/>
    <a:srgbClr val="0B70B5"/>
    <a:srgbClr val="FF7C80"/>
    <a:srgbClr val="893F37"/>
    <a:srgbClr val="F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 autoAdjust="0"/>
    <p:restoredTop sz="97158" autoAdjust="0"/>
  </p:normalViewPr>
  <p:slideViewPr>
    <p:cSldViewPr>
      <p:cViewPr varScale="1">
        <p:scale>
          <a:sx n="65" d="100"/>
          <a:sy n="65" d="100"/>
        </p:scale>
        <p:origin x="12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3B4F97-4B83-4958-9F2F-EDE678822834}" type="datetimeFigureOut">
              <a:rPr lang="en-US"/>
              <a:pPr>
                <a:defRPr/>
              </a:pPr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EDD6ED-5D81-4A6A-989B-53770DC20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noProof="0" smtClean="0"/>
              <a:t>Click to edit Master text styles</a:t>
            </a:r>
          </a:p>
          <a:p>
            <a:pPr lvl="1"/>
            <a:r>
              <a:rPr lang="tr-TR" altLang="tr-TR" noProof="0" smtClean="0"/>
              <a:t>Second level</a:t>
            </a:r>
          </a:p>
          <a:p>
            <a:pPr lvl="2"/>
            <a:r>
              <a:rPr lang="tr-TR" altLang="tr-TR" noProof="0" smtClean="0"/>
              <a:t>Third level</a:t>
            </a:r>
          </a:p>
          <a:p>
            <a:pPr lvl="3"/>
            <a:r>
              <a:rPr lang="tr-TR" altLang="tr-TR" noProof="0" smtClean="0"/>
              <a:t>Fourth level</a:t>
            </a:r>
          </a:p>
          <a:p>
            <a:pPr lvl="4"/>
            <a:r>
              <a:rPr lang="tr-TR" altLang="tr-T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276FD9EE-65A7-4475-B993-C2661E55CBC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71015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52926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2 Resim" descr="Arka Fon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38" y="0"/>
            <a:ext cx="9128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2">
                    <a:lumMod val="50000"/>
                  </a:schemeClr>
                </a:solidFill>
                <a:latin typeface="Futura Bk BT" pitchFamily="34" charset="0"/>
              </a:defRPr>
            </a:lvl1pPr>
          </a:lstStyle>
          <a:p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Futura Bk B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Bk BT" pitchFamily="34" charset="0"/>
              </a:defRPr>
            </a:lvl1pPr>
          </a:lstStyle>
          <a:p>
            <a:pPr>
              <a:defRPr/>
            </a:pPr>
            <a:fld id="{4863F739-6784-49C8-9646-A6DEEC52737A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Bk BT" pitchFamily="34" charset="0"/>
              </a:defRPr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Bk BT" pitchFamily="34" charset="0"/>
              </a:defRPr>
            </a:lvl1pPr>
          </a:lstStyle>
          <a:p>
            <a:pPr>
              <a:defRPr/>
            </a:pPr>
            <a:fld id="{B2AD0DC4-6C17-4431-B9C8-B063B403E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06090"/>
          </a:xfrm>
        </p:spPr>
        <p:txBody>
          <a:bodyPr>
            <a:normAutofit/>
          </a:bodyPr>
          <a:lstStyle>
            <a:lvl1pPr>
              <a:defRPr sz="3600" b="1">
                <a:latin typeface="Futura Bk BT" pitchFamily="34" charset="0"/>
              </a:defRPr>
            </a:lvl1pPr>
          </a:lstStyle>
          <a:p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14400" y="1052736"/>
            <a:ext cx="7715200" cy="5073427"/>
          </a:xfrm>
        </p:spPr>
        <p:txBody>
          <a:bodyPr>
            <a:normAutofit/>
          </a:bodyPr>
          <a:lstStyle>
            <a:lvl1pPr>
              <a:defRPr sz="3200">
                <a:latin typeface="Futura Bk BT" pitchFamily="34" charset="0"/>
              </a:defRPr>
            </a:lvl1pPr>
            <a:lvl2pPr>
              <a:defRPr sz="2800">
                <a:latin typeface="Futura Bk BT" pitchFamily="34" charset="0"/>
              </a:defRPr>
            </a:lvl2pPr>
            <a:lvl3pPr>
              <a:defRPr sz="2400">
                <a:latin typeface="Futura Bk BT" pitchFamily="34" charset="0"/>
              </a:defRPr>
            </a:lvl3pPr>
            <a:lvl4pPr>
              <a:defRPr sz="2000">
                <a:latin typeface="Futura Bk BT" pitchFamily="34" charset="0"/>
              </a:defRPr>
            </a:lvl4pPr>
            <a:lvl5pPr>
              <a:defRPr sz="2000">
                <a:latin typeface="Futura Bk BT" pitchFamily="34" charset="0"/>
              </a:defRPr>
            </a:lvl5pPr>
          </a:lstStyle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DEBE1-1742-403C-B39A-D767F723B21A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CDBC4-D6FF-4E67-800E-7F30F038E8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06090"/>
          </a:xfrm>
        </p:spPr>
        <p:txBody>
          <a:bodyPr/>
          <a:lstStyle>
            <a:lvl1pPr>
              <a:defRPr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28256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76BE-98F8-40E8-8C16-F01261E90E32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6E5CE-5EC5-4ABC-8934-4275A7D337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06090"/>
          </a:xfrm>
        </p:spPr>
        <p:txBody>
          <a:bodyPr/>
          <a:lstStyle>
            <a:lvl1pPr>
              <a:defRPr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7544" y="1124745"/>
            <a:ext cx="4029844" cy="792088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4029844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124745"/>
            <a:ext cx="4041775" cy="792088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6BA34-036E-4040-9E7E-0769083E8D62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87B4-60C8-4E5C-A523-EC35859013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06090"/>
          </a:xfrm>
        </p:spPr>
        <p:txBody>
          <a:bodyPr/>
          <a:lstStyle>
            <a:lvl1pPr>
              <a:defRPr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C279-39EE-43E9-815F-6DC638910A1B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9CE5-3614-4573-AA81-E4E2B76C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A70CA8-2421-4ACD-88F7-E65BC21131C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tr-TR"/>
              <a:t>HİZMETE ÖZEL</a:t>
            </a:r>
          </a:p>
        </p:txBody>
      </p:sp>
    </p:spTree>
    <p:extLst>
      <p:ext uri="{BB962C8B-B14F-4D97-AF65-F5344CB8AC3E}">
        <p14:creationId xmlns:p14="http://schemas.microsoft.com/office/powerpoint/2010/main" val="40792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18 Resim" descr="Arka Fon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38" y="0"/>
            <a:ext cx="91281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 bwMode="auto">
          <a:xfrm>
            <a:off x="0" y="0"/>
            <a:ext cx="8147050" cy="72072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028" name="1 Başlık Yer Tutucusu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1724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9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714375" y="1052513"/>
            <a:ext cx="771525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fld id="{3913E9E0-A53E-4DA1-B842-5685FF2EBA90}" type="datetime1">
              <a:rPr lang="en-US"/>
              <a:pPr>
                <a:defRPr/>
              </a:pPr>
              <a:t>4/10/2019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r>
              <a:rPr lang="tr-TR"/>
              <a:t>Toplantı Adı, vb.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Futura Bk BT" pitchFamily="34" charset="0"/>
                <a:cs typeface="+mn-cs"/>
              </a:defRPr>
            </a:lvl1pPr>
          </a:lstStyle>
          <a:p>
            <a:pPr>
              <a:defRPr/>
            </a:pPr>
            <a:fld id="{615A1F39-D368-4B0F-B4B8-716DD568C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12 Grup"/>
          <p:cNvGrpSpPr>
            <a:grpSpLocks noChangeAspect="1"/>
          </p:cNvGrpSpPr>
          <p:nvPr/>
        </p:nvGrpSpPr>
        <p:grpSpPr bwMode="auto">
          <a:xfrm>
            <a:off x="8275638" y="44450"/>
            <a:ext cx="933450" cy="735013"/>
            <a:chOff x="-52904" y="96988"/>
            <a:chExt cx="971600" cy="765566"/>
          </a:xfrm>
        </p:grpSpPr>
        <p:pic>
          <p:nvPicPr>
            <p:cNvPr id="1036" name="4 İçerik Yer Tutucusu" descr="TUBITAK%20LOGO[1].bmp"/>
            <p:cNvPicPr preferRelativeResize="0">
              <a:picLocks noChangeAspect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7504" y="96988"/>
              <a:ext cx="617244" cy="63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7" name="14 Metin kutusu"/>
            <p:cNvSpPr txBox="1">
              <a:spLocks noChangeArrowheads="1"/>
            </p:cNvSpPr>
            <p:nvPr userDrawn="1"/>
          </p:nvSpPr>
          <p:spPr bwMode="auto">
            <a:xfrm>
              <a:off x="-52904" y="740196"/>
              <a:ext cx="971600" cy="12235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tr-TR" sz="800" b="1" smtClean="0">
                  <a:solidFill>
                    <a:srgbClr val="000000"/>
                  </a:solidFill>
                </a:rPr>
                <a:t>TÜBİTAK</a:t>
              </a:r>
              <a:endParaRPr lang="en-US" sz="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22 Dikdörtgen"/>
          <p:cNvSpPr/>
          <p:nvPr/>
        </p:nvSpPr>
        <p:spPr bwMode="auto">
          <a:xfrm>
            <a:off x="8189913" y="0"/>
            <a:ext cx="36512" cy="72072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7" name="16 Dikdörtgen"/>
          <p:cNvSpPr/>
          <p:nvPr/>
        </p:nvSpPr>
        <p:spPr bwMode="auto">
          <a:xfrm>
            <a:off x="8272463" y="0"/>
            <a:ext cx="36512" cy="72072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6" r:id="rId1"/>
    <p:sldLayoutId id="2147485862" r:id="rId2"/>
    <p:sldLayoutId id="2147485863" r:id="rId3"/>
    <p:sldLayoutId id="2147485864" r:id="rId4"/>
    <p:sldLayoutId id="2147485865" r:id="rId5"/>
    <p:sldLayoutId id="214748586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Futura Bk BT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Futura Bk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Futura Bk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Futura Bk B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Futura Bk B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Futura Bk B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Futura Bk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olkahraman/ansible/blob/master/playbooks/playbook_tpm1.ya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modules/modules_by_categor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laxy.ansib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olkahraman/ansible/blob/master/inventories/inventory1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79388" y="1125538"/>
            <a:ext cx="8640762" cy="480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endParaRPr lang="tr-TR" sz="66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tr-TR" sz="6600" b="1" dirty="0">
                <a:latin typeface="Futura Bk BT" pitchFamily="34" charset="0"/>
                <a:cs typeface="+mn-cs"/>
              </a:rPr>
              <a:t>TEŞEKK</a:t>
            </a:r>
            <a:r>
              <a:rPr lang="tr-TR" sz="6600" b="1" dirty="0">
                <a:latin typeface="Arial"/>
                <a:cs typeface="+mn-cs"/>
              </a:rPr>
              <a:t>Ü</a:t>
            </a:r>
            <a:r>
              <a:rPr lang="tr-TR" sz="6600" b="1" dirty="0">
                <a:latin typeface="Futura Bk BT" pitchFamily="34" charset="0"/>
                <a:cs typeface="+mn-cs"/>
              </a:rPr>
              <a:t>RLER</a:t>
            </a: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endParaRPr lang="tr-TR" sz="2800" b="1" dirty="0">
              <a:latin typeface="Futura Bk BT" pitchFamily="34" charset="0"/>
              <a:cs typeface="+mn-cs"/>
            </a:endParaRP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endParaRPr lang="tr-TR" sz="2800" b="1" dirty="0">
              <a:latin typeface="Futura Bk BT" pitchFamily="34" charset="0"/>
              <a:cs typeface="+mn-cs"/>
            </a:endParaRP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endParaRPr lang="tr-TR" sz="2800" dirty="0">
              <a:latin typeface="Futura Bk BT" pitchFamily="34" charset="0"/>
              <a:cs typeface="+mn-cs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14400" y="152400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tr-TR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/>
            </a:r>
            <a:br>
              <a:rPr lang="tr-TR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</a:br>
            <a:endParaRPr lang="en-US" sz="3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63409"/>
              </p:ext>
            </p:extLst>
          </p:nvPr>
        </p:nvGraphicFramePr>
        <p:xfrm>
          <a:off x="971550" y="1700808"/>
          <a:ext cx="7056438" cy="2901622"/>
        </p:xfrm>
        <a:graphic>
          <a:graphicData uri="http://schemas.openxmlformats.org/drawingml/2006/table">
            <a:tbl>
              <a:tblPr/>
              <a:tblGrid>
                <a:gridCol w="705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k BT Book"/>
                          <a:ea typeface="Futura Bk BT Book"/>
                          <a:cs typeface="Futura Bk BT Book"/>
                        </a:rPr>
                        <a:t>Bilişim Teknolojileri Enstitüsü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tura Bk BT Book"/>
                        <a:ea typeface="Futura Bk BT Book"/>
                        <a:cs typeface="Futura Bk BT Book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k BT Book"/>
                          <a:ea typeface="Futura Bk BT Book"/>
                          <a:cs typeface="Futura Bk BT Book"/>
                        </a:rPr>
                        <a:t>Yayıncılık Sistemleri Bölümü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tura Bk BT Book"/>
                        <a:ea typeface="Futura Bk BT Book"/>
                        <a:cs typeface="Futura Bk BT Book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k BT Book"/>
                          <a:ea typeface="Futura Bk BT Book"/>
                          <a:cs typeface="Futura Bk BT Book"/>
                        </a:rPr>
                        <a:t>ANSIBLE</a:t>
                      </a:r>
                      <a:endParaRPr kumimoji="0" lang="tr-TR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tura Bk BT Book"/>
                        <a:ea typeface="Futura Bk BT Book"/>
                        <a:cs typeface="Futura Bk BT Book"/>
                      </a:endParaRPr>
                    </a:p>
                  </a:txBody>
                  <a:tcPr marT="45695" marB="45695" anchor="ctr" horzOverflow="overflow">
                    <a:lnL w="9525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4B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5"/>
            <a:ext cx="8496944" cy="584563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name: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 NAME 1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hosts: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tasks: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name: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TASK1 NAME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ACTION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TASK2 </a:t>
            </a: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MODULE: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ACTION</a:t>
            </a:r>
          </a:p>
          <a:p>
            <a:pPr marL="457200" lvl="1" indent="0">
              <a:buNone/>
            </a:pP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name</a:t>
            </a: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: PLAY NAME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hosts: HOSTS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tasks: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name: TASK1 NAME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MODULE: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marL="457200" lvl="1" indent="0">
              <a:buNone/>
            </a:pPr>
            <a:r>
              <a:rPr lang="tr-T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name: TASK2 NAME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MODULE:</a:t>
            </a:r>
          </a:p>
          <a:p>
            <a:pPr marL="457200" lvl="1" indent="0">
              <a:buNone/>
            </a:pPr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ACTION</a:t>
            </a:r>
          </a:p>
        </p:txBody>
      </p:sp>
    </p:spTree>
    <p:extLst>
      <p:ext uri="{BB962C8B-B14F-4D97-AF65-F5344CB8AC3E}">
        <p14:creationId xmlns:p14="http://schemas.microsoft.com/office/powerpoint/2010/main" val="5053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5"/>
            <a:ext cx="8496944" cy="584563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name: Setup web server on all nodes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hosts: web_nodes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tasks: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name: Update entry into /etc/resolv.conf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lineinfile: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path: /etc/resolv.conf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line: 'nameserver 10.1.250.10'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name: Add http user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user: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name: web_user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uid: 1040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group: developers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name: Execute a script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script: /tmp/install_script.sh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name: Start httpd service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service:</a:t>
            </a:r>
          </a:p>
          <a:p>
            <a:pPr marL="457200" lvl="1" indent="0">
              <a:buNone/>
            </a:pP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name: httpd</a:t>
            </a:r>
          </a:p>
          <a:p>
            <a:pPr marL="457200" lvl="1" indent="0">
              <a:buNone/>
            </a:pPr>
            <a:r>
              <a:rPr lang="tr-T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state</a:t>
            </a:r>
            <a:r>
              <a:rPr lang="tr-TR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</a:p>
          <a:p>
            <a:pPr marL="457200" lvl="1" indent="0">
              <a:buNone/>
            </a:pPr>
            <a:r>
              <a:rPr lang="tr-TR" sz="13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tr-TR" sz="13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github.com/erolkahraman/ansible/blob/master/playbooks/playbook_tpm1.yaml</a:t>
            </a:r>
            <a:endParaRPr lang="tr-T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Modüller: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Yapılacak işe uygun olarak modüller kullanılabilir veya kendi modülünüzü hazırlayabilirsiniz.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docs.ansible.com/ansible/latest/modules/modules_by_category.html</a:t>
            </a: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ansible-doc -l veya 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ansible-doc copy</a:t>
            </a:r>
          </a:p>
          <a:p>
            <a:pPr lvl="1"/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Nasıl Çalıştırılır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HOSTS -m MODULE -i inventory.txt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ansible all -m ping -i inventory.txt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ansible HOSTS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-a COMMAND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-i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inventory.txt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ansible node1 -a «date» -i inventory.txt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Playbook Nasıl Çalıştırılır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ansible-playbook playbook.yaml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playbook.yaml -i inventory.txt</a:t>
            </a: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Örnek1: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ansible worker_nodes -m ping -i ansible/inventories/inventory1.txt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app-node1 | SUCCESS =&gt; {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   "changed": false,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   "ping": "pong"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app-node2 | SUCCESS =&gt; {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   "changed": false,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   "ping": "pong"</a:t>
            </a:r>
          </a:p>
          <a:p>
            <a:pPr lvl="1"/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ansible worker_nodes -a "date" -i ansible/inventories/inventory1.txt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app-node2 | CHANGED | rc=0 &gt;&gt;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Tue Apr  9 09:01:50 +03 2019</a:t>
            </a: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app-node1 | CHANGED | rc=0 &gt;&gt;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Tue Apr  9 09:01:50 +03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Örnek2: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playbook_ping.yaml -i ../inventories/inventory1.txt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[Erisim kontrolu]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***********************************************************************************************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[Gathering Facts]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***********************************************************************************************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: [app-node1]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ok: [app-node2]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[ping kontrolu]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***********************************************************************************************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: [app-node1]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ok: [app-node2]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RECAP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***********************************************************************************************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app-node1                  : ok=2    changed=0    unreachable=0    failed=0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app-node2                  : ok=2    changed=0    unreachable=0    failed=0</a:t>
            </a: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Örnek3: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Dosya kopyalama</a:t>
            </a:r>
          </a:p>
          <a:p>
            <a:pPr lvl="1"/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playbook_copy_file.yaml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Örnek4: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düzenleme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playbook_modify_file1.yaml -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i ../inventories/inventory1.txt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Örnek5: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düzenleme</a:t>
            </a:r>
          </a:p>
          <a:p>
            <a:pPr lvl="1"/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playbook_modify_file2.yaml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Örnek6: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silme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playbook_delete_file.yaml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inventories/inventory1.txt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Örnek7:</a:t>
            </a:r>
          </a:p>
          <a:p>
            <a:pPr lvl="1"/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Script çalıştırma</a:t>
            </a:r>
          </a:p>
          <a:p>
            <a:pPr lvl="1"/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playbook_create_file.yaml -i ../inventories/inventory1.txt</a:t>
            </a:r>
          </a:p>
          <a:p>
            <a:pPr lvl="1"/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Örnek8: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Servis çalıştırma/durdurma</a:t>
            </a:r>
          </a:p>
          <a:p>
            <a:pPr marL="457200" lvl="1" indent="0">
              <a:buNone/>
            </a:pP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ansible-playbook playbook_dnsmasq_stop.yaml -i ../inventories/inventory1.txt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Örnek9: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Paket kurulumu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playbook_yum_install.yaml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../inventories/inventory1.txt</a:t>
            </a: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</a:t>
            </a:r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Değişkenler;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Playbook dosyasının içerisinde,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 dosyasında,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Ayrı bir degişken dosyasında 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tanımlanabilir.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tanımlanırken playbook;</a:t>
            </a: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araba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"BMW M3"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ulke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Turkiye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unvan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Mühendis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Değişken tanımlanırken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inventory;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web1 http_port=8080 snmp_port=161-162</a:t>
            </a:r>
          </a:p>
          <a:p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Değişken tanımlanırken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ayrı playbook;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araba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"BMW M3"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ulke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Turkiye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unvan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"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Mühendis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</a:t>
            </a:r>
            <a:r>
              <a:rPr lang="tr-TR" dirty="0" smtClean="0"/>
              <a:t>Değişkenler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 kullanılırken;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echo «Bu araba modeli ‘{{ araba }}’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Örnek1;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playbook_degisken1.yaml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Örnek2;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playbook_copy_file.yaml playbook_degisken2.yaml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../inventories/inventory1.txt</a:t>
            </a:r>
          </a:p>
          <a:p>
            <a:pPr marL="457200" lvl="1" indent="0">
              <a:buNone/>
            </a:pP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</a:t>
            </a:r>
            <a:r>
              <a:rPr lang="tr-TR" dirty="0" smtClean="0"/>
              <a:t>Koşul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koşul kullanımı «when»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Örnek1;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playbook_when2.yaml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Örnek2;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playbook_when3.yaml -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i ../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inventories/inventory1.txt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Örnek3;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playbook_when4.yaml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../inventories/inventory1.txt</a:t>
            </a:r>
          </a:p>
          <a:p>
            <a:pPr marL="457200" lvl="1" indent="0">
              <a:buNone/>
            </a:pP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Ansible Nedir?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2021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açık kaynak 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Otomasyon, konfigurasyon ve yönetim aracı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Ajan ihtiyacı yok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SSH protokolü üzerinden yönetim sağlamaktadır. 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Linux, MacOS ve Windows işletim sistemleri için kullanılabilir.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Puppet, Chef ve Salt diğer muadil araçlardır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RedHat tarafından 2015 yılından satın alındı.</a:t>
            </a:r>
          </a:p>
        </p:txBody>
      </p:sp>
    </p:spTree>
    <p:extLst>
      <p:ext uri="{BB962C8B-B14F-4D97-AF65-F5344CB8AC3E}">
        <p14:creationId xmlns:p14="http://schemas.microsoft.com/office/powerpoint/2010/main" val="7059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</a:t>
            </a:r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koşul kullanımı {{ item }} ile «loop»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Örnek1;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# ansible-playbook 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playbook_loop3.yaml </a:t>
            </a:r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-i ../</a:t>
            </a: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inventories/inventory1.txt</a:t>
            </a: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Azure Virtual Machine YAML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453650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- name: Create Azure VM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hosts: localhost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connection: local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tasks: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Create resource 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azure_rm_resourcegroup: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location: eastus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Create virtual network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azure_rm_virtualnetwork: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myVnet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address_prefixes: "10.0.0.0/16"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Add subnet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azure_rm_subnet: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mySubnet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address_prefix: "10.0.1.0/24"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virtual_network: myVnet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Create public IP address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azure_rm_publicipaddress: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allocation_method: Static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myPublicIP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register: output_ip_address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Dump public IP for VM which will be created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debug: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msg: "The public IP is {{ output_ip_address.state.ip_address </a:t>
            </a:r>
            <a:r>
              <a:rPr lang="tr-T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}}."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95936" y="875836"/>
            <a:ext cx="453650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name: Create Network Security Group that allows SSH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azure_rm_securitygroup: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myNetworkSecurityGroup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rules: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- name: SSH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protocol: Tcp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destination_port_range: 22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access: Allow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priority: 1001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direction: Inbound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Create virtual network inteface card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azure_rm_networkinterface: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myNIC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virtual_network: myVnet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subnet: mySubnet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public_ip_name: myPublicIP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security_group: myNetworkSecurityGroup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- name: Create VM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azure_rm_virtualmachine: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resource_group: myResourceGroup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name: myVM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vm_size: Standard_DS1_v2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admin_username: azureuser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ssh_password_enabled: false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ssh_public_keys: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- path: /home/azureuser/.ssh/authorized_keys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  key_data: &lt;your-key-data&gt;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network_interfaces: myNIC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image: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offer: CentOS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publisher: OpenLogic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sku: '7.5'</a:t>
            </a:r>
          </a:p>
          <a:p>
            <a:pPr marL="457200" lvl="1" indent="0">
              <a:buNone/>
            </a:pP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       version: latest</a:t>
            </a:r>
          </a:p>
          <a:p>
            <a:pPr marL="457200" lvl="1" indent="0">
              <a:buNone/>
            </a:pP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Teşekkürler…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64950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56374"/>
            <a:ext cx="518457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Ansible Nasıl Kullanılır?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2021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Otomasyon için farklı betikler hazırlanıp kullanılabilir:</a:t>
            </a:r>
          </a:p>
          <a:p>
            <a:pPr lvl="1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  <a:p>
            <a:pPr lvl="1"/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Ansible, çok sayıda sunucuyu kapatıp/açmak için kullanılabilir.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Yerel sunucular üzerinde çalışan ve bulut altyapıları üzerinde çalışan yüzlerce sunucuyu ayağa kaldırmak ve yapılandırmak için kullanılabilir.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Ağ altyapılarını yapılandırılabilir.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Ansible Dokümantasyon?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5"/>
            <a:ext cx="8496944" cy="584563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http://docs.ansible.com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Basit playbook oluşturmak, modül kullanmak, modül geliştirmek ve çok kompleks yapıları oluşturmak için her türlü doküman mevcut.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Yapılacak işe göre onlarca modül geliştirilmiştir:</a:t>
            </a:r>
          </a:p>
          <a:p>
            <a:pPr lvl="1"/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docs.ansible.com/ansible/latest/modules/modules_by_category.html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Module Index</a:t>
            </a:r>
          </a:p>
          <a:p>
            <a:pPr marL="457200" lvl="1" indent="0">
              <a:buNone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All modules</a:t>
            </a:r>
          </a:p>
          <a:p>
            <a:pPr marL="457200" lvl="1" indent="0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   Cloud modules</a:t>
            </a:r>
          </a:p>
          <a:p>
            <a:pPr marL="457200" lvl="1" indent="0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   Clustering modules</a:t>
            </a:r>
          </a:p>
          <a:p>
            <a:pPr marL="457200" lvl="1" indent="0">
              <a:buNone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   Commands modules</a:t>
            </a:r>
          </a:p>
          <a:p>
            <a:pPr marL="457200" lvl="1" indent="0">
              <a:buNone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https://galaxy.ansible.com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ile daha kompleks (role vb.) yapılar 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Ansible Kurulumu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2021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linux dağıtımına göre ilgili paketler kurularak tamamlanır.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yum install ansible ansible-lint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Bir tane yönetim sunucusu belirlenir ve SSH bağlantısı için gerekli anahtar çifti hazılanır: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ssh-keygen -t rsa -b 2048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Sonrasında açık anahtar ilgili tüm sunuculara aktarılır: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ssh-copy-id -i .ssh/id_rsa.pub root@SUNUCU1,2,3,4...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Inventory Dosyası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2021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 yönetimini yapacağı sunucu ve donanımları oluşturulan Inventory dosyalarından öğrenir.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Eğer bir inventory dosyası belirtilmez ise, Ansible varsayılan olarak /etc/ansible/hosts dosyasını kullanır.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Inventory dosyasında sunucular herhangi bir kritere bağlı olmaksızın sıralanabilir veya gruplar tanımlanabilir.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 dosyada gruplar da gruplanabilir:</a:t>
            </a:r>
          </a:p>
        </p:txBody>
      </p:sp>
    </p:spTree>
    <p:extLst>
      <p:ext uri="{BB962C8B-B14F-4D97-AF65-F5344CB8AC3E}">
        <p14:creationId xmlns:p14="http://schemas.microsoft.com/office/powerpoint/2010/main" val="10401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Inventory Dosyası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 ansible_connection=localhost</a:t>
            </a:r>
          </a:p>
          <a:p>
            <a:pPr marL="457200" lvl="1" indent="0">
              <a:buNone/>
            </a:pP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[worker_nodes]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ansible_host=app-node1.uasis.org 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ansible_host=app-node2.uasis.org </a:t>
            </a:r>
          </a:p>
          <a:p>
            <a:pPr marL="457200" lvl="1" indent="0">
              <a:buNone/>
            </a:pPr>
            <a:endParaRPr lang="tr-T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[infra_nodes]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infra-node1 ansible_host=infra-node1.uasis.org</a:t>
            </a:r>
          </a:p>
          <a:p>
            <a:pPr marL="457200" lvl="1" indent="0">
              <a:buNone/>
            </a:pPr>
            <a:endParaRPr lang="tr-T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[master_nodes]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master1 ansible_host=master1.uasis.org ansible_connection=ssh ansible_ssh_port=22 ansible_ssh_pass=123qwe ansible_user=root</a:t>
            </a:r>
          </a:p>
          <a:p>
            <a:pPr marL="457200" lvl="1" indent="0">
              <a:buNone/>
            </a:pPr>
            <a:endParaRPr lang="tr-T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[all_nodes:children]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worker_nodes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infra_nodes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master_nodes</a:t>
            </a:r>
          </a:p>
          <a:p>
            <a:pPr marL="457200" lvl="1" indent="0">
              <a:buNone/>
            </a:pP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tr-TR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https://github.com/erolkahraman/ansible/blob/master/inventories/inventory1.txt</a:t>
            </a:r>
            <a:endParaRPr lang="tr-T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Playbook Dosyası ve YAML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YAML Ain’t Markap Language (YAML).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 aynı verinin farklı formatlardaki eşdeğerleri görülmektedir.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«Key: Value» şeklinde tanımlanan ifadlerden oluşmaktadır.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Yazım formatı önemli: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KEY:(space)Value</a:t>
            </a:r>
          </a:p>
          <a:p>
            <a:pPr lvl="1"/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Girinti sayısı hangi değerin, hangi değer ile ilişkili olduğunu belirler</a:t>
            </a:r>
          </a:p>
          <a:p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3" y="3625221"/>
            <a:ext cx="7899345" cy="21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Playbook Dosyası ve YAML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DBC4-D6FF-4E67-800E-7F30F038E8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04" y="875836"/>
            <a:ext cx="8496944" cy="54805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Listeler (List/Array):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Meyveler: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 Elma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 Armut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Sebzeler: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 Maydanoz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 Biber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Sözlükler (Dictionary):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Honda: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Renk: Kırmızı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Model: 2000</a:t>
            </a:r>
          </a:p>
          <a:p>
            <a:pPr marL="457200" lvl="1" indent="0">
              <a:buNone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Opel: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Renk: Mavi</a:t>
            </a:r>
          </a:p>
          <a:p>
            <a:pPr marL="457200" lvl="1" indent="0">
              <a:buNone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Model: 2010</a:t>
            </a:r>
          </a:p>
          <a:p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Liste altında sözlük veya sözlük altında liste tanımlanabilir.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usal Yenilik Sistemimizin Geleceği_2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Futura Lt B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27B1F4745F35F46829248BC612DE880" ma:contentTypeVersion="0" ma:contentTypeDescription="Yeni belge oluşturun." ma:contentTypeScope="" ma:versionID="0c4245850f239cedd11417aed2241832">
  <xsd:schema xmlns:xsd="http://www.w3.org/2001/XMLSchema" xmlns:p="http://schemas.microsoft.com/office/2006/metadata/properties" targetNamespace="http://schemas.microsoft.com/office/2006/metadata/properties" ma:root="true" ma:fieldsID="6239e51cfaf53027dbdf1b18e67d6b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 ma:readOnly="true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5FB969-5715-440A-A4AA-AADFDC1FE5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1A29E4-258E-4750-A751-BEFED8FC1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E44EC3-7911-43E7-9A73-C150C3A4B4A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16893</TotalTime>
  <Words>1382</Words>
  <Application>Microsoft Office PowerPoint</Application>
  <PresentationFormat>On-screen Show (4:3)</PresentationFormat>
  <Paragraphs>354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Futura Bk BT</vt:lpstr>
      <vt:lpstr>Futura Bk BT Book</vt:lpstr>
      <vt:lpstr>Times</vt:lpstr>
      <vt:lpstr>Wingdings</vt:lpstr>
      <vt:lpstr>Ulusal Yenilik Sistemimizin Geleceği_2</vt:lpstr>
      <vt:lpstr>PowerPoint Presentation</vt:lpstr>
      <vt:lpstr>Ansible Nedir?</vt:lpstr>
      <vt:lpstr>Ansible Nasıl Kullanılır?</vt:lpstr>
      <vt:lpstr>Ansible Dokümantasyon?</vt:lpstr>
      <vt:lpstr>Ansible Kurulumu</vt:lpstr>
      <vt:lpstr>Inventory Dosyası</vt:lpstr>
      <vt:lpstr>Inventory Dosyası</vt:lpstr>
      <vt:lpstr>Playbook Dosyası ve YAML</vt:lpstr>
      <vt:lpstr>Playbook Dosyası ve YAML</vt:lpstr>
      <vt:lpstr>Playbook Dosyası ve YAML</vt:lpstr>
      <vt:lpstr>Playbook Dosyası ve YAML</vt:lpstr>
      <vt:lpstr>Playbook Dosyası ve YAML</vt:lpstr>
      <vt:lpstr>Playbook Dosyası ve YAML</vt:lpstr>
      <vt:lpstr>Playbook Dosyası ve YAML</vt:lpstr>
      <vt:lpstr>Playbook Dosyası ve YAML</vt:lpstr>
      <vt:lpstr>Playbook Dosyası ve YAML</vt:lpstr>
      <vt:lpstr>Playbook Dosyası Değişkenler</vt:lpstr>
      <vt:lpstr>Playbook Dosyası Değişkenler</vt:lpstr>
      <vt:lpstr>Playbook Dosyası Koşul</vt:lpstr>
      <vt:lpstr>Playbook Dosyası Döngü</vt:lpstr>
      <vt:lpstr>Azure Virtual Machine YAML</vt:lpstr>
      <vt:lpstr>Teşekkürler…</vt:lpstr>
    </vt:vector>
  </TitlesOfParts>
  <Company>bek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emre çıkınoğlu</dc:creator>
  <cp:lastModifiedBy>Erol KAHRAMAN</cp:lastModifiedBy>
  <cp:revision>1182</cp:revision>
  <dcterms:created xsi:type="dcterms:W3CDTF">2006-03-31T10:41:33Z</dcterms:created>
  <dcterms:modified xsi:type="dcterms:W3CDTF">2019-04-10T06:09:15Z</dcterms:modified>
</cp:coreProperties>
</file>