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9"/>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ADB"/>
          </a:solidFill>
        </a:fill>
      </a:tcStyle>
    </a:wholeTbl>
    <a:band2H>
      <a:tcTxStyle b="def" i="def"/>
      <a:tcStyle>
        <a:tcBdr/>
        <a:fill>
          <a:solidFill>
            <a:srgbClr val="E6ED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7CB"/>
          </a:solidFill>
        </a:fill>
      </a:tcStyle>
    </a:wholeTbl>
    <a:band2H>
      <a:tcTxStyle b="def" i="def"/>
      <a:tcStyle>
        <a:tcBdr/>
        <a:fill>
          <a:solidFill>
            <a:srgbClr val="F3EC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FF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F0000"/>
        </a:fontRef>
        <a:srgbClr val="FF0000"/>
      </a:tcTxStyle>
      <a:tcStyle>
        <a:tcBdr>
          <a:left>
            <a:ln w="12700" cap="flat">
              <a:noFill/>
              <a:miter lim="400000"/>
            </a:ln>
          </a:left>
          <a:right>
            <a:ln w="12700" cap="flat">
              <a:noFill/>
              <a:miter lim="400000"/>
            </a:ln>
          </a:right>
          <a:top>
            <a:ln w="50800" cap="flat">
              <a:solidFill>
                <a:srgbClr val="FF0000"/>
              </a:solidFill>
              <a:prstDash val="solid"/>
              <a:round/>
            </a:ln>
          </a:top>
          <a:bottom>
            <a:ln w="25400" cap="flat">
              <a:solidFill>
                <a:srgbClr val="FF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FF0000"/>
              </a:solidFill>
              <a:prstDash val="solid"/>
              <a:round/>
            </a:ln>
          </a:top>
          <a:bottom>
            <a:ln w="25400" cap="flat">
              <a:solidFill>
                <a:srgbClr val="FF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ACA"/>
          </a:solidFill>
        </a:fill>
      </a:tcStyle>
    </a:wholeTbl>
    <a:band2H>
      <a:tcTxStyle b="def" i="def"/>
      <a:tcStyle>
        <a:tcBdr/>
        <a:fill>
          <a:solidFill>
            <a:srgbClr val="FF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533400"/>
          </a:xfrm>
          <a:prstGeom prst="rect">
            <a:avLst/>
          </a:prstGeom>
        </p:spPr>
        <p:txBody>
          <a:bodyPr anchor="t"/>
          <a:lstStyle>
            <a:lvl1pPr marL="0" indent="0" algn="ctr">
              <a:spcBef>
                <a:spcPts val="0"/>
              </a:spcBef>
              <a:buSzTx/>
              <a:buNone/>
              <a:defRPr b="1" sz="2800">
                <a:latin typeface="+mj-lt"/>
                <a:ea typeface="+mj-ea"/>
                <a:cs typeface="+mj-cs"/>
                <a:sym typeface="Helvetica"/>
              </a:defRPr>
            </a:lvl1pPr>
            <a:lvl2pPr marL="794084" indent="-336884" algn="ctr">
              <a:spcBef>
                <a:spcPts val="0"/>
              </a:spcBef>
              <a:defRPr b="1" sz="2800">
                <a:latin typeface="+mj-lt"/>
                <a:ea typeface="+mj-ea"/>
                <a:cs typeface="+mj-cs"/>
                <a:sym typeface="Helvetica"/>
              </a:defRPr>
            </a:lvl2pPr>
            <a:lvl3pPr marL="1251284" indent="-336884" algn="ctr">
              <a:spcBef>
                <a:spcPts val="0"/>
              </a:spcBef>
              <a:defRPr b="1" sz="2800">
                <a:latin typeface="+mj-lt"/>
                <a:ea typeface="+mj-ea"/>
                <a:cs typeface="+mj-cs"/>
                <a:sym typeface="Helvetica"/>
              </a:defRPr>
            </a:lvl3pPr>
            <a:lvl4pPr marL="1708484" indent="-336884" algn="ctr">
              <a:spcBef>
                <a:spcPts val="0"/>
              </a:spcBef>
              <a:defRPr b="1" sz="2800">
                <a:latin typeface="+mj-lt"/>
                <a:ea typeface="+mj-ea"/>
                <a:cs typeface="+mj-cs"/>
                <a:sym typeface="Helvetica"/>
              </a:defRPr>
            </a:lvl4pPr>
            <a:lvl5pPr marL="2165684" indent="-336884" algn="ctr">
              <a:spcBef>
                <a:spcPts val="0"/>
              </a:spcBef>
              <a:defRPr b="1" sz="28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54500"/>
            <a:ext cx="10464800" cy="711200"/>
          </a:xfrm>
          <a:prstGeom prst="rect">
            <a:avLst/>
          </a:prstGeom>
        </p:spPr>
        <p:txBody>
          <a:bodyPr/>
          <a:lstStyle/>
          <a:p>
            <a:pPr marL="0" indent="0" algn="ctr">
              <a:spcBef>
                <a:spcPts val="2400"/>
              </a:spcBef>
              <a:buSzTx/>
              <a:buNone/>
              <a:defRPr sz="4000"/>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xfrm>
            <a:off x="6311798" y="9245599"/>
            <a:ext cx="368504" cy="381001"/>
          </a:xfrm>
          <a:prstGeom prst="rect">
            <a:avLst/>
          </a:prstGeom>
        </p:spPr>
        <p:txBody>
          <a:bodyPr anchor="b"/>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adcats.et.byu.edu/Publication/87-5/WAM2.html" TargetMode="External"/><Relationship Id="rId3" Type="http://schemas.openxmlformats.org/officeDocument/2006/relationships/hyperlink" Target="https://complexmethod.readthedocs.io/en/latest/Description.html" TargetMode="External"/><Relationship Id="rId4" Type="http://schemas.openxmlformats.org/officeDocument/2006/relationships/hyperlink" Target="https://www.brightstorm.com/math/calculus/applications-of-the-derivative" TargetMode="External"/><Relationship Id="rId5" Type="http://schemas.openxmlformats.org/officeDocument/2006/relationships/hyperlink" Target="https://arxiv.org/abs/1805.10928" TargetMode="External"/><Relationship Id="rId6" Type="http://schemas.openxmlformats.org/officeDocument/2006/relationships/hyperlink" Target="http://www.math.uwaterloo.ca/tsp/history/index.html"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OPTIMIZATION OF OBJECTS AND SYSTEMS"/>
          <p:cNvSpPr txBox="1"/>
          <p:nvPr>
            <p:ph type="ctrTitle"/>
          </p:nvPr>
        </p:nvSpPr>
        <p:spPr>
          <a:xfrm>
            <a:off x="1270000" y="3225800"/>
            <a:ext cx="10464800" cy="3302000"/>
          </a:xfrm>
          <a:prstGeom prst="rect">
            <a:avLst/>
          </a:prstGeom>
        </p:spPr>
        <p:txBody>
          <a:bodyPr/>
          <a:lstStyle>
            <a:lvl1pPr defTabSz="514094">
              <a:defRPr sz="7000"/>
            </a:lvl1pPr>
          </a:lstStyle>
          <a:p>
            <a:pPr/>
            <a:r>
              <a:t>OPTIMIZATION OF OBJECTS AND SYSTEMS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ingle- and Multivariable"/>
          <p:cNvSpPr txBox="1"/>
          <p:nvPr>
            <p:ph type="title"/>
          </p:nvPr>
        </p:nvSpPr>
        <p:spPr>
          <a:prstGeom prst="rect">
            <a:avLst/>
          </a:prstGeom>
        </p:spPr>
        <p:txBody>
          <a:bodyPr/>
          <a:lstStyle>
            <a:lvl1pPr defTabSz="566673">
              <a:defRPr sz="7700"/>
            </a:lvl1pPr>
          </a:lstStyle>
          <a:p>
            <a:pPr/>
            <a:r>
              <a:t>Single- and Multivariable</a:t>
            </a:r>
          </a:p>
        </p:txBody>
      </p:sp>
      <p:sp>
        <p:nvSpPr>
          <p:cNvPr id="243" name="Most of the constrained multivariable optimization techniques are efficient, if the number of unknowns variables is not too much."/>
          <p:cNvSpPr txBox="1"/>
          <p:nvPr>
            <p:ph type="body" idx="1"/>
          </p:nvPr>
        </p:nvSpPr>
        <p:spPr>
          <a:prstGeom prst="rect">
            <a:avLst/>
          </a:prstGeom>
        </p:spPr>
        <p:txBody>
          <a:bodyPr/>
          <a:lstStyle/>
          <a:p>
            <a:pPr/>
            <a:r>
              <a:t>Most of the constrained multivariable optimization techniques are efficient, if the number of unknowns variables is not too much.</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ingle- and Multiobjective"/>
          <p:cNvSpPr txBox="1"/>
          <p:nvPr>
            <p:ph type="title"/>
          </p:nvPr>
        </p:nvSpPr>
        <p:spPr>
          <a:prstGeom prst="rect">
            <a:avLst/>
          </a:prstGeom>
        </p:spPr>
        <p:txBody>
          <a:bodyPr/>
          <a:lstStyle>
            <a:lvl1pPr defTabSz="543305">
              <a:defRPr sz="7400"/>
            </a:lvl1pPr>
          </a:lstStyle>
          <a:p>
            <a:pPr/>
            <a:r>
              <a:t>Single- and Multiobjective</a:t>
            </a:r>
          </a:p>
        </p:txBody>
      </p:sp>
      <p:sp>
        <p:nvSpPr>
          <p:cNvPr id="246" name="The basis of the multi objective optimization methods is the transformation of the vector optimization problem into a sequence of single objective optimization problems."/>
          <p:cNvSpPr txBox="1"/>
          <p:nvPr>
            <p:ph type="body" idx="1"/>
          </p:nvPr>
        </p:nvSpPr>
        <p:spPr>
          <a:prstGeom prst="rect">
            <a:avLst/>
          </a:prstGeom>
        </p:spPr>
        <p:txBody>
          <a:bodyPr/>
          <a:lstStyle/>
          <a:p>
            <a:pPr/>
            <a:r>
              <a:t>The basis of the multi objective optimization methods is the transformation of the vector optimization problem into a sequence of single objective optimization problems.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Discrete and Nondiscrete"/>
          <p:cNvSpPr txBox="1"/>
          <p:nvPr>
            <p:ph type="title"/>
          </p:nvPr>
        </p:nvSpPr>
        <p:spPr>
          <a:prstGeom prst="rect">
            <a:avLst/>
          </a:prstGeom>
        </p:spPr>
        <p:txBody>
          <a:bodyPr/>
          <a:lstStyle>
            <a:lvl1pPr defTabSz="549148">
              <a:defRPr sz="7500"/>
            </a:lvl1pPr>
          </a:lstStyle>
          <a:p>
            <a:pPr/>
            <a:r>
              <a:t>Discrete and Nondiscrete</a:t>
            </a:r>
          </a:p>
        </p:txBody>
      </p:sp>
      <p:sp>
        <p:nvSpPr>
          <p:cNvPr id="249" name="Most optimization techniques use non discrete. So, discrete optimization is a smaller stream in this field. The main advantage of discrete optimization is, that the result is closer to the realistic solution."/>
          <p:cNvSpPr txBox="1"/>
          <p:nvPr>
            <p:ph type="body" idx="1"/>
          </p:nvPr>
        </p:nvSpPr>
        <p:spPr>
          <a:prstGeom prst="rect">
            <a:avLst/>
          </a:prstGeom>
        </p:spPr>
        <p:txBody>
          <a:bodyPr/>
          <a:lstStyle/>
          <a:p>
            <a:pPr/>
            <a:r>
              <a:t>Most optimization techniques use non discrete. So, discrete optimization is a smaller stream in this field. The main advantage of discrete optimization is, that the result is closer to the realistic solution.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Methods Without Derivatives"/>
          <p:cNvSpPr txBox="1"/>
          <p:nvPr>
            <p:ph type="title"/>
          </p:nvPr>
        </p:nvSpPr>
        <p:spPr>
          <a:prstGeom prst="rect">
            <a:avLst/>
          </a:prstGeom>
        </p:spPr>
        <p:txBody>
          <a:bodyPr/>
          <a:lstStyle>
            <a:lvl1pPr defTabSz="496569">
              <a:defRPr sz="6800"/>
            </a:lvl1pPr>
          </a:lstStyle>
          <a:p>
            <a:pPr/>
            <a:r>
              <a:t>Methods Without Derivatives</a:t>
            </a:r>
          </a:p>
        </p:txBody>
      </p:sp>
      <p:sp>
        <p:nvSpPr>
          <p:cNvPr id="252" name="Complex Method…"/>
          <p:cNvSpPr txBox="1"/>
          <p:nvPr>
            <p:ph type="body" idx="1"/>
          </p:nvPr>
        </p:nvSpPr>
        <p:spPr>
          <a:prstGeom prst="rect">
            <a:avLst/>
          </a:prstGeom>
        </p:spPr>
        <p:txBody>
          <a:bodyPr/>
          <a:lstStyle/>
          <a:p>
            <a:pPr/>
            <a:r>
              <a:t>Complex Method</a:t>
            </a:r>
          </a:p>
          <a:p>
            <a:pPr/>
            <a:r>
              <a:t>Flexible Tolerance Method</a:t>
            </a:r>
          </a:p>
          <a:p>
            <a:pPr/>
            <a:r>
              <a:t>Hillclimb Method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Complex Method"/>
          <p:cNvSpPr txBox="1"/>
          <p:nvPr>
            <p:ph type="title"/>
          </p:nvPr>
        </p:nvSpPr>
        <p:spPr>
          <a:prstGeom prst="rect">
            <a:avLst/>
          </a:prstGeom>
        </p:spPr>
        <p:txBody>
          <a:bodyPr/>
          <a:lstStyle/>
          <a:p>
            <a:pPr/>
            <a:r>
              <a:t>Complex Method</a:t>
            </a:r>
          </a:p>
        </p:txBody>
      </p:sp>
      <p:sp>
        <p:nvSpPr>
          <p:cNvPr id="255" name="Complex method is a constrained minimization technique which uses random search. So it doesn’t require derivatives. It usually use the random search directions. Because of that, its nonlinear programming  problems solve with inequality constraints. M is the number of implicit constants and x the limit for the variables.…"/>
          <p:cNvSpPr txBox="1"/>
          <p:nvPr>
            <p:ph type="body" idx="1"/>
          </p:nvPr>
        </p:nvSpPr>
        <p:spPr>
          <a:xfrm>
            <a:off x="952498" y="2590800"/>
            <a:ext cx="11099804" cy="6299202"/>
          </a:xfrm>
          <a:prstGeom prst="rect">
            <a:avLst/>
          </a:prstGeom>
        </p:spPr>
        <p:txBody>
          <a:bodyPr/>
          <a:lstStyle/>
          <a:p>
            <a:pPr marL="0" indent="0" defTabSz="420623">
              <a:lnSpc>
                <a:spcPts val="4300"/>
              </a:lnSpc>
              <a:spcBef>
                <a:spcPts val="1100"/>
              </a:spcBef>
              <a:buSzTx/>
              <a:buNone/>
              <a:defRPr sz="2576">
                <a:latin typeface="+mj-lt"/>
                <a:ea typeface="+mj-ea"/>
                <a:cs typeface="+mj-cs"/>
                <a:sym typeface="Helvetica"/>
              </a:defRPr>
            </a:pPr>
            <a:r>
              <a:t>Complex method is a constrained minimization technique which uses random search. So it doesn’t require derivatives. It usually use the random search directions. Because of that, its nonlinear programming  problems solve with inequality constraints. M is the number of implicit constants and x the limit for the variables.</a:t>
            </a:r>
          </a:p>
          <a:p>
            <a:pPr marL="0" indent="0" defTabSz="420623">
              <a:lnSpc>
                <a:spcPts val="4300"/>
              </a:lnSpc>
              <a:spcBef>
                <a:spcPts val="1100"/>
              </a:spcBef>
              <a:buSzTx/>
              <a:buNone/>
              <a:defRPr sz="2576">
                <a:latin typeface="+mj-lt"/>
                <a:ea typeface="+mj-ea"/>
                <a:cs typeface="+mj-cs"/>
                <a:sym typeface="Helvetica"/>
              </a:defRPr>
            </a:pPr>
          </a:p>
          <a:p>
            <a:pPr marL="0" indent="0" defTabSz="420623">
              <a:lnSpc>
                <a:spcPts val="4300"/>
              </a:lnSpc>
              <a:spcBef>
                <a:spcPts val="1100"/>
              </a:spcBef>
              <a:buSzTx/>
              <a:buNone/>
              <a:defRPr sz="2576">
                <a:latin typeface="+mj-lt"/>
                <a:ea typeface="+mj-ea"/>
                <a:cs typeface="+mj-cs"/>
                <a:sym typeface="Helvetica"/>
              </a:defRPr>
            </a:pPr>
          </a:p>
          <a:p>
            <a:pPr marL="0" indent="0" defTabSz="420623">
              <a:lnSpc>
                <a:spcPts val="4300"/>
              </a:lnSpc>
              <a:spcBef>
                <a:spcPts val="1100"/>
              </a:spcBef>
              <a:buSzTx/>
              <a:buNone/>
              <a:defRPr sz="2576">
                <a:latin typeface="+mj-lt"/>
                <a:ea typeface="+mj-ea"/>
                <a:cs typeface="+mj-cs"/>
                <a:sym typeface="Helvetica"/>
              </a:defRPr>
            </a:pPr>
            <a:r>
              <a:t>The explicit constraints(i=1,2,…N):</a:t>
            </a:r>
          </a:p>
          <a:p>
            <a:pPr marL="0" indent="0" defTabSz="420623">
              <a:lnSpc>
                <a:spcPts val="4300"/>
              </a:lnSpc>
              <a:spcBef>
                <a:spcPts val="1100"/>
              </a:spcBef>
              <a:buSzTx/>
              <a:buNone/>
              <a:defRPr sz="2576">
                <a:latin typeface="+mj-lt"/>
                <a:ea typeface="+mj-ea"/>
                <a:cs typeface="+mj-cs"/>
                <a:sym typeface="Helvetica"/>
              </a:defRPr>
            </a:pPr>
          </a:p>
          <a:p>
            <a:pPr marL="0" indent="0" defTabSz="420623">
              <a:lnSpc>
                <a:spcPts val="4300"/>
              </a:lnSpc>
              <a:spcBef>
                <a:spcPts val="1100"/>
              </a:spcBef>
              <a:buSzTx/>
              <a:buNone/>
              <a:defRPr sz="2576">
                <a:latin typeface="+mj-lt"/>
                <a:ea typeface="+mj-ea"/>
                <a:cs typeface="+mj-cs"/>
                <a:sym typeface="Helvetica"/>
              </a:defRPr>
            </a:pPr>
            <a:r>
              <a:t>The implicit constraints(i=N+1,N+2,…N+M):</a:t>
            </a:r>
          </a:p>
        </p:txBody>
      </p:sp>
      <p:pic>
        <p:nvPicPr>
          <p:cNvPr id="256" name="Screen Shot 2019-04-22 at 14.34.16.png" descr="Screen Shot 2019-04-22 at 14.34.16.png"/>
          <p:cNvPicPr>
            <a:picLocks noChangeAspect="1"/>
          </p:cNvPicPr>
          <p:nvPr/>
        </p:nvPicPr>
        <p:blipFill>
          <a:blip r:embed="rId2">
            <a:extLst/>
          </a:blip>
          <a:stretch>
            <a:fillRect/>
          </a:stretch>
        </p:blipFill>
        <p:spPr>
          <a:xfrm>
            <a:off x="9467850" y="5842000"/>
            <a:ext cx="1790700" cy="533400"/>
          </a:xfrm>
          <a:prstGeom prst="rect">
            <a:avLst/>
          </a:prstGeom>
          <a:ln w="12700">
            <a:miter lim="400000"/>
          </a:ln>
        </p:spPr>
      </p:pic>
      <p:pic>
        <p:nvPicPr>
          <p:cNvPr id="257" name="Screen Shot 2019-04-22 at 14.34.16.png" descr="Screen Shot 2019-04-22 at 14.34.16.png"/>
          <p:cNvPicPr>
            <a:picLocks noChangeAspect="1"/>
          </p:cNvPicPr>
          <p:nvPr/>
        </p:nvPicPr>
        <p:blipFill>
          <a:blip r:embed="rId2">
            <a:extLst/>
          </a:blip>
          <a:stretch>
            <a:fillRect/>
          </a:stretch>
        </p:blipFill>
        <p:spPr>
          <a:xfrm>
            <a:off x="9467850" y="6896100"/>
            <a:ext cx="1790700" cy="5334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Flexible Tolerance Method"/>
          <p:cNvSpPr txBox="1"/>
          <p:nvPr>
            <p:ph type="title"/>
          </p:nvPr>
        </p:nvSpPr>
        <p:spPr>
          <a:prstGeom prst="rect">
            <a:avLst/>
          </a:prstGeom>
        </p:spPr>
        <p:txBody>
          <a:bodyPr/>
          <a:lstStyle>
            <a:lvl1pPr defTabSz="537462">
              <a:defRPr sz="7300"/>
            </a:lvl1pPr>
          </a:lstStyle>
          <a:p>
            <a:pPr/>
            <a:r>
              <a:t>Flexible Tolerance Method</a:t>
            </a:r>
          </a:p>
        </p:txBody>
      </p:sp>
      <p:sp>
        <p:nvSpPr>
          <p:cNvPr id="260" name="Flexible method is a constrained random search technique. It uses the complex method. It allows to go outside of the feasible region, but if it doesn’t go far. This method improves the value of the objective function. It uses information provided by feasible points.…"/>
          <p:cNvSpPr txBox="1"/>
          <p:nvPr>
            <p:ph type="body" sz="half" idx="1"/>
          </p:nvPr>
        </p:nvSpPr>
        <p:spPr>
          <a:xfrm>
            <a:off x="331786" y="2597150"/>
            <a:ext cx="6380860" cy="6286500"/>
          </a:xfrm>
          <a:prstGeom prst="rect">
            <a:avLst/>
          </a:prstGeom>
        </p:spPr>
        <p:txBody>
          <a:bodyPr/>
          <a:lstStyle/>
          <a:p>
            <a:pPr lvl="4" marL="0" indent="0" defTabSz="382675">
              <a:lnSpc>
                <a:spcPts val="3900"/>
              </a:lnSpc>
              <a:spcBef>
                <a:spcPts val="900"/>
              </a:spcBef>
              <a:buSzTx/>
              <a:buNone/>
              <a:defRPr sz="2325">
                <a:latin typeface="+mj-lt"/>
                <a:ea typeface="+mj-ea"/>
                <a:cs typeface="+mj-cs"/>
                <a:sym typeface="Helvetica"/>
              </a:defRPr>
            </a:pPr>
            <a:r>
              <a:t>Flexible method is a constrained random search technique. It uses the complex method. It allows to go outside of the feasible region, but if it doesn’t go far. This method improves the value of the objective function. It uses information provided by feasible points.</a:t>
            </a:r>
          </a:p>
          <a:p>
            <a:pPr lvl="4" marL="0" indent="0" defTabSz="382675">
              <a:lnSpc>
                <a:spcPts val="3900"/>
              </a:lnSpc>
              <a:spcBef>
                <a:spcPts val="900"/>
              </a:spcBef>
              <a:buSzTx/>
              <a:buNone/>
              <a:defRPr sz="2325">
                <a:latin typeface="+mj-lt"/>
                <a:ea typeface="+mj-ea"/>
                <a:cs typeface="+mj-cs"/>
                <a:sym typeface="Helvetica"/>
              </a:defRPr>
            </a:pPr>
            <a:r>
              <a:t>Also there is a figure about optimal tolerance allocation for minimum cost. In this figure, the optimization tries to increase the tolerances to reduce cost, however, the specified assembly tolerance limits the tolerance size. </a:t>
            </a:r>
          </a:p>
        </p:txBody>
      </p:sp>
      <p:pic>
        <p:nvPicPr>
          <p:cNvPr id="261" name="Screen Shot 2019-04-22 at 14.41.49.png" descr="Screen Shot 2019-04-22 at 14.41.49.png"/>
          <p:cNvPicPr>
            <a:picLocks noChangeAspect="1"/>
          </p:cNvPicPr>
          <p:nvPr/>
        </p:nvPicPr>
        <p:blipFill>
          <a:blip r:embed="rId2">
            <a:extLst/>
          </a:blip>
          <a:stretch>
            <a:fillRect/>
          </a:stretch>
        </p:blipFill>
        <p:spPr>
          <a:xfrm>
            <a:off x="6775450" y="3098800"/>
            <a:ext cx="5951522" cy="412750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Hillclimb Method"/>
          <p:cNvSpPr txBox="1"/>
          <p:nvPr>
            <p:ph type="title"/>
          </p:nvPr>
        </p:nvSpPr>
        <p:spPr>
          <a:prstGeom prst="rect">
            <a:avLst/>
          </a:prstGeom>
        </p:spPr>
        <p:txBody>
          <a:bodyPr/>
          <a:lstStyle/>
          <a:p>
            <a:pPr/>
            <a:r>
              <a:t>Hillclimb Method</a:t>
            </a:r>
          </a:p>
        </p:txBody>
      </p:sp>
      <p:sp>
        <p:nvSpPr>
          <p:cNvPr id="264" name="This method is a direct search one without derivatives and a mathematical optimization technique. It is an iterative algorithm that tries to find a sufficiently good solution by making an incremental change to the solution. Then another incremental change is made to the new solution. Also, it finds optimal solutions for convex problems."/>
          <p:cNvSpPr txBox="1"/>
          <p:nvPr>
            <p:ph type="body" idx="1"/>
          </p:nvPr>
        </p:nvSpPr>
        <p:spPr>
          <a:prstGeom prst="rect">
            <a:avLst/>
          </a:prstGeom>
        </p:spPr>
        <p:txBody>
          <a:bodyPr/>
          <a:lstStyle>
            <a:lvl1pPr marL="0" indent="0" defTabSz="457200">
              <a:lnSpc>
                <a:spcPts val="4700"/>
              </a:lnSpc>
              <a:spcBef>
                <a:spcPts val="1200"/>
              </a:spcBef>
              <a:buSzTx/>
              <a:buNone/>
              <a:defRPr sz="2800">
                <a:latin typeface="+mj-lt"/>
                <a:ea typeface="+mj-ea"/>
                <a:cs typeface="+mj-cs"/>
                <a:sym typeface="Helvetica"/>
              </a:defRPr>
            </a:lvl1pPr>
          </a:lstStyle>
          <a:p>
            <a:pPr/>
            <a:r>
              <a:t>This method is a direct search one without derivatives and a mathematical optimization technique. It is an iterative algorithm that tries to find a sufficiently good solution by making an incremental change to the solution. Then another incremental change is made to the new solution. Also, it finds optimal solutions for convex problems.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Methods With First Derivatives"/>
          <p:cNvSpPr txBox="1"/>
          <p:nvPr>
            <p:ph type="title"/>
          </p:nvPr>
        </p:nvSpPr>
        <p:spPr>
          <a:prstGeom prst="rect">
            <a:avLst/>
          </a:prstGeom>
        </p:spPr>
        <p:txBody>
          <a:bodyPr/>
          <a:lstStyle>
            <a:lvl1pPr defTabSz="484886">
              <a:defRPr sz="6600"/>
            </a:lvl1pPr>
          </a:lstStyle>
          <a:p>
            <a:pPr/>
            <a:r>
              <a:t>Methods With First Derivatives</a:t>
            </a:r>
          </a:p>
        </p:txBody>
      </p:sp>
      <p:sp>
        <p:nvSpPr>
          <p:cNvPr id="267" name="Penalty Method:…"/>
          <p:cNvSpPr txBox="1"/>
          <p:nvPr>
            <p:ph type="body" idx="1"/>
          </p:nvPr>
        </p:nvSpPr>
        <p:spPr>
          <a:prstGeom prst="rect">
            <a:avLst/>
          </a:prstGeom>
        </p:spPr>
        <p:txBody>
          <a:bodyPr/>
          <a:lstStyle/>
          <a:p>
            <a:pPr marL="0" indent="0" defTabSz="457200">
              <a:lnSpc>
                <a:spcPts val="5200"/>
              </a:lnSpc>
              <a:spcBef>
                <a:spcPts val="1200"/>
              </a:spcBef>
              <a:buSzTx/>
              <a:buNone/>
              <a:defRPr sz="3200">
                <a:latin typeface="+mj-lt"/>
                <a:ea typeface="+mj-ea"/>
                <a:cs typeface="+mj-cs"/>
                <a:sym typeface="Helvetica"/>
              </a:defRPr>
            </a:pPr>
            <a:r>
              <a:t>Penalty Method:</a:t>
            </a:r>
          </a:p>
          <a:p>
            <a:pPr marL="0" indent="0" defTabSz="457200">
              <a:lnSpc>
                <a:spcPts val="4700"/>
              </a:lnSpc>
              <a:spcBef>
                <a:spcPts val="1200"/>
              </a:spcBef>
              <a:buSzTx/>
              <a:buNone/>
              <a:defRPr sz="2800">
                <a:latin typeface="+mj-lt"/>
                <a:ea typeface="+mj-ea"/>
                <a:cs typeface="+mj-cs"/>
                <a:sym typeface="Helvetica"/>
              </a:defRPr>
            </a:pPr>
            <a:r>
              <a:t>It solves the constrained optimization problems satisfactorily. The main idea is to construct some unconstrained optimization problems. Then it solves them by any minimization method. These type of optimization methods are named as Sequential Unconstrained Minimization Techniques (SUMT). These methods use inequality and equality constraints.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Methods With Second Derivatives"/>
          <p:cNvSpPr txBox="1"/>
          <p:nvPr>
            <p:ph type="title"/>
          </p:nvPr>
        </p:nvSpPr>
        <p:spPr>
          <a:prstGeom prst="rect">
            <a:avLst/>
          </a:prstGeom>
        </p:spPr>
        <p:txBody>
          <a:bodyPr/>
          <a:lstStyle>
            <a:lvl1pPr defTabSz="484886">
              <a:defRPr sz="6600"/>
            </a:lvl1pPr>
          </a:lstStyle>
          <a:p>
            <a:pPr/>
            <a:r>
              <a:t>Methods With Second Derivatives</a:t>
            </a:r>
          </a:p>
        </p:txBody>
      </p:sp>
      <p:sp>
        <p:nvSpPr>
          <p:cNvPr id="270" name="Newton’s Method:…"/>
          <p:cNvSpPr txBox="1"/>
          <p:nvPr>
            <p:ph type="body" idx="1"/>
          </p:nvPr>
        </p:nvSpPr>
        <p:spPr>
          <a:prstGeom prst="rect">
            <a:avLst/>
          </a:prstGeom>
        </p:spPr>
        <p:txBody>
          <a:bodyPr/>
          <a:lstStyle/>
          <a:p>
            <a:pPr marL="0" indent="0" defTabSz="349757">
              <a:lnSpc>
                <a:spcPts val="3900"/>
              </a:lnSpc>
              <a:spcBef>
                <a:spcPts val="800"/>
              </a:spcBef>
              <a:buSzTx/>
              <a:buNone/>
              <a:defRPr sz="2380">
                <a:latin typeface="+mj-lt"/>
                <a:ea typeface="+mj-ea"/>
                <a:cs typeface="+mj-cs"/>
                <a:sym typeface="Helvetica"/>
              </a:defRPr>
            </a:pPr>
            <a:r>
              <a:t>Newton’s Method:</a:t>
            </a:r>
          </a:p>
          <a:p>
            <a:pPr marL="0" indent="0" defTabSz="349757">
              <a:lnSpc>
                <a:spcPts val="3500"/>
              </a:lnSpc>
              <a:spcBef>
                <a:spcPts val="800"/>
              </a:spcBef>
              <a:buSzTx/>
              <a:buNone/>
              <a:defRPr sz="2125">
                <a:latin typeface="+mj-lt"/>
                <a:ea typeface="+mj-ea"/>
                <a:cs typeface="+mj-cs"/>
                <a:sym typeface="Helvetica"/>
              </a:defRPr>
            </a:pPr>
            <a:r>
              <a:t>Newton’s Method uses second derivatives and indeed performs better. It constructs a quadratic approximation to the objective function with a starting point. And objective function is a function that matches the first and second derivative values at that point. The minimizer of the approximate function is used as the starting point in the next step and repeat it iteratively.</a:t>
            </a:r>
          </a:p>
          <a:p>
            <a:pPr marL="0" indent="0" defTabSz="349757">
              <a:lnSpc>
                <a:spcPts val="3500"/>
              </a:lnSpc>
              <a:spcBef>
                <a:spcPts val="800"/>
              </a:spcBef>
              <a:buSzTx/>
              <a:buNone/>
              <a:defRPr sz="2125">
                <a:latin typeface="+mj-lt"/>
                <a:ea typeface="+mj-ea"/>
                <a:cs typeface="+mj-cs"/>
                <a:sym typeface="Helvetica"/>
              </a:defRPr>
            </a:pPr>
          </a:p>
          <a:p>
            <a:pPr marL="0" indent="0" defTabSz="349757">
              <a:lnSpc>
                <a:spcPts val="3900"/>
              </a:lnSpc>
              <a:spcBef>
                <a:spcPts val="800"/>
              </a:spcBef>
              <a:buSzTx/>
              <a:buNone/>
              <a:defRPr sz="2380">
                <a:latin typeface="+mj-lt"/>
                <a:ea typeface="+mj-ea"/>
                <a:cs typeface="+mj-cs"/>
                <a:sym typeface="Helvetica"/>
              </a:defRPr>
            </a:pPr>
            <a:r>
              <a:t>Sequential Quadratic Programming Methods:</a:t>
            </a:r>
          </a:p>
          <a:p>
            <a:pPr marL="0" indent="0" defTabSz="349757">
              <a:lnSpc>
                <a:spcPts val="3500"/>
              </a:lnSpc>
              <a:spcBef>
                <a:spcPts val="800"/>
              </a:spcBef>
              <a:buSzTx/>
              <a:buNone/>
              <a:defRPr sz="2125">
                <a:latin typeface="+mj-lt"/>
                <a:ea typeface="+mj-ea"/>
                <a:cs typeface="+mj-cs"/>
                <a:sym typeface="Helvetica"/>
              </a:defRPr>
            </a:pPr>
            <a:r>
              <a:t>SQP methods are the standard general purpose algorithms that solve problems under the following assumptions:</a:t>
            </a:r>
          </a:p>
          <a:p>
            <a:pPr marL="0" indent="0" defTabSz="349757">
              <a:lnSpc>
                <a:spcPts val="3500"/>
              </a:lnSpc>
              <a:spcBef>
                <a:spcPts val="800"/>
              </a:spcBef>
              <a:buSzTx/>
              <a:buNone/>
              <a:defRPr sz="2125">
                <a:latin typeface="+mj-lt"/>
                <a:ea typeface="+mj-ea"/>
                <a:cs typeface="+mj-cs"/>
                <a:sym typeface="Helvetica"/>
              </a:defRPr>
            </a:pPr>
            <a:r>
              <a:t>-The problem is well-scaled and smooth,</a:t>
            </a:r>
          </a:p>
          <a:p>
            <a:pPr marL="0" indent="0" defTabSz="349757">
              <a:lnSpc>
                <a:spcPts val="3500"/>
              </a:lnSpc>
              <a:spcBef>
                <a:spcPts val="800"/>
              </a:spcBef>
              <a:buSzTx/>
              <a:buNone/>
              <a:defRPr sz="2125">
                <a:latin typeface="+mj-lt"/>
                <a:ea typeface="+mj-ea"/>
                <a:cs typeface="+mj-cs"/>
                <a:sym typeface="Helvetica"/>
              </a:defRPr>
            </a:pPr>
            <a:r>
              <a:t>-The problem is not too big.</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TRAVELING SALESMAN PROBLEM"/>
          <p:cNvSpPr txBox="1"/>
          <p:nvPr>
            <p:ph type="title"/>
          </p:nvPr>
        </p:nvSpPr>
        <p:spPr>
          <a:prstGeom prst="rect">
            <a:avLst/>
          </a:prstGeom>
        </p:spPr>
        <p:txBody>
          <a:bodyPr/>
          <a:lstStyle>
            <a:lvl1pPr defTabSz="578358">
              <a:defRPr sz="7919"/>
            </a:lvl1pPr>
          </a:lstStyle>
          <a:p>
            <a:pPr/>
            <a:r>
              <a:t>TRAVELING SALESMAN PROBLEM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DEFINITION"/>
          <p:cNvSpPr txBox="1"/>
          <p:nvPr>
            <p:ph type="title"/>
          </p:nvPr>
        </p:nvSpPr>
        <p:spPr>
          <a:xfrm>
            <a:off x="952500" y="412750"/>
            <a:ext cx="11099800" cy="2120900"/>
          </a:xfrm>
          <a:prstGeom prst="rect">
            <a:avLst/>
          </a:prstGeom>
        </p:spPr>
        <p:txBody>
          <a:bodyPr/>
          <a:lstStyle/>
          <a:p>
            <a:pPr/>
            <a:r>
              <a:t>DEFINITION</a:t>
            </a:r>
          </a:p>
        </p:txBody>
      </p:sp>
      <p:sp>
        <p:nvSpPr>
          <p:cNvPr id="122" name="The term optimize: “to make perfect”…"/>
          <p:cNvSpPr txBox="1"/>
          <p:nvPr>
            <p:ph type="body" idx="1"/>
          </p:nvPr>
        </p:nvSpPr>
        <p:spPr>
          <a:prstGeom prst="rect">
            <a:avLst/>
          </a:prstGeom>
        </p:spPr>
        <p:txBody>
          <a:bodyPr/>
          <a:lstStyle/>
          <a:p>
            <a:pPr/>
            <a:r>
              <a:t>The term optimize: “to make perfect”</a:t>
            </a:r>
          </a:p>
          <a:p>
            <a:pPr/>
            <a:r>
              <a:t>An act, process or methodology of making something as fully perfect </a:t>
            </a:r>
          </a:p>
          <a:p>
            <a:pPr/>
            <a:r>
              <a:t>Finding an alternative solution for problems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Introduction"/>
          <p:cNvSpPr txBox="1"/>
          <p:nvPr>
            <p:ph type="title"/>
          </p:nvPr>
        </p:nvSpPr>
        <p:spPr>
          <a:prstGeom prst="rect">
            <a:avLst/>
          </a:prstGeom>
        </p:spPr>
        <p:txBody>
          <a:bodyPr/>
          <a:lstStyle/>
          <a:p>
            <a:pPr/>
            <a:r>
              <a:t>Introduction</a:t>
            </a:r>
          </a:p>
        </p:txBody>
      </p:sp>
      <p:sp>
        <p:nvSpPr>
          <p:cNvPr id="275" name="The famous Traveling Salesman Problem is an important category of optimization problems that is mostly encountered in many areas of engineering and science.It has been studied for decades and many of solutions have been theorized.…"/>
          <p:cNvSpPr txBox="1"/>
          <p:nvPr>
            <p:ph type="body" idx="1"/>
          </p:nvPr>
        </p:nvSpPr>
        <p:spPr>
          <a:prstGeom prst="rect">
            <a:avLst/>
          </a:prstGeom>
        </p:spPr>
        <p:txBody>
          <a:bodyPr/>
          <a:lstStyle/>
          <a:p>
            <a:pPr marL="0" indent="0" defTabSz="12700">
              <a:spcBef>
                <a:spcPts val="0"/>
              </a:spcBef>
              <a:buSzTx/>
              <a:buNone/>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latin typeface="+mj-lt"/>
                <a:ea typeface="+mj-ea"/>
                <a:cs typeface="+mj-cs"/>
                <a:sym typeface="Helvetica"/>
              </a:defRPr>
            </a:pPr>
            <a:r>
              <a:t>The famous Traveling Salesman Problem is an important category of optimization problems that is mostly encountered in many areas of engineering and science.It has been studied for decades and many of solutions have been theorized.</a:t>
            </a:r>
          </a:p>
          <a:p>
            <a:pPr>
              <a:defRPr>
                <a:latin typeface="+mj-lt"/>
                <a:ea typeface="+mj-ea"/>
                <a:cs typeface="+mj-cs"/>
                <a:sym typeface="Helvetica"/>
              </a:defRPr>
            </a:pPr>
            <a:r>
              <a:t>Rather than focus on finding the most effective route, TSP is often concerned with finding the best solution.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Description"/>
          <p:cNvSpPr txBox="1"/>
          <p:nvPr>
            <p:ph type="title"/>
          </p:nvPr>
        </p:nvSpPr>
        <p:spPr>
          <a:prstGeom prst="rect">
            <a:avLst/>
          </a:prstGeom>
        </p:spPr>
        <p:txBody>
          <a:bodyPr/>
          <a:lstStyle/>
          <a:p>
            <a:pPr/>
            <a:r>
              <a:t>Description</a:t>
            </a:r>
          </a:p>
        </p:txBody>
      </p:sp>
      <p:sp>
        <p:nvSpPr>
          <p:cNvPr id="278" name="TSP is one such Np hard problem which is used for comparing different methods and algorithms in combinational optimization.…"/>
          <p:cNvSpPr txBox="1"/>
          <p:nvPr>
            <p:ph type="body" idx="1"/>
          </p:nvPr>
        </p:nvSpPr>
        <p:spPr>
          <a:prstGeom prst="rect">
            <a:avLst/>
          </a:prstGeom>
        </p:spPr>
        <p:txBody>
          <a:bodyPr/>
          <a:lstStyle/>
          <a:p>
            <a:pPr marL="0" indent="0" defTabSz="12700">
              <a:spcBef>
                <a:spcPts val="0"/>
              </a:spcBef>
              <a:buSzTx/>
              <a:buNone/>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2400">
                <a:latin typeface="+mj-lt"/>
                <a:ea typeface="+mj-ea"/>
                <a:cs typeface="+mj-cs"/>
                <a:sym typeface="Helvetica"/>
              </a:defRPr>
            </a:pPr>
            <a:r>
              <a:t>   TSP is one such Np hard problem which is used for comparing different methods and algorithms in combinational optimization.</a:t>
            </a:r>
          </a:p>
          <a:p>
            <a:pPr marL="0" indent="0" defTabSz="12700">
              <a:spcBef>
                <a:spcPts val="0"/>
              </a:spcBef>
              <a:buSzTx/>
              <a:buNone/>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2400">
                <a:latin typeface="+mj-lt"/>
                <a:ea typeface="+mj-ea"/>
                <a:cs typeface="+mj-cs"/>
                <a:sym typeface="Helvetica"/>
              </a:defRPr>
            </a:pPr>
            <a:r>
              <a:t>    The Traveling Salesman Problem describes a salesman who must travel between N cities. Given a set of locations, each with an x-y coordinate and aim is that all cities once only is visited, and returns to the starting city. Find this tour such that distance travelled is a minimum. The best solution should be the shortest way. Because of that each city is connected to other close by cities or nodes.</a:t>
            </a:r>
          </a:p>
          <a:p>
            <a:pPr marL="0" indent="0" defTabSz="12700">
              <a:spcBef>
                <a:spcPts val="0"/>
              </a:spcBef>
              <a:buSzTx/>
              <a:buNone/>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2400">
                <a:latin typeface="+mj-lt"/>
                <a:ea typeface="+mj-ea"/>
                <a:cs typeface="+mj-cs"/>
                <a:sym typeface="Helvetica"/>
              </a:defRPr>
            </a:pPr>
            <a:r>
              <a:t>   In addition to finding solutions to the classical TSP, including the asymmetric cost problems: the distance from point A to point B equals the distance from point B to point A.</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What Is The Problem?"/>
          <p:cNvSpPr txBox="1"/>
          <p:nvPr>
            <p:ph type="ctrTitle"/>
          </p:nvPr>
        </p:nvSpPr>
        <p:spPr>
          <a:prstGeom prst="rect">
            <a:avLst/>
          </a:prstGeom>
        </p:spPr>
        <p:txBody>
          <a:bodyPr/>
          <a:lstStyle/>
          <a:p>
            <a:pPr/>
            <a:r>
              <a:t>What Is The Problem?</a:t>
            </a:r>
          </a:p>
        </p:txBody>
      </p:sp>
      <p:sp>
        <p:nvSpPr>
          <p:cNvPr id="281" name="The problem is: when given a set of cities, you could make to visit costly tour the least the cost of traveling from one city to another one ."/>
          <p:cNvSpPr txBox="1"/>
          <p:nvPr>
            <p:ph type="subTitle" sz="quarter" idx="1"/>
          </p:nvPr>
        </p:nvSpPr>
        <p:spPr>
          <a:prstGeom prst="rect">
            <a:avLst/>
          </a:prstGeom>
        </p:spPr>
        <p:txBody>
          <a:bodyPr/>
          <a:lstStyle>
            <a:lvl1pPr defTabSz="479044">
              <a:defRPr sz="2624"/>
            </a:lvl1pPr>
          </a:lstStyle>
          <a:p>
            <a:pPr/>
            <a:r>
              <a:t>The problem is: when given a set of cities, you could make to visit costly tour the least the cost of traveling from one city to another one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History of TSP"/>
          <p:cNvSpPr txBox="1"/>
          <p:nvPr>
            <p:ph type="ctrTitle"/>
          </p:nvPr>
        </p:nvSpPr>
        <p:spPr>
          <a:xfrm>
            <a:off x="1270000" y="-1397000"/>
            <a:ext cx="10464800" cy="3302000"/>
          </a:xfrm>
          <a:prstGeom prst="rect">
            <a:avLst/>
          </a:prstGeom>
        </p:spPr>
        <p:txBody>
          <a:bodyPr/>
          <a:lstStyle/>
          <a:p>
            <a:pPr/>
            <a:r>
              <a:t>History of TSP</a:t>
            </a:r>
          </a:p>
        </p:txBody>
      </p:sp>
      <p:sp>
        <p:nvSpPr>
          <p:cNvPr id="284" name="The traveling salesman problem was defined in the 1800s by the British mathematician Thomas Kirkman and by the Irish mathematician W. R. Hamilton.…"/>
          <p:cNvSpPr txBox="1"/>
          <p:nvPr>
            <p:ph type="subTitle" sz="half" idx="1"/>
          </p:nvPr>
        </p:nvSpPr>
        <p:spPr>
          <a:xfrm>
            <a:off x="1346200" y="2743200"/>
            <a:ext cx="4725393" cy="5702300"/>
          </a:xfrm>
          <a:prstGeom prst="rect">
            <a:avLst/>
          </a:prstGeom>
        </p:spPr>
        <p:txBody>
          <a:bodyPr/>
          <a:lstStyle/>
          <a:p>
            <a:pPr algn="l" defTabSz="12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2400">
                <a:latin typeface="+mj-lt"/>
                <a:ea typeface="+mj-ea"/>
                <a:cs typeface="+mj-cs"/>
                <a:sym typeface="Helvetica"/>
              </a:defRPr>
            </a:pPr>
            <a:r>
              <a:t>   The traveling salesman problem was defined in the 1800s by the British mathematician Thomas Kirkman and by the Irish mathematician W. R. Hamilton.</a:t>
            </a:r>
          </a:p>
          <a:p>
            <a:pPr algn="l" defTabSz="457200">
              <a:lnSpc>
                <a:spcPts val="4400"/>
              </a:lnSpc>
              <a:defRPr sz="2400">
                <a:latin typeface="+mj-lt"/>
                <a:ea typeface="+mj-ea"/>
                <a:cs typeface="+mj-cs"/>
                <a:sym typeface="Helvetica"/>
              </a:defRPr>
            </a:pPr>
            <a:r>
              <a:t>   The picture on the right is a photograph of Hamilton's Icosian Game that requires players to complete tours through the 20 points using only the specified connections. </a:t>
            </a:r>
          </a:p>
        </p:txBody>
      </p:sp>
      <p:pic>
        <p:nvPicPr>
          <p:cNvPr id="285" name="Image" descr="Image"/>
          <p:cNvPicPr>
            <a:picLocks noChangeAspect="1"/>
          </p:cNvPicPr>
          <p:nvPr/>
        </p:nvPicPr>
        <p:blipFill>
          <a:blip r:embed="rId2">
            <a:extLst/>
          </a:blip>
          <a:stretch>
            <a:fillRect/>
          </a:stretch>
        </p:blipFill>
        <p:spPr>
          <a:xfrm>
            <a:off x="7308850" y="2647616"/>
            <a:ext cx="4725393" cy="5893468"/>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D"/>
          <p:cNvSpPr/>
          <p:nvPr/>
        </p:nvSpPr>
        <p:spPr>
          <a:xfrm>
            <a:off x="8686155" y="5745410"/>
            <a:ext cx="941090" cy="958851"/>
          </a:xfrm>
          <a:prstGeom prst="ellipse">
            <a:avLst/>
          </a:prstGeom>
          <a:gradFill>
            <a:gsLst>
              <a:gs pos="0">
                <a:schemeClr val="accent1"/>
              </a:gs>
              <a:gs pos="100000">
                <a:srgbClr val="094593"/>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D</a:t>
            </a:r>
          </a:p>
        </p:txBody>
      </p:sp>
      <p:sp>
        <p:nvSpPr>
          <p:cNvPr id="288" name="C"/>
          <p:cNvSpPr/>
          <p:nvPr/>
        </p:nvSpPr>
        <p:spPr>
          <a:xfrm>
            <a:off x="3377555" y="5745410"/>
            <a:ext cx="941090" cy="958851"/>
          </a:xfrm>
          <a:prstGeom prst="ellipse">
            <a:avLst/>
          </a:prstGeom>
          <a:gradFill>
            <a:gsLst>
              <a:gs pos="0">
                <a:schemeClr val="accent1"/>
              </a:gs>
              <a:gs pos="100000">
                <a:srgbClr val="094593"/>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C</a:t>
            </a:r>
          </a:p>
        </p:txBody>
      </p:sp>
      <p:sp>
        <p:nvSpPr>
          <p:cNvPr id="289" name="B"/>
          <p:cNvSpPr/>
          <p:nvPr/>
        </p:nvSpPr>
        <p:spPr>
          <a:xfrm>
            <a:off x="6235055" y="3698875"/>
            <a:ext cx="941090" cy="958850"/>
          </a:xfrm>
          <a:prstGeom prst="ellipse">
            <a:avLst/>
          </a:prstGeom>
          <a:gradFill>
            <a:gsLst>
              <a:gs pos="0">
                <a:schemeClr val="accent1"/>
              </a:gs>
              <a:gs pos="100000">
                <a:srgbClr val="094593"/>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B</a:t>
            </a:r>
          </a:p>
        </p:txBody>
      </p:sp>
      <p:sp>
        <p:nvSpPr>
          <p:cNvPr id="290" name="A"/>
          <p:cNvSpPr/>
          <p:nvPr/>
        </p:nvSpPr>
        <p:spPr>
          <a:xfrm>
            <a:off x="5955655" y="1452810"/>
            <a:ext cx="941090" cy="958851"/>
          </a:xfrm>
          <a:prstGeom prst="ellipse">
            <a:avLst/>
          </a:prstGeom>
          <a:gradFill>
            <a:gsLst>
              <a:gs pos="0">
                <a:schemeClr val="accent1"/>
              </a:gs>
              <a:gs pos="100000">
                <a:srgbClr val="094593"/>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A</a:t>
            </a:r>
          </a:p>
        </p:txBody>
      </p:sp>
      <p:sp>
        <p:nvSpPr>
          <p:cNvPr id="291" name="Line"/>
          <p:cNvSpPr/>
          <p:nvPr/>
        </p:nvSpPr>
        <p:spPr>
          <a:xfrm>
            <a:off x="6997302" y="4559299"/>
            <a:ext cx="1838872" cy="1276153"/>
          </a:xfrm>
          <a:prstGeom prst="line">
            <a:avLst/>
          </a:prstGeom>
          <a:ln w="25400">
            <a:solidFill>
              <a:schemeClr val="accent1"/>
            </a:solidFill>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FFFF"/>
                </a:solidFill>
              </a:defRPr>
            </a:pPr>
          </a:p>
        </p:txBody>
      </p:sp>
      <p:sp>
        <p:nvSpPr>
          <p:cNvPr id="292" name="Line"/>
          <p:cNvSpPr/>
          <p:nvPr/>
        </p:nvSpPr>
        <p:spPr>
          <a:xfrm flipV="1">
            <a:off x="4152502" y="4562375"/>
            <a:ext cx="2196853" cy="1270001"/>
          </a:xfrm>
          <a:prstGeom prst="line">
            <a:avLst/>
          </a:prstGeom>
          <a:ln w="25400">
            <a:solidFill>
              <a:schemeClr val="accent1"/>
            </a:solidFill>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FFFF"/>
                </a:solidFill>
              </a:defRPr>
            </a:pPr>
          </a:p>
        </p:txBody>
      </p:sp>
      <p:sp>
        <p:nvSpPr>
          <p:cNvPr id="293" name="Line"/>
          <p:cNvSpPr/>
          <p:nvPr/>
        </p:nvSpPr>
        <p:spPr>
          <a:xfrm flipV="1">
            <a:off x="3784203" y="2266156"/>
            <a:ext cx="2280891" cy="3448845"/>
          </a:xfrm>
          <a:prstGeom prst="line">
            <a:avLst/>
          </a:prstGeom>
          <a:ln w="25400">
            <a:solidFill>
              <a:schemeClr val="accent1"/>
            </a:solidFill>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FFFF"/>
                </a:solidFill>
              </a:defRPr>
            </a:pPr>
          </a:p>
        </p:txBody>
      </p:sp>
      <p:sp>
        <p:nvSpPr>
          <p:cNvPr id="294" name="Line"/>
          <p:cNvSpPr/>
          <p:nvPr/>
        </p:nvSpPr>
        <p:spPr>
          <a:xfrm>
            <a:off x="6778773" y="2261765"/>
            <a:ext cx="2275930" cy="3457626"/>
          </a:xfrm>
          <a:prstGeom prst="line">
            <a:avLst/>
          </a:prstGeom>
          <a:ln w="25400">
            <a:solidFill>
              <a:schemeClr val="accent1"/>
            </a:solidFill>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FFFF"/>
                </a:solidFill>
              </a:defRPr>
            </a:pPr>
          </a:p>
        </p:txBody>
      </p:sp>
      <p:sp>
        <p:nvSpPr>
          <p:cNvPr id="295" name="Line"/>
          <p:cNvSpPr/>
          <p:nvPr/>
        </p:nvSpPr>
        <p:spPr>
          <a:xfrm>
            <a:off x="4334569" y="6224835"/>
            <a:ext cx="4335662" cy="1"/>
          </a:xfrm>
          <a:prstGeom prst="line">
            <a:avLst/>
          </a:prstGeom>
          <a:ln w="25400">
            <a:solidFill>
              <a:schemeClr val="accent1"/>
            </a:solidFill>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FFFF"/>
                </a:solidFill>
              </a:defRPr>
            </a:pPr>
          </a:p>
        </p:txBody>
      </p:sp>
      <p:sp>
        <p:nvSpPr>
          <p:cNvPr id="296" name="Line"/>
          <p:cNvSpPr/>
          <p:nvPr/>
        </p:nvSpPr>
        <p:spPr>
          <a:xfrm flipH="1" flipV="1">
            <a:off x="6494561" y="2405260"/>
            <a:ext cx="116484" cy="1300015"/>
          </a:xfrm>
          <a:prstGeom prst="line">
            <a:avLst/>
          </a:prstGeom>
          <a:ln w="25400">
            <a:solidFill>
              <a:schemeClr val="accent1"/>
            </a:solidFill>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FFFF"/>
                </a:solidFill>
              </a:defRPr>
            </a:pPr>
          </a:p>
        </p:txBody>
      </p:sp>
      <p:sp>
        <p:nvSpPr>
          <p:cNvPr id="297" name="40"/>
          <p:cNvSpPr txBox="1"/>
          <p:nvPr/>
        </p:nvSpPr>
        <p:spPr>
          <a:xfrm>
            <a:off x="7683058" y="3365500"/>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FFFFFF"/>
                </a:solidFill>
              </a:defRPr>
            </a:lvl1pPr>
          </a:lstStyle>
          <a:p>
            <a:pPr/>
            <a:r>
              <a:t>40</a:t>
            </a:r>
          </a:p>
        </p:txBody>
      </p:sp>
      <p:sp>
        <p:nvSpPr>
          <p:cNvPr id="298" name="40"/>
          <p:cNvSpPr txBox="1"/>
          <p:nvPr/>
        </p:nvSpPr>
        <p:spPr>
          <a:xfrm>
            <a:off x="5117658" y="4572000"/>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FFFFFF"/>
                </a:solidFill>
              </a:defRPr>
            </a:lvl1pPr>
          </a:lstStyle>
          <a:p>
            <a:pPr/>
            <a:r>
              <a:t>40</a:t>
            </a:r>
          </a:p>
        </p:txBody>
      </p:sp>
      <p:sp>
        <p:nvSpPr>
          <p:cNvPr id="299" name="45"/>
          <p:cNvSpPr txBox="1"/>
          <p:nvPr/>
        </p:nvSpPr>
        <p:spPr>
          <a:xfrm>
            <a:off x="5260781" y="3240220"/>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FFFFFF"/>
                </a:solidFill>
              </a:defRPr>
            </a:lvl1pPr>
          </a:lstStyle>
          <a:p>
            <a:pPr/>
            <a:r>
              <a:t>45</a:t>
            </a:r>
          </a:p>
        </p:txBody>
      </p:sp>
      <p:sp>
        <p:nvSpPr>
          <p:cNvPr id="300" name="15"/>
          <p:cNvSpPr txBox="1"/>
          <p:nvPr/>
        </p:nvSpPr>
        <p:spPr>
          <a:xfrm>
            <a:off x="6481912" y="2986220"/>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FFFFFF"/>
                </a:solidFill>
              </a:defRPr>
            </a:lvl1pPr>
          </a:lstStyle>
          <a:p>
            <a:pPr/>
            <a:r>
              <a:t>15</a:t>
            </a:r>
          </a:p>
        </p:txBody>
      </p:sp>
      <p:sp>
        <p:nvSpPr>
          <p:cNvPr id="301" name="20"/>
          <p:cNvSpPr txBox="1"/>
          <p:nvPr/>
        </p:nvSpPr>
        <p:spPr>
          <a:xfrm>
            <a:off x="7589513" y="4572000"/>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FFFFFF"/>
                </a:solidFill>
              </a:defRPr>
            </a:lvl1pPr>
          </a:lstStyle>
          <a:p>
            <a:pPr/>
            <a:r>
              <a:t>20</a:t>
            </a:r>
          </a:p>
        </p:txBody>
      </p:sp>
      <p:sp>
        <p:nvSpPr>
          <p:cNvPr id="302" name="40"/>
          <p:cNvSpPr txBox="1"/>
          <p:nvPr/>
        </p:nvSpPr>
        <p:spPr>
          <a:xfrm>
            <a:off x="6471919" y="5791200"/>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FFFFFF"/>
                </a:solidFill>
              </a:defRPr>
            </a:lvl1pPr>
          </a:lstStyle>
          <a:p>
            <a:pPr/>
            <a:r>
              <a:t>40</a:t>
            </a:r>
          </a:p>
        </p:txBody>
      </p:sp>
      <p:sp>
        <p:nvSpPr>
          <p:cNvPr id="303" name="Line"/>
          <p:cNvSpPr/>
          <p:nvPr/>
        </p:nvSpPr>
        <p:spPr>
          <a:xfrm>
            <a:off x="4826595" y="6484160"/>
            <a:ext cx="3452416" cy="1"/>
          </a:xfrm>
          <a:prstGeom prst="line">
            <a:avLst/>
          </a:prstGeom>
          <a:ln w="25400">
            <a:solidFill>
              <a:schemeClr val="accent1"/>
            </a:solidFill>
            <a:tailEnd type="triangle"/>
          </a:ln>
          <a:effectLst>
            <a:outerShdw sx="100000" sy="100000" kx="0" ky="0" algn="b" rotWithShape="0" blurRad="76200" dist="0" dir="18300000">
              <a:srgbClr val="FF2600">
                <a:alpha val="80000"/>
              </a:srgbClr>
            </a:outerShdw>
          </a:effectLst>
        </p:spPr>
        <p:txBody>
          <a:bodyPr lIns="45718" tIns="45718" rIns="45718" bIns="45718"/>
          <a:lstStyle/>
          <a:p>
            <a:pPr>
              <a:defRPr>
                <a:solidFill>
                  <a:srgbClr val="FFFFFF"/>
                </a:solidFill>
              </a:defRPr>
            </a:pPr>
          </a:p>
        </p:txBody>
      </p:sp>
      <p:sp>
        <p:nvSpPr>
          <p:cNvPr id="304" name="Line"/>
          <p:cNvSpPr/>
          <p:nvPr/>
        </p:nvSpPr>
        <p:spPr>
          <a:xfrm flipV="1">
            <a:off x="6300996" y="2679869"/>
            <a:ext cx="1" cy="836253"/>
          </a:xfrm>
          <a:prstGeom prst="line">
            <a:avLst/>
          </a:prstGeom>
          <a:ln w="25400">
            <a:solidFill>
              <a:schemeClr val="accent1"/>
            </a:solidFill>
            <a:tailEnd type="triangle"/>
          </a:ln>
          <a:effectLst>
            <a:outerShdw sx="100000" sy="100000" kx="0" ky="0" algn="b" rotWithShape="0" blurRad="76200" dist="0" dir="18300000">
              <a:srgbClr val="FF2600">
                <a:alpha val="80000"/>
              </a:srgbClr>
            </a:outerShdw>
          </a:effectLst>
        </p:spPr>
        <p:txBody>
          <a:bodyPr lIns="45718" tIns="45718" rIns="45718" bIns="45718"/>
          <a:lstStyle/>
          <a:p>
            <a:pPr>
              <a:defRPr>
                <a:solidFill>
                  <a:srgbClr val="FFFFFF"/>
                </a:solidFill>
              </a:defRPr>
            </a:pPr>
          </a:p>
        </p:txBody>
      </p:sp>
      <p:sp>
        <p:nvSpPr>
          <p:cNvPr id="305" name="Line"/>
          <p:cNvSpPr/>
          <p:nvPr/>
        </p:nvSpPr>
        <p:spPr>
          <a:xfrm flipH="1">
            <a:off x="3792968" y="2408061"/>
            <a:ext cx="1908301" cy="2927818"/>
          </a:xfrm>
          <a:prstGeom prst="line">
            <a:avLst/>
          </a:prstGeom>
          <a:ln w="25400">
            <a:solidFill>
              <a:schemeClr val="accent1"/>
            </a:solidFill>
            <a:tailEnd type="triangle"/>
          </a:ln>
          <a:effectLst>
            <a:outerShdw sx="100000" sy="100000" kx="0" ky="0" algn="b" rotWithShape="0" blurRad="76200" dist="0" dir="18300000">
              <a:srgbClr val="FF2600">
                <a:alpha val="80000"/>
              </a:srgbClr>
            </a:outerShdw>
          </a:effectLst>
        </p:spPr>
        <p:txBody>
          <a:bodyPr lIns="45718" tIns="45718" rIns="45718" bIns="45718"/>
          <a:lstStyle/>
          <a:p>
            <a:pPr>
              <a:defRPr>
                <a:solidFill>
                  <a:srgbClr val="FFFFFF"/>
                </a:solidFill>
              </a:defRPr>
            </a:pPr>
          </a:p>
        </p:txBody>
      </p:sp>
      <p:sp>
        <p:nvSpPr>
          <p:cNvPr id="306" name="Line"/>
          <p:cNvSpPr/>
          <p:nvPr/>
        </p:nvSpPr>
        <p:spPr>
          <a:xfrm flipH="1" flipV="1">
            <a:off x="7073305" y="4840478"/>
            <a:ext cx="1471493" cy="948481"/>
          </a:xfrm>
          <a:prstGeom prst="line">
            <a:avLst/>
          </a:prstGeom>
          <a:ln w="25400">
            <a:solidFill>
              <a:schemeClr val="accent1"/>
            </a:solidFill>
            <a:tailEnd type="triangle"/>
          </a:ln>
          <a:effectLst>
            <a:outerShdw sx="100000" sy="100000" kx="0" ky="0" algn="b" rotWithShape="0" blurRad="76200" dist="0" dir="18300000">
              <a:srgbClr val="FF2600">
                <a:alpha val="80000"/>
              </a:srgbClr>
            </a:outerShdw>
          </a:effectLst>
        </p:spPr>
        <p:txBody>
          <a:bodyPr lIns="45718" tIns="45718" rIns="45718" bIns="45718"/>
          <a:lstStyle/>
          <a:p>
            <a:pPr>
              <a:defRPr>
                <a:solidFill>
                  <a:srgbClr val="FFFFFF"/>
                </a:solidFill>
              </a:defRPr>
            </a:pPr>
          </a:p>
        </p:txBody>
      </p:sp>
      <p:sp>
        <p:nvSpPr>
          <p:cNvPr id="307" name="EXAMPLE OF TSP"/>
          <p:cNvSpPr txBox="1"/>
          <p:nvPr/>
        </p:nvSpPr>
        <p:spPr>
          <a:xfrm>
            <a:off x="4213752" y="332035"/>
            <a:ext cx="432409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FFFFFF"/>
                </a:solidFill>
                <a:latin typeface="+mj-lt"/>
                <a:ea typeface="+mj-ea"/>
                <a:cs typeface="+mj-cs"/>
                <a:sym typeface="Helvetica"/>
              </a:defRPr>
            </a:lvl1pPr>
          </a:lstStyle>
          <a:p>
            <a:pPr/>
            <a:r>
              <a:t>EXAMPLE OF TSP</a:t>
            </a:r>
          </a:p>
        </p:txBody>
      </p:sp>
      <p:sp>
        <p:nvSpPr>
          <p:cNvPr id="308" name="The TSP is a lot more complicated than it may appear!…"/>
          <p:cNvSpPr txBox="1"/>
          <p:nvPr/>
        </p:nvSpPr>
        <p:spPr>
          <a:xfrm>
            <a:off x="588695" y="7156987"/>
            <a:ext cx="11424603" cy="142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2200">
                <a:solidFill>
                  <a:srgbClr val="FFFFFF"/>
                </a:solidFill>
                <a:latin typeface="+mj-lt"/>
                <a:ea typeface="+mj-ea"/>
                <a:cs typeface="+mj-cs"/>
                <a:sym typeface="Helvetica"/>
              </a:defRPr>
            </a:pPr>
            <a:r>
              <a:t>The TSP is a lot more complicated than it may appear!</a:t>
            </a:r>
          </a:p>
          <a:p>
            <a:pPr algn="l">
              <a:defRPr b="1" sz="2200">
                <a:solidFill>
                  <a:srgbClr val="FFFFFF"/>
                </a:solidFill>
                <a:latin typeface="+mj-lt"/>
                <a:ea typeface="+mj-ea"/>
                <a:cs typeface="+mj-cs"/>
                <a:sym typeface="Helvetica"/>
              </a:defRPr>
            </a:pPr>
          </a:p>
          <a:p>
            <a:pPr algn="l">
              <a:defRPr b="1" sz="2200">
                <a:solidFill>
                  <a:srgbClr val="FFFFFF"/>
                </a:solidFill>
                <a:latin typeface="+mj-lt"/>
                <a:ea typeface="+mj-ea"/>
                <a:cs typeface="+mj-cs"/>
                <a:sym typeface="Helvetica"/>
              </a:defRPr>
            </a:pPr>
            <a:r>
              <a:t>If you start at an arbitrary city and keep going to the city nearest to it, you can not get the best solution.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In this example, we consider a salesman traveling in Turkey. The salesman starts in Istanbul and has to visit a set of cities on a business trip before returning home. The problem then consists of finding the shortest tour which visits every city.…"/>
          <p:cNvSpPr txBox="1"/>
          <p:nvPr>
            <p:ph type="body" sz="half" idx="1"/>
          </p:nvPr>
        </p:nvSpPr>
        <p:spPr>
          <a:xfrm>
            <a:off x="1270000" y="6654800"/>
            <a:ext cx="10464800" cy="2755900"/>
          </a:xfrm>
          <a:prstGeom prst="rect">
            <a:avLst/>
          </a:prstGeom>
        </p:spPr>
        <p:txBody>
          <a:bodyPr/>
          <a:lstStyle/>
          <a:p>
            <a:pPr algn="l" defTabSz="12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2400">
                <a:latin typeface="+mj-lt"/>
                <a:ea typeface="+mj-ea"/>
                <a:cs typeface="+mj-cs"/>
                <a:sym typeface="Helvetica"/>
              </a:defRPr>
            </a:pPr>
            <a:r>
              <a:t>   In this example, we consider a salesman traveling in Turkey. The salesman starts in Istanbul and has to visit a set of cities on a business trip before returning home. The problem then consists of finding the shortest tour which visits every city.</a:t>
            </a:r>
          </a:p>
          <a:p>
            <a:pPr algn="l" defTabSz="12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2400">
                <a:latin typeface="+mj-lt"/>
                <a:ea typeface="+mj-ea"/>
                <a:cs typeface="+mj-cs"/>
                <a:sym typeface="Helvetica"/>
              </a:defRPr>
            </a:pPr>
            <a:r>
              <a:t>   In this example the objective is the same as total travel distance, but this is not always the case. Because of that, it is a good idea to compute the quantity you want to minimize, rather than simply printing the objective.</a:t>
            </a:r>
          </a:p>
        </p:txBody>
      </p:sp>
      <p:pic>
        <p:nvPicPr>
          <p:cNvPr id="311" name="Asal Sayı Haritası-Mustafa Yiğit-1.jpg" descr="Asal Sayı Haritası-Mustafa Yiğit-1.jpg"/>
          <p:cNvPicPr>
            <a:picLocks noChangeAspect="1"/>
          </p:cNvPicPr>
          <p:nvPr/>
        </p:nvPicPr>
        <p:blipFill>
          <a:blip r:embed="rId2">
            <a:extLst/>
          </a:blip>
          <a:stretch>
            <a:fillRect/>
          </a:stretch>
        </p:blipFill>
        <p:spPr>
          <a:xfrm>
            <a:off x="2243675" y="387282"/>
            <a:ext cx="8517450" cy="6058036"/>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3" name="55113bc175f7735c51a328185902d086.png" descr="55113bc175f7735c51a328185902d086.png"/>
          <p:cNvPicPr>
            <a:picLocks noChangeAspect="1"/>
          </p:cNvPicPr>
          <p:nvPr/>
        </p:nvPicPr>
        <p:blipFill>
          <a:blip r:embed="rId2">
            <a:extLst/>
          </a:blip>
          <a:stretch>
            <a:fillRect/>
          </a:stretch>
        </p:blipFill>
        <p:spPr>
          <a:xfrm>
            <a:off x="82904" y="2122484"/>
            <a:ext cx="12838992" cy="5756149"/>
          </a:xfrm>
          <a:prstGeom prst="rect">
            <a:avLst/>
          </a:prstGeom>
          <a:ln w="12700">
            <a:miter lim="400000"/>
          </a:ln>
        </p:spPr>
      </p:pic>
      <p:sp>
        <p:nvSpPr>
          <p:cNvPr id="314" name="Istanbul"/>
          <p:cNvSpPr txBox="1"/>
          <p:nvPr/>
        </p:nvSpPr>
        <p:spPr>
          <a:xfrm>
            <a:off x="2091940" y="2794000"/>
            <a:ext cx="870720"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solidFill>
                  <a:srgbClr val="FF2600"/>
                </a:solidFill>
                <a:latin typeface="Comic Sans MS"/>
                <a:ea typeface="Comic Sans MS"/>
                <a:cs typeface="Comic Sans MS"/>
                <a:sym typeface="Comic Sans MS"/>
              </a:defRPr>
            </a:lvl1pPr>
          </a:lstStyle>
          <a:p>
            <a:pPr/>
            <a:r>
              <a:t>Istanbul</a:t>
            </a:r>
          </a:p>
        </p:txBody>
      </p:sp>
      <p:sp>
        <p:nvSpPr>
          <p:cNvPr id="315" name="Oval"/>
          <p:cNvSpPr/>
          <p:nvPr/>
        </p:nvSpPr>
        <p:spPr>
          <a:xfrm>
            <a:off x="1183034" y="5467350"/>
            <a:ext cx="148532" cy="140941"/>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solidFill>
                  <a:srgbClr val="FFFFFF"/>
                </a:solidFill>
              </a:defRPr>
            </a:pPr>
          </a:p>
        </p:txBody>
      </p:sp>
      <p:sp>
        <p:nvSpPr>
          <p:cNvPr id="316" name="Oval"/>
          <p:cNvSpPr/>
          <p:nvPr/>
        </p:nvSpPr>
        <p:spPr>
          <a:xfrm>
            <a:off x="4648200" y="4337050"/>
            <a:ext cx="148531" cy="140941"/>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solidFill>
                  <a:srgbClr val="FFFFFF"/>
                </a:solidFill>
              </a:defRPr>
            </a:pPr>
          </a:p>
        </p:txBody>
      </p:sp>
      <p:sp>
        <p:nvSpPr>
          <p:cNvPr id="317" name="Oval"/>
          <p:cNvSpPr/>
          <p:nvPr/>
        </p:nvSpPr>
        <p:spPr>
          <a:xfrm>
            <a:off x="2351434" y="4076079"/>
            <a:ext cx="148532" cy="140942"/>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solidFill>
                  <a:srgbClr val="FFFFFF"/>
                </a:solidFill>
              </a:defRPr>
            </a:pPr>
          </a:p>
        </p:txBody>
      </p:sp>
      <p:sp>
        <p:nvSpPr>
          <p:cNvPr id="318" name="Oval"/>
          <p:cNvSpPr/>
          <p:nvPr/>
        </p:nvSpPr>
        <p:spPr>
          <a:xfrm>
            <a:off x="3481734" y="6648450"/>
            <a:ext cx="148532" cy="140941"/>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solidFill>
                  <a:srgbClr val="FFFFFF"/>
                </a:solidFill>
              </a:defRPr>
            </a:pPr>
          </a:p>
        </p:txBody>
      </p:sp>
      <p:sp>
        <p:nvSpPr>
          <p:cNvPr id="319" name="Oval"/>
          <p:cNvSpPr/>
          <p:nvPr/>
        </p:nvSpPr>
        <p:spPr>
          <a:xfrm>
            <a:off x="2908300" y="3359150"/>
            <a:ext cx="148531" cy="140941"/>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solidFill>
                  <a:srgbClr val="FFFFFF"/>
                </a:solidFill>
              </a:defRPr>
            </a:pPr>
          </a:p>
        </p:txBody>
      </p:sp>
      <p:sp>
        <p:nvSpPr>
          <p:cNvPr id="320" name="Oval"/>
          <p:cNvSpPr/>
          <p:nvPr/>
        </p:nvSpPr>
        <p:spPr>
          <a:xfrm>
            <a:off x="7861300" y="6648450"/>
            <a:ext cx="148531" cy="140941"/>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solidFill>
                  <a:srgbClr val="FFFFFF"/>
                </a:solidFill>
              </a:defRPr>
            </a:pPr>
          </a:p>
        </p:txBody>
      </p:sp>
      <p:sp>
        <p:nvSpPr>
          <p:cNvPr id="321" name="Oval"/>
          <p:cNvSpPr/>
          <p:nvPr/>
        </p:nvSpPr>
        <p:spPr>
          <a:xfrm>
            <a:off x="9047410" y="6559550"/>
            <a:ext cx="148532" cy="140941"/>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solidFill>
                  <a:srgbClr val="FFFFFF"/>
                </a:solidFill>
              </a:defRPr>
            </a:pPr>
          </a:p>
        </p:txBody>
      </p:sp>
      <p:sp>
        <p:nvSpPr>
          <p:cNvPr id="322" name="Oval"/>
          <p:cNvSpPr/>
          <p:nvPr/>
        </p:nvSpPr>
        <p:spPr>
          <a:xfrm>
            <a:off x="4533900" y="5746750"/>
            <a:ext cx="148531" cy="140941"/>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solidFill>
                  <a:srgbClr val="FFFFFF"/>
                </a:solidFill>
              </a:defRPr>
            </a:pPr>
          </a:p>
        </p:txBody>
      </p:sp>
      <p:sp>
        <p:nvSpPr>
          <p:cNvPr id="323" name="Oval"/>
          <p:cNvSpPr/>
          <p:nvPr/>
        </p:nvSpPr>
        <p:spPr>
          <a:xfrm>
            <a:off x="6428134" y="6559550"/>
            <a:ext cx="148532" cy="140941"/>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solidFill>
                  <a:srgbClr val="FFFFFF"/>
                </a:solidFill>
              </a:defRPr>
            </a:pPr>
          </a:p>
        </p:txBody>
      </p:sp>
      <p:sp>
        <p:nvSpPr>
          <p:cNvPr id="324" name="Oval"/>
          <p:cNvSpPr/>
          <p:nvPr/>
        </p:nvSpPr>
        <p:spPr>
          <a:xfrm>
            <a:off x="2260600" y="3130550"/>
            <a:ext cx="148531" cy="140941"/>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solidFill>
                  <a:srgbClr val="FFFFFF"/>
                </a:solidFill>
              </a:defRPr>
            </a:pPr>
          </a:p>
        </p:txBody>
      </p:sp>
      <p:sp>
        <p:nvSpPr>
          <p:cNvPr id="325" name="Ankara"/>
          <p:cNvSpPr txBox="1"/>
          <p:nvPr/>
        </p:nvSpPr>
        <p:spPr>
          <a:xfrm>
            <a:off x="4342730" y="3962400"/>
            <a:ext cx="759471"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latin typeface="Comic Sans MS"/>
                <a:ea typeface="Comic Sans MS"/>
                <a:cs typeface="Comic Sans MS"/>
                <a:sym typeface="Comic Sans MS"/>
              </a:defRPr>
            </a:lvl1pPr>
          </a:lstStyle>
          <a:p>
            <a:pPr/>
            <a:r>
              <a:t>Ankara</a:t>
            </a:r>
          </a:p>
        </p:txBody>
      </p:sp>
      <p:sp>
        <p:nvSpPr>
          <p:cNvPr id="326" name="Izmir"/>
          <p:cNvSpPr txBox="1"/>
          <p:nvPr/>
        </p:nvSpPr>
        <p:spPr>
          <a:xfrm>
            <a:off x="950397" y="5137770"/>
            <a:ext cx="613806"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latin typeface="Comic Sans MS"/>
                <a:ea typeface="Comic Sans MS"/>
                <a:cs typeface="Comic Sans MS"/>
                <a:sym typeface="Comic Sans MS"/>
              </a:defRPr>
            </a:lvl1pPr>
          </a:lstStyle>
          <a:p>
            <a:pPr/>
            <a:r>
              <a:t>Izmir</a:t>
            </a:r>
          </a:p>
        </p:txBody>
      </p:sp>
      <p:sp>
        <p:nvSpPr>
          <p:cNvPr id="327" name="Antalya"/>
          <p:cNvSpPr txBox="1"/>
          <p:nvPr/>
        </p:nvSpPr>
        <p:spPr>
          <a:xfrm>
            <a:off x="3149848" y="6331570"/>
            <a:ext cx="812304"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latin typeface="Comic Sans MS"/>
                <a:ea typeface="Comic Sans MS"/>
                <a:cs typeface="Comic Sans MS"/>
                <a:sym typeface="Comic Sans MS"/>
              </a:defRPr>
            </a:lvl1pPr>
          </a:lstStyle>
          <a:p>
            <a:pPr/>
            <a:r>
              <a:t>Antalya</a:t>
            </a:r>
          </a:p>
        </p:txBody>
      </p:sp>
      <p:sp>
        <p:nvSpPr>
          <p:cNvPr id="328" name="Bursa"/>
          <p:cNvSpPr txBox="1"/>
          <p:nvPr/>
        </p:nvSpPr>
        <p:spPr>
          <a:xfrm>
            <a:off x="2201028" y="3773338"/>
            <a:ext cx="623572"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latin typeface="Comic Sans MS"/>
                <a:ea typeface="Comic Sans MS"/>
                <a:cs typeface="Comic Sans MS"/>
                <a:sym typeface="Comic Sans MS"/>
              </a:defRPr>
            </a:lvl1pPr>
          </a:lstStyle>
          <a:p>
            <a:pPr/>
            <a:r>
              <a:t>Bursa</a:t>
            </a:r>
          </a:p>
        </p:txBody>
      </p:sp>
      <p:sp>
        <p:nvSpPr>
          <p:cNvPr id="329" name="Adana"/>
          <p:cNvSpPr txBox="1"/>
          <p:nvPr/>
        </p:nvSpPr>
        <p:spPr>
          <a:xfrm>
            <a:off x="6163918" y="6159500"/>
            <a:ext cx="676964"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latin typeface="Comic Sans MS"/>
                <a:ea typeface="Comic Sans MS"/>
                <a:cs typeface="Comic Sans MS"/>
                <a:sym typeface="Comic Sans MS"/>
              </a:defRPr>
            </a:lvl1pPr>
          </a:lstStyle>
          <a:p>
            <a:pPr/>
            <a:r>
              <a:t>Adana</a:t>
            </a:r>
          </a:p>
        </p:txBody>
      </p:sp>
      <p:sp>
        <p:nvSpPr>
          <p:cNvPr id="330" name="Konya"/>
          <p:cNvSpPr txBox="1"/>
          <p:nvPr/>
        </p:nvSpPr>
        <p:spPr>
          <a:xfrm>
            <a:off x="4287310" y="5353670"/>
            <a:ext cx="641711"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latin typeface="Comic Sans MS"/>
                <a:ea typeface="Comic Sans MS"/>
                <a:cs typeface="Comic Sans MS"/>
                <a:sym typeface="Comic Sans MS"/>
              </a:defRPr>
            </a:lvl1pPr>
          </a:lstStyle>
          <a:p>
            <a:pPr/>
            <a:r>
              <a:t>Konya</a:t>
            </a:r>
          </a:p>
        </p:txBody>
      </p:sp>
      <p:sp>
        <p:nvSpPr>
          <p:cNvPr id="331" name="Şanlıurfa"/>
          <p:cNvSpPr txBox="1"/>
          <p:nvPr/>
        </p:nvSpPr>
        <p:spPr>
          <a:xfrm>
            <a:off x="8503496" y="6159500"/>
            <a:ext cx="950808"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latin typeface="Comic Sans MS"/>
                <a:ea typeface="Comic Sans MS"/>
                <a:cs typeface="Comic Sans MS"/>
                <a:sym typeface="Comic Sans MS"/>
              </a:defRPr>
            </a:lvl1pPr>
          </a:lstStyle>
          <a:p>
            <a:pPr/>
            <a:r>
              <a:t>Şanlıurfa</a:t>
            </a:r>
          </a:p>
        </p:txBody>
      </p:sp>
      <p:sp>
        <p:nvSpPr>
          <p:cNvPr id="332" name="Kocaeli"/>
          <p:cNvSpPr txBox="1"/>
          <p:nvPr/>
        </p:nvSpPr>
        <p:spPr>
          <a:xfrm>
            <a:off x="2763583" y="3016870"/>
            <a:ext cx="746634"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latin typeface="Comic Sans MS"/>
                <a:ea typeface="Comic Sans MS"/>
                <a:cs typeface="Comic Sans MS"/>
                <a:sym typeface="Comic Sans MS"/>
              </a:defRPr>
            </a:lvl1pPr>
          </a:lstStyle>
          <a:p>
            <a:pPr/>
            <a:r>
              <a:t>Kocaeli</a:t>
            </a:r>
          </a:p>
        </p:txBody>
      </p:sp>
      <p:sp>
        <p:nvSpPr>
          <p:cNvPr id="333" name="Gaziantep"/>
          <p:cNvSpPr txBox="1"/>
          <p:nvPr/>
        </p:nvSpPr>
        <p:spPr>
          <a:xfrm>
            <a:off x="7364725" y="6303168"/>
            <a:ext cx="1009223"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latin typeface="Comic Sans MS"/>
                <a:ea typeface="Comic Sans MS"/>
                <a:cs typeface="Comic Sans MS"/>
                <a:sym typeface="Comic Sans MS"/>
              </a:defRPr>
            </a:lvl1pPr>
          </a:lstStyle>
          <a:p>
            <a:pPr/>
            <a:r>
              <a:t>Gaziantep</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REFERENCES"/>
          <p:cNvSpPr txBox="1"/>
          <p:nvPr>
            <p:ph type="body" sz="quarter" idx="1"/>
          </p:nvPr>
        </p:nvSpPr>
        <p:spPr>
          <a:xfrm>
            <a:off x="990600" y="1816100"/>
            <a:ext cx="10464800" cy="533400"/>
          </a:xfrm>
          <a:prstGeom prst="rect">
            <a:avLst/>
          </a:prstGeom>
        </p:spPr>
        <p:txBody>
          <a:bodyPr/>
          <a:lstStyle/>
          <a:p>
            <a:pPr/>
            <a:r>
              <a:t>REFERENCES</a:t>
            </a:r>
          </a:p>
        </p:txBody>
      </p:sp>
      <p:sp>
        <p:nvSpPr>
          <p:cNvPr id="336" name="[1] http://adcats.et.byu.edu/Publication/87-5/WAM2.html…"/>
          <p:cNvSpPr txBox="1"/>
          <p:nvPr>
            <p:ph type="body" idx="13"/>
          </p:nvPr>
        </p:nvSpPr>
        <p:spPr>
          <a:xfrm>
            <a:off x="1270000" y="3149600"/>
            <a:ext cx="10464800" cy="2870201"/>
          </a:xfrm>
          <a:prstGeom prst="rect">
            <a:avLst/>
          </a:prstGeom>
          <a:extLst>
            <a:ext uri="{C572A759-6A51-4108-AA02-DFA0A04FC94B}">
              <ma14:wrappingTextBoxFlag xmlns:ma14="http://schemas.microsoft.com/office/mac/drawingml/2011/main" val="1"/>
            </a:ext>
          </a:extLst>
        </p:spPr>
        <p:txBody>
          <a:bodyPr/>
          <a:lstStyle/>
          <a:p>
            <a:pPr marL="0" indent="0" defTabSz="391414">
              <a:spcBef>
                <a:spcPts val="1600"/>
              </a:spcBef>
              <a:buSzTx/>
              <a:buNone/>
              <a:defRPr sz="1876">
                <a:latin typeface="+mj-lt"/>
                <a:ea typeface="+mj-ea"/>
                <a:cs typeface="+mj-cs"/>
                <a:sym typeface="Helvetica"/>
              </a:defRPr>
            </a:pPr>
            <a:r>
              <a:t>[1] </a:t>
            </a:r>
            <a:r>
              <a:rPr u="sng">
                <a:solidFill>
                  <a:srgbClr val="0000FF"/>
                </a:solidFill>
                <a:uFill>
                  <a:solidFill>
                    <a:srgbClr val="0000FF"/>
                  </a:solidFill>
                </a:uFill>
                <a:hlinkClick r:id="rId2" invalidUrl="" action="" tgtFrame="" tooltip="" history="1" highlightClick="0" endSnd="0"/>
              </a:rPr>
              <a:t>http://adcats.et.byu.edu/Publication/87-5/WAM2.html</a:t>
            </a:r>
            <a:r>
              <a:t> </a:t>
            </a:r>
          </a:p>
          <a:p>
            <a:pPr marL="0" indent="0" defTabSz="391414">
              <a:spcBef>
                <a:spcPts val="1600"/>
              </a:spcBef>
              <a:buSzTx/>
              <a:buNone/>
              <a:defRPr sz="1876">
                <a:latin typeface="+mj-lt"/>
                <a:ea typeface="+mj-ea"/>
                <a:cs typeface="+mj-cs"/>
                <a:sym typeface="Helvetica"/>
              </a:defRPr>
            </a:pPr>
            <a:r>
              <a:t>[2] József Farkas, Károly Jármai, Analysis and Optimum Design of Metal Structures</a:t>
            </a:r>
          </a:p>
          <a:p>
            <a:pPr marL="0" indent="0" defTabSz="391414">
              <a:spcBef>
                <a:spcPts val="1600"/>
              </a:spcBef>
              <a:buSzTx/>
              <a:buNone/>
              <a:defRPr sz="1876">
                <a:latin typeface="+mj-lt"/>
                <a:ea typeface="+mj-ea"/>
                <a:cs typeface="+mj-cs"/>
                <a:sym typeface="Helvetica"/>
              </a:defRPr>
            </a:pPr>
            <a:r>
              <a:t>[3] </a:t>
            </a:r>
            <a:r>
              <a:rPr u="sng">
                <a:solidFill>
                  <a:srgbClr val="0000FF"/>
                </a:solidFill>
                <a:uFill>
                  <a:solidFill>
                    <a:srgbClr val="0000FF"/>
                  </a:solidFill>
                </a:uFill>
                <a:hlinkClick r:id="rId3" invalidUrl="" action="" tgtFrame="" tooltip="" history="1" highlightClick="0" endSnd="0"/>
              </a:rPr>
              <a:t>https://complexmethod.readthedocs.io/en/latest/Description.html</a:t>
            </a:r>
          </a:p>
          <a:p>
            <a:pPr marL="0" indent="0" defTabSz="391414">
              <a:spcBef>
                <a:spcPts val="1600"/>
              </a:spcBef>
              <a:buSzTx/>
              <a:buNone/>
              <a:defRPr sz="1876">
                <a:latin typeface="+mj-lt"/>
                <a:ea typeface="+mj-ea"/>
                <a:cs typeface="+mj-cs"/>
                <a:sym typeface="Helvetica"/>
              </a:defRPr>
            </a:pPr>
            <a:r>
              <a:t>[4] </a:t>
            </a:r>
            <a:r>
              <a:rPr u="sng">
                <a:solidFill>
                  <a:srgbClr val="0000FF"/>
                </a:solidFill>
                <a:uFill>
                  <a:solidFill>
                    <a:srgbClr val="0000FF"/>
                  </a:solidFill>
                </a:uFill>
                <a:hlinkClick r:id="rId4" invalidUrl="" action="" tgtFrame="" tooltip="" history="1" highlightClick="0" endSnd="0"/>
              </a:rPr>
              <a:t>https://www.brightstorm.com/math/calculus/applications-of-the-derivative</a:t>
            </a:r>
          </a:p>
          <a:p>
            <a:pPr marL="0" indent="0" defTabSz="391414">
              <a:spcBef>
                <a:spcPts val="1600"/>
              </a:spcBef>
              <a:buSzTx/>
              <a:buNone/>
              <a:defRPr sz="1876">
                <a:latin typeface="+mj-lt"/>
                <a:ea typeface="+mj-ea"/>
                <a:cs typeface="+mj-cs"/>
                <a:sym typeface="Helvetica"/>
              </a:defRPr>
            </a:pPr>
            <a:r>
              <a:t>[5] </a:t>
            </a:r>
            <a:r>
              <a:rPr u="sng">
                <a:solidFill>
                  <a:srgbClr val="0000FF"/>
                </a:solidFill>
                <a:uFill>
                  <a:solidFill>
                    <a:srgbClr val="0000FF"/>
                  </a:solidFill>
                </a:uFill>
                <a:hlinkClick r:id="rId5" invalidUrl="" action="" tgtFrame="" tooltip="" history="1" highlightClick="0" endSnd="0"/>
              </a:rPr>
              <a:t>https://arxiv.org/abs/1805.10928</a:t>
            </a:r>
          </a:p>
          <a:p>
            <a:pPr marL="0" indent="0" defTabSz="391414">
              <a:spcBef>
                <a:spcPts val="1600"/>
              </a:spcBef>
              <a:buSzTx/>
              <a:buNone/>
              <a:defRPr sz="1876">
                <a:latin typeface="+mj-lt"/>
                <a:ea typeface="+mj-ea"/>
                <a:cs typeface="+mj-cs"/>
                <a:sym typeface="Helvetica"/>
              </a:defRPr>
            </a:pPr>
            <a:r>
              <a:t>[6] </a:t>
            </a:r>
            <a:r>
              <a:rPr u="sng">
                <a:solidFill>
                  <a:srgbClr val="0000FF"/>
                </a:solidFill>
                <a:uFill>
                  <a:solidFill>
                    <a:srgbClr val="0000FF"/>
                  </a:solidFill>
                </a:uFill>
                <a:hlinkClick r:id="rId6" invalidUrl="" action="" tgtFrame="" tooltip="" history="1" highlightClick="0" endSnd="0"/>
              </a:rPr>
              <a:t>http://www.math.uwaterloo.ca/tsp/history/index.html</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Sümeyra EROL"/>
          <p:cNvSpPr txBox="1"/>
          <p:nvPr>
            <p:ph type="body" sz="quarter" idx="1"/>
          </p:nvPr>
        </p:nvSpPr>
        <p:spPr>
          <a:prstGeom prst="rect">
            <a:avLst/>
          </a:prstGeom>
        </p:spPr>
        <p:txBody>
          <a:bodyPr/>
          <a:lstStyle/>
          <a:p>
            <a:pPr/>
            <a:r>
              <a:t>–Sümeyra EROL</a:t>
            </a:r>
          </a:p>
        </p:txBody>
      </p:sp>
      <p:sp>
        <p:nvSpPr>
          <p:cNvPr id="339" name="“Thank you”"/>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lgn="ctr">
              <a:spcBef>
                <a:spcPts val="2400"/>
              </a:spcBef>
              <a:buSzTx/>
              <a:buNone/>
              <a:defRPr sz="4000"/>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INTRODUCTION"/>
          <p:cNvSpPr txBox="1"/>
          <p:nvPr>
            <p:ph type="title"/>
          </p:nvPr>
        </p:nvSpPr>
        <p:spPr>
          <a:prstGeom prst="rect">
            <a:avLst/>
          </a:prstGeom>
        </p:spPr>
        <p:txBody>
          <a:bodyPr/>
          <a:lstStyle/>
          <a:p>
            <a:pPr/>
            <a:r>
              <a:t>INTRODUCTION</a:t>
            </a:r>
          </a:p>
        </p:txBody>
      </p:sp>
      <p:sp>
        <p:nvSpPr>
          <p:cNvPr id="125" name="Everyday, people always make optimization in their life on a conscious or subconscious way.…"/>
          <p:cNvSpPr txBox="1"/>
          <p:nvPr>
            <p:ph type="body" idx="1"/>
          </p:nvPr>
        </p:nvSpPr>
        <p:spPr>
          <a:prstGeom prst="rect">
            <a:avLst/>
          </a:prstGeom>
        </p:spPr>
        <p:txBody>
          <a:bodyPr/>
          <a:lstStyle/>
          <a:p>
            <a:pPr lvl="4" marL="0" indent="0" defTabSz="457200">
              <a:lnSpc>
                <a:spcPts val="4700"/>
              </a:lnSpc>
              <a:spcBef>
                <a:spcPts val="1200"/>
              </a:spcBef>
              <a:buSzTx/>
              <a:buNone/>
              <a:defRPr sz="2800">
                <a:latin typeface="+mj-lt"/>
                <a:ea typeface="+mj-ea"/>
                <a:cs typeface="+mj-cs"/>
                <a:sym typeface="Helvetica"/>
              </a:defRPr>
            </a:pPr>
            <a:r>
              <a:t>Everyday, people always make optimization in their life on a conscious or subconscious way. </a:t>
            </a:r>
          </a:p>
          <a:p>
            <a:pPr lvl="4" marL="0" indent="0" defTabSz="457200">
              <a:lnSpc>
                <a:spcPts val="4700"/>
              </a:lnSpc>
              <a:spcBef>
                <a:spcPts val="1200"/>
              </a:spcBef>
              <a:buSzTx/>
              <a:buNone/>
              <a:defRPr sz="2800">
                <a:latin typeface="+mj-lt"/>
                <a:ea typeface="+mj-ea"/>
                <a:cs typeface="+mj-cs"/>
                <a:sym typeface="Helvetica"/>
              </a:defRPr>
            </a:pPr>
            <a:r>
              <a:t>Optimization can be to reach the best, which is possible with the resources available. Because of that, the conscious makes the act more efficient.</a:t>
            </a:r>
          </a:p>
          <a:p>
            <a:pPr marL="0" indent="0" defTabSz="457200">
              <a:lnSpc>
                <a:spcPts val="4700"/>
              </a:lnSpc>
              <a:spcBef>
                <a:spcPts val="1200"/>
              </a:spcBef>
              <a:buSzTx/>
              <a:buNone/>
              <a:defRPr sz="2800">
                <a:latin typeface="+mj-lt"/>
                <a:ea typeface="+mj-ea"/>
                <a:cs typeface="+mj-cs"/>
                <a:sym typeface="Helvetica"/>
              </a:defRPr>
            </a:pPr>
            <a:r>
              <a:t>The birth of optimization methods can be dated back to the days of 100 years. The further development in optimization was possible of differential calculus.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9" name="MATHEMATICAL MODEL OF SYSTEM"/>
          <p:cNvGrpSpPr/>
          <p:nvPr/>
        </p:nvGrpSpPr>
        <p:grpSpPr>
          <a:xfrm>
            <a:off x="5401591" y="4946650"/>
            <a:ext cx="2201617" cy="1270000"/>
            <a:chOff x="0" y="0"/>
            <a:chExt cx="2201616" cy="1270000"/>
          </a:xfrm>
        </p:grpSpPr>
        <p:sp>
          <p:nvSpPr>
            <p:cNvPr id="127" name="Rectangle"/>
            <p:cNvSpPr/>
            <p:nvPr/>
          </p:nvSpPr>
          <p:spPr>
            <a:xfrm>
              <a:off x="-1" y="0"/>
              <a:ext cx="2201618" cy="1270000"/>
            </a:xfrm>
            <a:prstGeom prst="rect">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200">
                  <a:solidFill>
                    <a:srgbClr val="FFFFFF"/>
                  </a:solidFill>
                  <a:effectLst>
                    <a:outerShdw sx="100000" sy="100000" kx="0" ky="0" algn="b" rotWithShape="0" blurRad="25400" dist="23998" dir="2700000">
                      <a:srgbClr val="000000">
                        <a:alpha val="31033"/>
                      </a:srgbClr>
                    </a:outerShdw>
                  </a:effectLst>
                </a:defRPr>
              </a:pPr>
            </a:p>
          </p:txBody>
        </p:sp>
        <p:sp>
          <p:nvSpPr>
            <p:cNvPr id="128" name="MATHEMATICAL MODEL OF SYSTEM"/>
            <p:cNvSpPr txBox="1"/>
            <p:nvPr/>
          </p:nvSpPr>
          <p:spPr>
            <a:xfrm>
              <a:off x="-1" y="88899"/>
              <a:ext cx="2201618" cy="1092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effectLst>
                    <a:outerShdw sx="100000" sy="100000" kx="0" ky="0" algn="b" rotWithShape="0" blurRad="25400" dist="23998" dir="2700000">
                      <a:srgbClr val="000000">
                        <a:alpha val="31033"/>
                      </a:srgbClr>
                    </a:outerShdw>
                  </a:effectLst>
                </a:defRPr>
              </a:lvl1pPr>
            </a:lstStyle>
            <a:p>
              <a:pPr/>
              <a:r>
                <a:t>MATHEMATICAL MODEL OF SYSTEM</a:t>
              </a:r>
            </a:p>
          </p:txBody>
        </p:sp>
      </p:grpSp>
      <p:grpSp>
        <p:nvGrpSpPr>
          <p:cNvPr id="132" name="RESPONSE"/>
          <p:cNvGrpSpPr/>
          <p:nvPr/>
        </p:nvGrpSpPr>
        <p:grpSpPr>
          <a:xfrm>
            <a:off x="9071495" y="4946650"/>
            <a:ext cx="1643611" cy="1270000"/>
            <a:chOff x="0" y="0"/>
            <a:chExt cx="1643609" cy="1270000"/>
          </a:xfrm>
        </p:grpSpPr>
        <p:sp>
          <p:nvSpPr>
            <p:cNvPr id="130" name="Rectangle"/>
            <p:cNvSpPr/>
            <p:nvPr/>
          </p:nvSpPr>
          <p:spPr>
            <a:xfrm>
              <a:off x="0" y="0"/>
              <a:ext cx="1643610" cy="1270000"/>
            </a:xfrm>
            <a:prstGeom prst="rect">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300">
                  <a:solidFill>
                    <a:srgbClr val="FFFFFF"/>
                  </a:solidFill>
                  <a:effectLst>
                    <a:outerShdw sx="100000" sy="100000" kx="0" ky="0" algn="b" rotWithShape="0" blurRad="25400" dist="23998" dir="2700000">
                      <a:srgbClr val="000000">
                        <a:alpha val="31033"/>
                      </a:srgbClr>
                    </a:outerShdw>
                  </a:effectLst>
                </a:defRPr>
              </a:pPr>
            </a:p>
          </p:txBody>
        </p:sp>
        <p:sp>
          <p:nvSpPr>
            <p:cNvPr id="131" name="RESPONSE"/>
            <p:cNvSpPr txBox="1"/>
            <p:nvPr/>
          </p:nvSpPr>
          <p:spPr>
            <a:xfrm>
              <a:off x="0" y="406399"/>
              <a:ext cx="1643610"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300">
                  <a:solidFill>
                    <a:srgbClr val="FFFFFF"/>
                  </a:solidFill>
                  <a:effectLst>
                    <a:outerShdw sx="100000" sy="100000" kx="0" ky="0" algn="b" rotWithShape="0" blurRad="25400" dist="23998" dir="2700000">
                      <a:srgbClr val="000000">
                        <a:alpha val="31033"/>
                      </a:srgbClr>
                    </a:outerShdw>
                  </a:effectLst>
                </a:defRPr>
              </a:lvl1pPr>
            </a:lstStyle>
            <a:p>
              <a:pPr/>
              <a:r>
                <a:t>RESPONSE</a:t>
              </a:r>
            </a:p>
          </p:txBody>
        </p:sp>
      </p:grpSp>
      <p:grpSp>
        <p:nvGrpSpPr>
          <p:cNvPr id="135" name="OUTPUT"/>
          <p:cNvGrpSpPr/>
          <p:nvPr/>
        </p:nvGrpSpPr>
        <p:grpSpPr>
          <a:xfrm>
            <a:off x="9258300" y="1797050"/>
            <a:ext cx="1270000" cy="1270000"/>
            <a:chOff x="0" y="0"/>
            <a:chExt cx="1270000" cy="1270000"/>
          </a:xfrm>
        </p:grpSpPr>
        <p:sp>
          <p:nvSpPr>
            <p:cNvPr id="133" name="Square"/>
            <p:cNvSpPr/>
            <p:nvPr/>
          </p:nvSpPr>
          <p:spPr>
            <a:xfrm>
              <a:off x="0" y="0"/>
              <a:ext cx="1270000" cy="1270000"/>
            </a:xfrm>
            <a:prstGeom prst="rect">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300">
                  <a:solidFill>
                    <a:srgbClr val="FFFFFF"/>
                  </a:solidFill>
                  <a:effectLst>
                    <a:outerShdw sx="100000" sy="100000" kx="0" ky="0" algn="b" rotWithShape="0" blurRad="25400" dist="23998" dir="2700000">
                      <a:srgbClr val="000000">
                        <a:alpha val="31033"/>
                      </a:srgbClr>
                    </a:outerShdw>
                  </a:effectLst>
                </a:defRPr>
              </a:pPr>
            </a:p>
          </p:txBody>
        </p:sp>
        <p:sp>
          <p:nvSpPr>
            <p:cNvPr id="134" name="OUTPUT"/>
            <p:cNvSpPr txBox="1"/>
            <p:nvPr/>
          </p:nvSpPr>
          <p:spPr>
            <a:xfrm>
              <a:off x="0" y="406399"/>
              <a:ext cx="1270000"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300">
                  <a:solidFill>
                    <a:srgbClr val="FFFFFF"/>
                  </a:solidFill>
                  <a:effectLst>
                    <a:outerShdw sx="100000" sy="100000" kx="0" ky="0" algn="b" rotWithShape="0" blurRad="25400" dist="23998" dir="2700000">
                      <a:srgbClr val="000000">
                        <a:alpha val="31033"/>
                      </a:srgbClr>
                    </a:outerShdw>
                  </a:effectLst>
                </a:defRPr>
              </a:lvl1pPr>
            </a:lstStyle>
            <a:p>
              <a:pPr/>
              <a:r>
                <a:t>OUTPUT</a:t>
              </a:r>
            </a:p>
          </p:txBody>
        </p:sp>
      </p:grpSp>
      <p:grpSp>
        <p:nvGrpSpPr>
          <p:cNvPr id="138" name="INPUTS"/>
          <p:cNvGrpSpPr/>
          <p:nvPr/>
        </p:nvGrpSpPr>
        <p:grpSpPr>
          <a:xfrm>
            <a:off x="2476500" y="1797050"/>
            <a:ext cx="1270000" cy="1270000"/>
            <a:chOff x="0" y="0"/>
            <a:chExt cx="1270000" cy="1270000"/>
          </a:xfrm>
        </p:grpSpPr>
        <p:sp>
          <p:nvSpPr>
            <p:cNvPr id="136" name="Square"/>
            <p:cNvSpPr/>
            <p:nvPr/>
          </p:nvSpPr>
          <p:spPr>
            <a:xfrm>
              <a:off x="0" y="0"/>
              <a:ext cx="1270000" cy="1270000"/>
            </a:xfrm>
            <a:prstGeom prst="rect">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solidFill>
                    <a:srgbClr val="FFFFFF"/>
                  </a:solidFill>
                  <a:effectLst>
                    <a:outerShdw sx="100000" sy="100000" kx="0" ky="0" algn="b" rotWithShape="0" blurRad="25400" dist="23998" dir="2700000">
                      <a:srgbClr val="000000">
                        <a:alpha val="31033"/>
                      </a:srgbClr>
                    </a:outerShdw>
                  </a:effectLst>
                </a:defRPr>
              </a:pPr>
            </a:p>
          </p:txBody>
        </p:sp>
        <p:sp>
          <p:nvSpPr>
            <p:cNvPr id="137" name="INPUTS"/>
            <p:cNvSpPr txBox="1"/>
            <p:nvPr/>
          </p:nvSpPr>
          <p:spPr>
            <a:xfrm>
              <a:off x="0" y="400049"/>
              <a:ext cx="1270000"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INPUTS</a:t>
              </a:r>
            </a:p>
          </p:txBody>
        </p:sp>
      </p:grpSp>
      <p:grpSp>
        <p:nvGrpSpPr>
          <p:cNvPr id="141" name="REAL SYSTEM"/>
          <p:cNvGrpSpPr/>
          <p:nvPr/>
        </p:nvGrpSpPr>
        <p:grpSpPr>
          <a:xfrm>
            <a:off x="5867400" y="1797050"/>
            <a:ext cx="1270000" cy="1270000"/>
            <a:chOff x="0" y="0"/>
            <a:chExt cx="1270000" cy="1270000"/>
          </a:xfrm>
        </p:grpSpPr>
        <p:sp>
          <p:nvSpPr>
            <p:cNvPr id="139" name="Square"/>
            <p:cNvSpPr/>
            <p:nvPr/>
          </p:nvSpPr>
          <p:spPr>
            <a:xfrm>
              <a:off x="0" y="0"/>
              <a:ext cx="1270000" cy="1270000"/>
            </a:xfrm>
            <a:prstGeom prst="rect">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solidFill>
                    <a:srgbClr val="FFFFFF"/>
                  </a:solidFill>
                  <a:effectLst>
                    <a:outerShdw sx="100000" sy="100000" kx="0" ky="0" algn="b" rotWithShape="0" blurRad="25400" dist="23998" dir="2700000">
                      <a:srgbClr val="000000">
                        <a:alpha val="31033"/>
                      </a:srgbClr>
                    </a:outerShdw>
                  </a:effectLst>
                </a:defRPr>
              </a:pPr>
            </a:p>
          </p:txBody>
        </p:sp>
        <p:sp>
          <p:nvSpPr>
            <p:cNvPr id="140" name="REAL SYSTEM"/>
            <p:cNvSpPr txBox="1"/>
            <p:nvPr/>
          </p:nvSpPr>
          <p:spPr>
            <a:xfrm>
              <a:off x="0" y="215899"/>
              <a:ext cx="1270000"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REAL SYSTEM</a:t>
              </a:r>
            </a:p>
          </p:txBody>
        </p:sp>
      </p:grpSp>
      <p:grpSp>
        <p:nvGrpSpPr>
          <p:cNvPr id="144" name="OPTIMIZATION PROCEDURE"/>
          <p:cNvGrpSpPr/>
          <p:nvPr/>
        </p:nvGrpSpPr>
        <p:grpSpPr>
          <a:xfrm>
            <a:off x="5401591" y="8096250"/>
            <a:ext cx="2201617" cy="1270000"/>
            <a:chOff x="0" y="0"/>
            <a:chExt cx="2201616" cy="1270000"/>
          </a:xfrm>
        </p:grpSpPr>
        <p:sp>
          <p:nvSpPr>
            <p:cNvPr id="142" name="Rectangle"/>
            <p:cNvSpPr/>
            <p:nvPr/>
          </p:nvSpPr>
          <p:spPr>
            <a:xfrm>
              <a:off x="-1" y="0"/>
              <a:ext cx="2201618" cy="1270000"/>
            </a:xfrm>
            <a:prstGeom prst="rect">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solidFill>
                    <a:srgbClr val="FFFFFF"/>
                  </a:solidFill>
                  <a:effectLst>
                    <a:outerShdw sx="100000" sy="100000" kx="0" ky="0" algn="b" rotWithShape="0" blurRad="25400" dist="23998" dir="2700000">
                      <a:srgbClr val="000000">
                        <a:alpha val="31033"/>
                      </a:srgbClr>
                    </a:outerShdw>
                  </a:effectLst>
                </a:defRPr>
              </a:pPr>
            </a:p>
          </p:txBody>
        </p:sp>
        <p:sp>
          <p:nvSpPr>
            <p:cNvPr id="143" name="OPTIMIZATION PROCEDURE"/>
            <p:cNvSpPr txBox="1"/>
            <p:nvPr/>
          </p:nvSpPr>
          <p:spPr>
            <a:xfrm>
              <a:off x="-1" y="215899"/>
              <a:ext cx="2201618"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OPTIMIZATION PROCEDURE</a:t>
              </a:r>
            </a:p>
          </p:txBody>
        </p:sp>
      </p:grpSp>
      <p:grpSp>
        <p:nvGrpSpPr>
          <p:cNvPr id="147" name="INPUT FACTOR LEVELS"/>
          <p:cNvGrpSpPr/>
          <p:nvPr/>
        </p:nvGrpSpPr>
        <p:grpSpPr>
          <a:xfrm>
            <a:off x="2289694" y="4946650"/>
            <a:ext cx="1643611" cy="1270000"/>
            <a:chOff x="0" y="0"/>
            <a:chExt cx="1643609" cy="1270000"/>
          </a:xfrm>
        </p:grpSpPr>
        <p:sp>
          <p:nvSpPr>
            <p:cNvPr id="145" name="Rectangle"/>
            <p:cNvSpPr/>
            <p:nvPr/>
          </p:nvSpPr>
          <p:spPr>
            <a:xfrm>
              <a:off x="0" y="0"/>
              <a:ext cx="1643610" cy="1270000"/>
            </a:xfrm>
            <a:prstGeom prst="rect">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300">
                  <a:solidFill>
                    <a:srgbClr val="FFFFFF"/>
                  </a:solidFill>
                  <a:effectLst>
                    <a:outerShdw sx="100000" sy="100000" kx="0" ky="0" algn="b" rotWithShape="0" blurRad="25400" dist="23998" dir="2700000">
                      <a:srgbClr val="000000">
                        <a:alpha val="31033"/>
                      </a:srgbClr>
                    </a:outerShdw>
                  </a:effectLst>
                </a:defRPr>
              </a:pPr>
            </a:p>
          </p:txBody>
        </p:sp>
        <p:sp>
          <p:nvSpPr>
            <p:cNvPr id="146" name="INPUT FACTOR LEVELS"/>
            <p:cNvSpPr txBox="1"/>
            <p:nvPr/>
          </p:nvSpPr>
          <p:spPr>
            <a:xfrm>
              <a:off x="0" y="50799"/>
              <a:ext cx="1643610"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300">
                  <a:solidFill>
                    <a:srgbClr val="FFFFFF"/>
                  </a:solidFill>
                  <a:effectLst>
                    <a:outerShdw sx="100000" sy="100000" kx="0" ky="0" algn="b" rotWithShape="0" blurRad="25400" dist="23998" dir="2700000">
                      <a:srgbClr val="000000">
                        <a:alpha val="31033"/>
                      </a:srgbClr>
                    </a:outerShdw>
                  </a:effectLst>
                </a:defRPr>
              </a:lvl1pPr>
            </a:lstStyle>
            <a:p>
              <a:pPr/>
              <a:r>
                <a:t>INPUT FACTOR LEVELS</a:t>
              </a:r>
            </a:p>
          </p:txBody>
        </p:sp>
      </p:grpSp>
      <p:sp>
        <p:nvSpPr>
          <p:cNvPr id="148" name="Line"/>
          <p:cNvSpPr/>
          <p:nvPr/>
        </p:nvSpPr>
        <p:spPr>
          <a:xfrm>
            <a:off x="3746500" y="2432050"/>
            <a:ext cx="2120900" cy="2"/>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149" name="Line"/>
          <p:cNvSpPr/>
          <p:nvPr/>
        </p:nvSpPr>
        <p:spPr>
          <a:xfrm flipV="1">
            <a:off x="3111498" y="3089857"/>
            <a:ext cx="2" cy="1833986"/>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150" name="Line"/>
          <p:cNvSpPr/>
          <p:nvPr/>
        </p:nvSpPr>
        <p:spPr>
          <a:xfrm>
            <a:off x="6502400" y="3105149"/>
            <a:ext cx="1" cy="1803402"/>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151" name="Line"/>
          <p:cNvSpPr/>
          <p:nvPr/>
        </p:nvSpPr>
        <p:spPr>
          <a:xfrm flipH="1">
            <a:off x="7587761" y="8731249"/>
            <a:ext cx="2314834" cy="2"/>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152" name="Line"/>
          <p:cNvSpPr/>
          <p:nvPr/>
        </p:nvSpPr>
        <p:spPr>
          <a:xfrm>
            <a:off x="7137400" y="2432050"/>
            <a:ext cx="2120900" cy="0"/>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153" name="Line"/>
          <p:cNvSpPr/>
          <p:nvPr/>
        </p:nvSpPr>
        <p:spPr>
          <a:xfrm>
            <a:off x="7651550" y="5581650"/>
            <a:ext cx="1371602" cy="0"/>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154" name="Line"/>
          <p:cNvSpPr/>
          <p:nvPr/>
        </p:nvSpPr>
        <p:spPr>
          <a:xfrm flipV="1">
            <a:off x="9893299" y="6311204"/>
            <a:ext cx="2" cy="2446017"/>
          </a:xfrm>
          <a:prstGeom prst="line">
            <a:avLst/>
          </a:prstGeom>
          <a:ln w="25400">
            <a:solidFill>
              <a:srgbClr val="FFFFFF"/>
            </a:solidFill>
            <a:miter lim="400000"/>
          </a:ln>
        </p:spPr>
        <p:txBody>
          <a:bodyPr lIns="45718" tIns="45718" rIns="45718" bIns="45718"/>
          <a:lstStyle/>
          <a:p>
            <a:pPr>
              <a:defRPr>
                <a:solidFill>
                  <a:srgbClr val="FFFFFF"/>
                </a:solidFill>
              </a:defRPr>
            </a:pPr>
          </a:p>
        </p:txBody>
      </p:sp>
      <p:sp>
        <p:nvSpPr>
          <p:cNvPr id="155" name="Line"/>
          <p:cNvSpPr/>
          <p:nvPr/>
        </p:nvSpPr>
        <p:spPr>
          <a:xfrm>
            <a:off x="3939721" y="5581648"/>
            <a:ext cx="1465990" cy="2"/>
          </a:xfrm>
          <a:prstGeom prst="line">
            <a:avLst/>
          </a:prstGeom>
          <a:ln w="25400">
            <a:solidFill>
              <a:srgbClr val="FFFFFF"/>
            </a:solidFill>
            <a:miter lim="400000"/>
          </a:ln>
        </p:spPr>
        <p:txBody>
          <a:bodyPr lIns="45718" tIns="45718" rIns="45718" bIns="45718"/>
          <a:lstStyle/>
          <a:p>
            <a:pPr>
              <a:defRPr>
                <a:solidFill>
                  <a:srgbClr val="FFFFFF"/>
                </a:solidFill>
              </a:defRPr>
            </a:pPr>
          </a:p>
        </p:txBody>
      </p:sp>
      <p:sp>
        <p:nvSpPr>
          <p:cNvPr id="156" name="Line"/>
          <p:cNvSpPr/>
          <p:nvPr/>
        </p:nvSpPr>
        <p:spPr>
          <a:xfrm>
            <a:off x="3073192" y="8731249"/>
            <a:ext cx="2314834" cy="2"/>
          </a:xfrm>
          <a:prstGeom prst="line">
            <a:avLst/>
          </a:prstGeom>
          <a:ln w="25400">
            <a:solidFill>
              <a:srgbClr val="FFFFFF"/>
            </a:solidFill>
            <a:miter lim="400000"/>
          </a:ln>
        </p:spPr>
        <p:txBody>
          <a:bodyPr lIns="45718" tIns="45718" rIns="45718" bIns="45718"/>
          <a:lstStyle/>
          <a:p>
            <a:pPr>
              <a:defRPr>
                <a:solidFill>
                  <a:srgbClr val="FFFFFF"/>
                </a:solidFill>
              </a:defRPr>
            </a:pPr>
          </a:p>
        </p:txBody>
      </p:sp>
      <p:sp>
        <p:nvSpPr>
          <p:cNvPr id="157" name="Line"/>
          <p:cNvSpPr/>
          <p:nvPr/>
        </p:nvSpPr>
        <p:spPr>
          <a:xfrm flipV="1">
            <a:off x="3111500" y="6306069"/>
            <a:ext cx="2" cy="2456288"/>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grpSp>
        <p:nvGrpSpPr>
          <p:cNvPr id="160" name="FLOW CHART FOR OPTIMIZATION"/>
          <p:cNvGrpSpPr/>
          <p:nvPr/>
        </p:nvGrpSpPr>
        <p:grpSpPr>
          <a:xfrm>
            <a:off x="3633837" y="557530"/>
            <a:ext cx="5737127" cy="644626"/>
            <a:chOff x="0" y="0"/>
            <a:chExt cx="5737126" cy="644624"/>
          </a:xfrm>
        </p:grpSpPr>
        <p:sp>
          <p:nvSpPr>
            <p:cNvPr id="158" name="Rectangle"/>
            <p:cNvSpPr/>
            <p:nvPr/>
          </p:nvSpPr>
          <p:spPr>
            <a:xfrm>
              <a:off x="-1" y="0"/>
              <a:ext cx="5737128" cy="644625"/>
            </a:xfrm>
            <a:prstGeom prst="rect">
              <a:avLst/>
            </a:prstGeom>
            <a:gradFill flip="none" rotWithShape="1">
              <a:gsLst>
                <a:gs pos="0">
                  <a:srgbClr val="A6AAA8"/>
                </a:gs>
                <a:gs pos="100000">
                  <a:srgbClr val="52575F"/>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solidFill>
                    <a:srgbClr val="FFFFFF"/>
                  </a:solidFill>
                  <a:effectLst>
                    <a:outerShdw sx="100000" sy="100000" kx="0" ky="0" algn="b" rotWithShape="0" blurRad="25400" dist="23998" dir="2700000">
                      <a:srgbClr val="000000">
                        <a:alpha val="31033"/>
                      </a:srgbClr>
                    </a:outerShdw>
                  </a:effectLst>
                </a:defRPr>
              </a:pPr>
            </a:p>
          </p:txBody>
        </p:sp>
        <p:sp>
          <p:nvSpPr>
            <p:cNvPr id="159" name="FLOW CHART FOR OPTIMIZATION"/>
            <p:cNvSpPr txBox="1"/>
            <p:nvPr/>
          </p:nvSpPr>
          <p:spPr>
            <a:xfrm>
              <a:off x="-1" y="87362"/>
              <a:ext cx="573712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FLOW CHART FOR OPTIMIZATION</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ADVANTAGES"/>
          <p:cNvSpPr txBox="1"/>
          <p:nvPr>
            <p:ph type="title"/>
          </p:nvPr>
        </p:nvSpPr>
        <p:spPr>
          <a:prstGeom prst="rect">
            <a:avLst/>
          </a:prstGeom>
        </p:spPr>
        <p:txBody>
          <a:bodyPr/>
          <a:lstStyle/>
          <a:p>
            <a:pPr/>
            <a:r>
              <a:t>ADVANTAGES</a:t>
            </a:r>
          </a:p>
        </p:txBody>
      </p:sp>
      <p:sp>
        <p:nvSpPr>
          <p:cNvPr id="163" name="The first and most obvious benefit is how it can improve your problem’s efficiency.…"/>
          <p:cNvSpPr txBox="1"/>
          <p:nvPr>
            <p:ph type="body" idx="1"/>
          </p:nvPr>
        </p:nvSpPr>
        <p:spPr>
          <a:prstGeom prst="rect">
            <a:avLst/>
          </a:prstGeom>
        </p:spPr>
        <p:txBody>
          <a:bodyPr/>
          <a:lstStyle/>
          <a:p>
            <a:pPr/>
            <a:r>
              <a:t>The first and most obvious benefit is how it can improve your problem’s efficiency. </a:t>
            </a:r>
          </a:p>
          <a:p>
            <a:pPr/>
            <a:r>
              <a:t>Require fewer experiments to achieve an optimum formulation.</a:t>
            </a:r>
          </a:p>
          <a:p>
            <a:pPr/>
            <a:r>
              <a:t>It can trace and rectify problem in a remarkably.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7" name="Analytical"/>
          <p:cNvGrpSpPr/>
          <p:nvPr/>
        </p:nvGrpSpPr>
        <p:grpSpPr>
          <a:xfrm>
            <a:off x="10061871" y="6978650"/>
            <a:ext cx="2346030" cy="727423"/>
            <a:chOff x="0" y="0"/>
            <a:chExt cx="2346029" cy="727422"/>
          </a:xfrm>
        </p:grpSpPr>
        <p:sp>
          <p:nvSpPr>
            <p:cNvPr id="165" name="Rounded Rectangle"/>
            <p:cNvSpPr/>
            <p:nvPr/>
          </p:nvSpPr>
          <p:spPr>
            <a:xfrm>
              <a:off x="0" y="0"/>
              <a:ext cx="2346030"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solidFill>
                    <a:srgbClr val="FFFFFF"/>
                  </a:solidFill>
                  <a:effectLst>
                    <a:outerShdw sx="100000" sy="100000" kx="0" ky="0" algn="b" rotWithShape="0" blurRad="25400" dist="23998" dir="2700000">
                      <a:srgbClr val="000000">
                        <a:alpha val="31033"/>
                      </a:srgbClr>
                    </a:outerShdw>
                  </a:effectLst>
                </a:defRPr>
              </a:pPr>
            </a:p>
          </p:txBody>
        </p:sp>
        <p:sp>
          <p:nvSpPr>
            <p:cNvPr id="166" name="Analytical"/>
            <p:cNvSpPr txBox="1"/>
            <p:nvPr/>
          </p:nvSpPr>
          <p:spPr>
            <a:xfrm>
              <a:off x="55795" y="128761"/>
              <a:ext cx="2234440"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Analytical</a:t>
              </a:r>
            </a:p>
          </p:txBody>
        </p:sp>
      </p:grpSp>
      <p:grpSp>
        <p:nvGrpSpPr>
          <p:cNvPr id="170" name="Nonlinear"/>
          <p:cNvGrpSpPr/>
          <p:nvPr/>
        </p:nvGrpSpPr>
        <p:grpSpPr>
          <a:xfrm>
            <a:off x="892471" y="7804150"/>
            <a:ext cx="2346029" cy="727423"/>
            <a:chOff x="0" y="0"/>
            <a:chExt cx="2346027" cy="727422"/>
          </a:xfrm>
        </p:grpSpPr>
        <p:sp>
          <p:nvSpPr>
            <p:cNvPr id="168"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solidFill>
                    <a:srgbClr val="FFFFFF"/>
                  </a:solidFill>
                  <a:effectLst>
                    <a:outerShdw sx="100000" sy="100000" kx="0" ky="0" algn="b" rotWithShape="0" blurRad="25400" dist="23998" dir="2700000">
                      <a:srgbClr val="000000">
                        <a:alpha val="31033"/>
                      </a:srgbClr>
                    </a:outerShdw>
                  </a:effectLst>
                </a:defRPr>
              </a:pPr>
            </a:p>
          </p:txBody>
        </p:sp>
        <p:sp>
          <p:nvSpPr>
            <p:cNvPr id="169" name="Nonlinear"/>
            <p:cNvSpPr txBox="1"/>
            <p:nvPr/>
          </p:nvSpPr>
          <p:spPr>
            <a:xfrm>
              <a:off x="55795" y="128761"/>
              <a:ext cx="223443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Nonlinear</a:t>
              </a:r>
            </a:p>
          </p:txBody>
        </p:sp>
      </p:grpSp>
      <p:grpSp>
        <p:nvGrpSpPr>
          <p:cNvPr id="173" name="Linear"/>
          <p:cNvGrpSpPr/>
          <p:nvPr/>
        </p:nvGrpSpPr>
        <p:grpSpPr>
          <a:xfrm>
            <a:off x="892471" y="6978650"/>
            <a:ext cx="2346029" cy="727423"/>
            <a:chOff x="0" y="0"/>
            <a:chExt cx="2346027" cy="727422"/>
          </a:xfrm>
        </p:grpSpPr>
        <p:sp>
          <p:nvSpPr>
            <p:cNvPr id="171"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solidFill>
                    <a:srgbClr val="FFFFFF"/>
                  </a:solidFill>
                  <a:effectLst>
                    <a:outerShdw sx="100000" sy="100000" kx="0" ky="0" algn="b" rotWithShape="0" blurRad="25400" dist="23998" dir="2700000">
                      <a:srgbClr val="000000">
                        <a:alpha val="31033"/>
                      </a:srgbClr>
                    </a:outerShdw>
                  </a:effectLst>
                </a:defRPr>
              </a:pPr>
            </a:p>
          </p:txBody>
        </p:sp>
        <p:sp>
          <p:nvSpPr>
            <p:cNvPr id="172" name="Linear"/>
            <p:cNvSpPr txBox="1"/>
            <p:nvPr/>
          </p:nvSpPr>
          <p:spPr>
            <a:xfrm>
              <a:off x="55795" y="128761"/>
              <a:ext cx="223443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Linear</a:t>
              </a:r>
            </a:p>
          </p:txBody>
        </p:sp>
      </p:grpSp>
      <p:grpSp>
        <p:nvGrpSpPr>
          <p:cNvPr id="176" name="Single objective"/>
          <p:cNvGrpSpPr/>
          <p:nvPr/>
        </p:nvGrpSpPr>
        <p:grpSpPr>
          <a:xfrm>
            <a:off x="892471" y="4933950"/>
            <a:ext cx="2346029" cy="727423"/>
            <a:chOff x="0" y="0"/>
            <a:chExt cx="2346027" cy="727422"/>
          </a:xfrm>
        </p:grpSpPr>
        <p:sp>
          <p:nvSpPr>
            <p:cNvPr id="174"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000">
                  <a:solidFill>
                    <a:srgbClr val="FFFFFF"/>
                  </a:solidFill>
                  <a:effectLst>
                    <a:outerShdw sx="100000" sy="100000" kx="0" ky="0" algn="b" rotWithShape="0" blurRad="25400" dist="23998" dir="2700000">
                      <a:srgbClr val="000000">
                        <a:alpha val="31033"/>
                      </a:srgbClr>
                    </a:outerShdw>
                  </a:effectLst>
                </a:defRPr>
              </a:pPr>
            </a:p>
          </p:txBody>
        </p:sp>
        <p:sp>
          <p:nvSpPr>
            <p:cNvPr id="175" name="Single objective"/>
            <p:cNvSpPr txBox="1"/>
            <p:nvPr/>
          </p:nvSpPr>
          <p:spPr>
            <a:xfrm>
              <a:off x="55795" y="160511"/>
              <a:ext cx="2234438"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1">
                <a:defRPr sz="2000">
                  <a:solidFill>
                    <a:srgbClr val="FFFFFF"/>
                  </a:solidFill>
                  <a:effectLst>
                    <a:outerShdw sx="100000" sy="100000" kx="0" ky="0" algn="b" rotWithShape="0" blurRad="25400" dist="23998" dir="2700000">
                      <a:srgbClr val="000000">
                        <a:alpha val="31033"/>
                      </a:srgbClr>
                    </a:outerShdw>
                  </a:effectLst>
                </a:defRPr>
              </a:pPr>
              <a:r>
                <a:t>Single objective</a:t>
              </a:r>
            </a:p>
          </p:txBody>
        </p:sp>
      </p:grpSp>
      <p:grpSp>
        <p:nvGrpSpPr>
          <p:cNvPr id="179" name="Multiobjective"/>
          <p:cNvGrpSpPr/>
          <p:nvPr/>
        </p:nvGrpSpPr>
        <p:grpSpPr>
          <a:xfrm>
            <a:off x="892471" y="4070350"/>
            <a:ext cx="2346029" cy="727423"/>
            <a:chOff x="0" y="0"/>
            <a:chExt cx="2346027" cy="727422"/>
          </a:xfrm>
        </p:grpSpPr>
        <p:sp>
          <p:nvSpPr>
            <p:cNvPr id="177"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300">
                  <a:solidFill>
                    <a:srgbClr val="FFFFFF"/>
                  </a:solidFill>
                  <a:effectLst>
                    <a:outerShdw sx="100000" sy="100000" kx="0" ky="0" algn="b" rotWithShape="0" blurRad="25400" dist="23998" dir="2700000">
                      <a:srgbClr val="000000">
                        <a:alpha val="31033"/>
                      </a:srgbClr>
                    </a:outerShdw>
                  </a:effectLst>
                </a:defRPr>
              </a:pPr>
            </a:p>
          </p:txBody>
        </p:sp>
        <p:sp>
          <p:nvSpPr>
            <p:cNvPr id="178" name="Multiobjective"/>
            <p:cNvSpPr txBox="1"/>
            <p:nvPr/>
          </p:nvSpPr>
          <p:spPr>
            <a:xfrm>
              <a:off x="55795" y="135111"/>
              <a:ext cx="2234438"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300">
                  <a:solidFill>
                    <a:srgbClr val="FFFFFF"/>
                  </a:solidFill>
                  <a:effectLst>
                    <a:outerShdw sx="100000" sy="100000" kx="0" ky="0" algn="b" rotWithShape="0" blurRad="25400" dist="23998" dir="2700000">
                      <a:srgbClr val="000000">
                        <a:alpha val="31033"/>
                      </a:srgbClr>
                    </a:outerShdw>
                  </a:effectLst>
                </a:defRPr>
              </a:lvl1pPr>
            </a:lstStyle>
            <a:p>
              <a:pPr/>
              <a:r>
                <a:t>Multiobjective</a:t>
              </a:r>
            </a:p>
          </p:txBody>
        </p:sp>
      </p:grpSp>
      <p:grpSp>
        <p:nvGrpSpPr>
          <p:cNvPr id="182" name="Multilevel"/>
          <p:cNvGrpSpPr/>
          <p:nvPr/>
        </p:nvGrpSpPr>
        <p:grpSpPr>
          <a:xfrm>
            <a:off x="10061871" y="1162050"/>
            <a:ext cx="2346029" cy="727423"/>
            <a:chOff x="0" y="0"/>
            <a:chExt cx="2346027" cy="727422"/>
          </a:xfrm>
        </p:grpSpPr>
        <p:sp>
          <p:nvSpPr>
            <p:cNvPr id="180"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solidFill>
                    <a:srgbClr val="FFFFFF"/>
                  </a:solidFill>
                  <a:effectLst>
                    <a:outerShdw sx="100000" sy="100000" kx="0" ky="0" algn="b" rotWithShape="0" blurRad="25400" dist="23998" dir="2700000">
                      <a:srgbClr val="000000">
                        <a:alpha val="31033"/>
                      </a:srgbClr>
                    </a:outerShdw>
                  </a:effectLst>
                </a:defRPr>
              </a:pPr>
            </a:p>
          </p:txBody>
        </p:sp>
        <p:sp>
          <p:nvSpPr>
            <p:cNvPr id="181" name="Multilevel"/>
            <p:cNvSpPr txBox="1"/>
            <p:nvPr/>
          </p:nvSpPr>
          <p:spPr>
            <a:xfrm>
              <a:off x="55795" y="128761"/>
              <a:ext cx="223443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Multilevel</a:t>
              </a:r>
            </a:p>
          </p:txBody>
        </p:sp>
      </p:grpSp>
      <p:grpSp>
        <p:nvGrpSpPr>
          <p:cNvPr id="185" name="Discrete"/>
          <p:cNvGrpSpPr/>
          <p:nvPr/>
        </p:nvGrpSpPr>
        <p:grpSpPr>
          <a:xfrm>
            <a:off x="892471" y="2063750"/>
            <a:ext cx="2346029" cy="727423"/>
            <a:chOff x="0" y="0"/>
            <a:chExt cx="2346027" cy="727422"/>
          </a:xfrm>
        </p:grpSpPr>
        <p:sp>
          <p:nvSpPr>
            <p:cNvPr id="183"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solidFill>
                    <a:srgbClr val="FFFFFF"/>
                  </a:solidFill>
                  <a:effectLst>
                    <a:outerShdw sx="100000" sy="100000" kx="0" ky="0" algn="b" rotWithShape="0" blurRad="25400" dist="23998" dir="2700000">
                      <a:srgbClr val="000000">
                        <a:alpha val="31033"/>
                      </a:srgbClr>
                    </a:outerShdw>
                  </a:effectLst>
                </a:defRPr>
              </a:pPr>
            </a:p>
          </p:txBody>
        </p:sp>
        <p:sp>
          <p:nvSpPr>
            <p:cNvPr id="184" name="Discrete"/>
            <p:cNvSpPr txBox="1"/>
            <p:nvPr/>
          </p:nvSpPr>
          <p:spPr>
            <a:xfrm>
              <a:off x="55795" y="128761"/>
              <a:ext cx="223443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Discrete</a:t>
              </a:r>
            </a:p>
          </p:txBody>
        </p:sp>
      </p:grpSp>
      <p:grpSp>
        <p:nvGrpSpPr>
          <p:cNvPr id="188" name="Continuous"/>
          <p:cNvGrpSpPr/>
          <p:nvPr/>
        </p:nvGrpSpPr>
        <p:grpSpPr>
          <a:xfrm>
            <a:off x="892471" y="1162050"/>
            <a:ext cx="2346029" cy="727423"/>
            <a:chOff x="0" y="0"/>
            <a:chExt cx="2346027" cy="727422"/>
          </a:xfrm>
        </p:grpSpPr>
        <p:sp>
          <p:nvSpPr>
            <p:cNvPr id="186"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solidFill>
                    <a:srgbClr val="FFFFFF"/>
                  </a:solidFill>
                  <a:effectLst>
                    <a:outerShdw sx="100000" sy="100000" kx="0" ky="0" algn="b" rotWithShape="0" blurRad="25400" dist="23998" dir="2700000">
                      <a:srgbClr val="000000">
                        <a:alpha val="31033"/>
                      </a:srgbClr>
                    </a:outerShdw>
                  </a:effectLst>
                </a:defRPr>
              </a:pPr>
            </a:p>
          </p:txBody>
        </p:sp>
        <p:sp>
          <p:nvSpPr>
            <p:cNvPr id="187" name="Continuous"/>
            <p:cNvSpPr txBox="1"/>
            <p:nvPr/>
          </p:nvSpPr>
          <p:spPr>
            <a:xfrm>
              <a:off x="55795" y="128761"/>
              <a:ext cx="223443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Continuous</a:t>
              </a:r>
            </a:p>
          </p:txBody>
        </p:sp>
      </p:grpSp>
      <p:grpSp>
        <p:nvGrpSpPr>
          <p:cNvPr id="191" name="Without derivatives"/>
          <p:cNvGrpSpPr/>
          <p:nvPr/>
        </p:nvGrpSpPr>
        <p:grpSpPr>
          <a:xfrm>
            <a:off x="5477171" y="2063750"/>
            <a:ext cx="2346029" cy="727423"/>
            <a:chOff x="0" y="0"/>
            <a:chExt cx="2346027" cy="727422"/>
          </a:xfrm>
        </p:grpSpPr>
        <p:sp>
          <p:nvSpPr>
            <p:cNvPr id="189"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000">
                  <a:solidFill>
                    <a:srgbClr val="FFFFFF"/>
                  </a:solidFill>
                  <a:effectLst>
                    <a:outerShdw sx="100000" sy="100000" kx="0" ky="0" algn="b" rotWithShape="0" blurRad="25400" dist="23998" dir="2700000">
                      <a:srgbClr val="000000">
                        <a:alpha val="31033"/>
                      </a:srgbClr>
                    </a:outerShdw>
                  </a:effectLst>
                </a:defRPr>
              </a:pPr>
            </a:p>
          </p:txBody>
        </p:sp>
        <p:sp>
          <p:nvSpPr>
            <p:cNvPr id="190" name="Without derivatives"/>
            <p:cNvSpPr txBox="1"/>
            <p:nvPr/>
          </p:nvSpPr>
          <p:spPr>
            <a:xfrm>
              <a:off x="55795" y="8111"/>
              <a:ext cx="2234438"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FFFFFF"/>
                  </a:solidFill>
                  <a:effectLst>
                    <a:outerShdw sx="100000" sy="100000" kx="0" ky="0" algn="b" rotWithShape="0" blurRad="25400" dist="23998" dir="2700000">
                      <a:srgbClr val="000000">
                        <a:alpha val="31033"/>
                      </a:srgbClr>
                    </a:outerShdw>
                  </a:effectLst>
                </a:defRPr>
              </a:lvl1pPr>
            </a:lstStyle>
            <a:p>
              <a:pPr/>
              <a:r>
                <a:t>Without derivatives</a:t>
              </a:r>
            </a:p>
          </p:txBody>
        </p:sp>
      </p:grpSp>
      <p:grpSp>
        <p:nvGrpSpPr>
          <p:cNvPr id="194" name="Use derivatives"/>
          <p:cNvGrpSpPr/>
          <p:nvPr/>
        </p:nvGrpSpPr>
        <p:grpSpPr>
          <a:xfrm>
            <a:off x="5477171" y="1162050"/>
            <a:ext cx="2346029" cy="727423"/>
            <a:chOff x="0" y="0"/>
            <a:chExt cx="2346027" cy="727422"/>
          </a:xfrm>
        </p:grpSpPr>
        <p:sp>
          <p:nvSpPr>
            <p:cNvPr id="192"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100">
                  <a:solidFill>
                    <a:srgbClr val="FFFFFF"/>
                  </a:solidFill>
                  <a:effectLst>
                    <a:outerShdw sx="100000" sy="100000" kx="0" ky="0" algn="b" rotWithShape="0" blurRad="25400" dist="23998" dir="2700000">
                      <a:srgbClr val="000000">
                        <a:alpha val="31033"/>
                      </a:srgbClr>
                    </a:outerShdw>
                  </a:effectLst>
                </a:defRPr>
              </a:pPr>
            </a:p>
          </p:txBody>
        </p:sp>
        <p:sp>
          <p:nvSpPr>
            <p:cNvPr id="193" name="Use derivatives"/>
            <p:cNvSpPr txBox="1"/>
            <p:nvPr/>
          </p:nvSpPr>
          <p:spPr>
            <a:xfrm>
              <a:off x="55795" y="154161"/>
              <a:ext cx="2234438"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100">
                  <a:solidFill>
                    <a:srgbClr val="FFFFFF"/>
                  </a:solidFill>
                  <a:effectLst>
                    <a:outerShdw sx="100000" sy="100000" kx="0" ky="0" algn="b" rotWithShape="0" blurRad="25400" dist="23998" dir="2700000">
                      <a:srgbClr val="000000">
                        <a:alpha val="31033"/>
                      </a:srgbClr>
                    </a:outerShdw>
                  </a:effectLst>
                </a:defRPr>
              </a:lvl1pPr>
            </a:lstStyle>
            <a:p>
              <a:pPr/>
              <a:r>
                <a:t>Use derivatives</a:t>
              </a:r>
            </a:p>
          </p:txBody>
        </p:sp>
      </p:grpSp>
      <p:grpSp>
        <p:nvGrpSpPr>
          <p:cNvPr id="197" name="Single level"/>
          <p:cNvGrpSpPr/>
          <p:nvPr/>
        </p:nvGrpSpPr>
        <p:grpSpPr>
          <a:xfrm>
            <a:off x="10061871" y="2063750"/>
            <a:ext cx="2346029" cy="727423"/>
            <a:chOff x="0" y="0"/>
            <a:chExt cx="2346027" cy="727422"/>
          </a:xfrm>
        </p:grpSpPr>
        <p:sp>
          <p:nvSpPr>
            <p:cNvPr id="195"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solidFill>
                    <a:srgbClr val="FFFFFF"/>
                  </a:solidFill>
                  <a:effectLst>
                    <a:outerShdw sx="100000" sy="100000" kx="0" ky="0" algn="b" rotWithShape="0" blurRad="25400" dist="23998" dir="2700000">
                      <a:srgbClr val="000000">
                        <a:alpha val="31033"/>
                      </a:srgbClr>
                    </a:outerShdw>
                  </a:effectLst>
                </a:defRPr>
              </a:pPr>
            </a:p>
          </p:txBody>
        </p:sp>
        <p:sp>
          <p:nvSpPr>
            <p:cNvPr id="196" name="Single level"/>
            <p:cNvSpPr txBox="1"/>
            <p:nvPr/>
          </p:nvSpPr>
          <p:spPr>
            <a:xfrm>
              <a:off x="55795" y="128761"/>
              <a:ext cx="223443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Single level</a:t>
              </a:r>
            </a:p>
          </p:txBody>
        </p:sp>
      </p:grpSp>
      <p:grpSp>
        <p:nvGrpSpPr>
          <p:cNvPr id="200" name="Inequality constraints"/>
          <p:cNvGrpSpPr/>
          <p:nvPr/>
        </p:nvGrpSpPr>
        <p:grpSpPr>
          <a:xfrm>
            <a:off x="5477171" y="6978650"/>
            <a:ext cx="2346029" cy="727423"/>
            <a:chOff x="0" y="0"/>
            <a:chExt cx="2346027" cy="727422"/>
          </a:xfrm>
        </p:grpSpPr>
        <p:sp>
          <p:nvSpPr>
            <p:cNvPr id="198"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000">
                  <a:solidFill>
                    <a:srgbClr val="FFFFFF"/>
                  </a:solidFill>
                  <a:effectLst>
                    <a:outerShdw sx="100000" sy="100000" kx="0" ky="0" algn="b" rotWithShape="0" blurRad="25400" dist="23998" dir="2700000">
                      <a:srgbClr val="000000">
                        <a:alpha val="31033"/>
                      </a:srgbClr>
                    </a:outerShdw>
                  </a:effectLst>
                </a:defRPr>
              </a:pPr>
            </a:p>
          </p:txBody>
        </p:sp>
        <p:sp>
          <p:nvSpPr>
            <p:cNvPr id="199" name="Inequality constraints"/>
            <p:cNvSpPr txBox="1"/>
            <p:nvPr/>
          </p:nvSpPr>
          <p:spPr>
            <a:xfrm>
              <a:off x="55795" y="8111"/>
              <a:ext cx="2234438"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FFFFFF"/>
                  </a:solidFill>
                  <a:effectLst>
                    <a:outerShdw sx="100000" sy="100000" kx="0" ky="0" algn="b" rotWithShape="0" blurRad="25400" dist="23998" dir="2700000">
                      <a:srgbClr val="000000">
                        <a:alpha val="31033"/>
                      </a:srgbClr>
                    </a:outerShdw>
                  </a:effectLst>
                </a:defRPr>
              </a:lvl1pPr>
            </a:lstStyle>
            <a:p>
              <a:pPr/>
              <a:r>
                <a:t>Inequality constraints</a:t>
              </a:r>
            </a:p>
          </p:txBody>
        </p:sp>
      </p:grpSp>
      <p:grpSp>
        <p:nvGrpSpPr>
          <p:cNvPr id="203" name="Equality constraints"/>
          <p:cNvGrpSpPr/>
          <p:nvPr/>
        </p:nvGrpSpPr>
        <p:grpSpPr>
          <a:xfrm>
            <a:off x="5477171" y="7804150"/>
            <a:ext cx="2346029" cy="727423"/>
            <a:chOff x="0" y="0"/>
            <a:chExt cx="2346027" cy="727422"/>
          </a:xfrm>
        </p:grpSpPr>
        <p:sp>
          <p:nvSpPr>
            <p:cNvPr id="201"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000">
                  <a:solidFill>
                    <a:srgbClr val="FFFFFF"/>
                  </a:solidFill>
                  <a:effectLst>
                    <a:outerShdw sx="100000" sy="100000" kx="0" ky="0" algn="b" rotWithShape="0" blurRad="25400" dist="23998" dir="2700000">
                      <a:srgbClr val="000000">
                        <a:alpha val="31033"/>
                      </a:srgbClr>
                    </a:outerShdw>
                  </a:effectLst>
                </a:defRPr>
              </a:pPr>
            </a:p>
          </p:txBody>
        </p:sp>
        <p:sp>
          <p:nvSpPr>
            <p:cNvPr id="202" name="Equality constraints"/>
            <p:cNvSpPr txBox="1"/>
            <p:nvPr/>
          </p:nvSpPr>
          <p:spPr>
            <a:xfrm>
              <a:off x="55795" y="8111"/>
              <a:ext cx="2234438"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FFFFFF"/>
                  </a:solidFill>
                  <a:effectLst>
                    <a:outerShdw sx="100000" sy="100000" kx="0" ky="0" algn="b" rotWithShape="0" blurRad="25400" dist="23998" dir="2700000">
                      <a:srgbClr val="000000">
                        <a:alpha val="31033"/>
                      </a:srgbClr>
                    </a:outerShdw>
                  </a:effectLst>
                </a:defRPr>
              </a:lvl1pPr>
            </a:lstStyle>
            <a:p>
              <a:pPr/>
              <a:r>
                <a:t>Equality constraints</a:t>
              </a:r>
            </a:p>
          </p:txBody>
        </p:sp>
      </p:grpSp>
      <p:grpSp>
        <p:nvGrpSpPr>
          <p:cNvPr id="206" name="Constrained"/>
          <p:cNvGrpSpPr/>
          <p:nvPr/>
        </p:nvGrpSpPr>
        <p:grpSpPr>
          <a:xfrm>
            <a:off x="10061871" y="4070350"/>
            <a:ext cx="2346029" cy="727423"/>
            <a:chOff x="0" y="0"/>
            <a:chExt cx="2346027" cy="727422"/>
          </a:xfrm>
        </p:grpSpPr>
        <p:sp>
          <p:nvSpPr>
            <p:cNvPr id="204"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solidFill>
                    <a:srgbClr val="FFFFFF"/>
                  </a:solidFill>
                  <a:effectLst>
                    <a:outerShdw sx="100000" sy="100000" kx="0" ky="0" algn="b" rotWithShape="0" blurRad="25400" dist="23998" dir="2700000">
                      <a:srgbClr val="000000">
                        <a:alpha val="31033"/>
                      </a:srgbClr>
                    </a:outerShdw>
                  </a:effectLst>
                </a:defRPr>
              </a:pPr>
            </a:p>
          </p:txBody>
        </p:sp>
        <p:sp>
          <p:nvSpPr>
            <p:cNvPr id="205" name="Constrained"/>
            <p:cNvSpPr txBox="1"/>
            <p:nvPr/>
          </p:nvSpPr>
          <p:spPr>
            <a:xfrm>
              <a:off x="55795" y="128761"/>
              <a:ext cx="223443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Constrained</a:t>
              </a:r>
            </a:p>
          </p:txBody>
        </p:sp>
      </p:grpSp>
      <p:grpSp>
        <p:nvGrpSpPr>
          <p:cNvPr id="209" name="Unconstrained"/>
          <p:cNvGrpSpPr/>
          <p:nvPr/>
        </p:nvGrpSpPr>
        <p:grpSpPr>
          <a:xfrm>
            <a:off x="10061871" y="4933950"/>
            <a:ext cx="2346029" cy="727423"/>
            <a:chOff x="0" y="0"/>
            <a:chExt cx="2346027" cy="727422"/>
          </a:xfrm>
        </p:grpSpPr>
        <p:sp>
          <p:nvSpPr>
            <p:cNvPr id="207"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200">
                  <a:solidFill>
                    <a:srgbClr val="FFFFFF"/>
                  </a:solidFill>
                  <a:effectLst>
                    <a:outerShdw sx="100000" sy="100000" kx="0" ky="0" algn="b" rotWithShape="0" blurRad="25400" dist="23998" dir="2700000">
                      <a:srgbClr val="000000">
                        <a:alpha val="31033"/>
                      </a:srgbClr>
                    </a:outerShdw>
                  </a:effectLst>
                </a:defRPr>
              </a:pPr>
            </a:p>
          </p:txBody>
        </p:sp>
        <p:sp>
          <p:nvSpPr>
            <p:cNvPr id="208" name="Unconstrained"/>
            <p:cNvSpPr txBox="1"/>
            <p:nvPr/>
          </p:nvSpPr>
          <p:spPr>
            <a:xfrm>
              <a:off x="55795" y="147811"/>
              <a:ext cx="2234438"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effectLst>
                    <a:outerShdw sx="100000" sy="100000" kx="0" ky="0" algn="b" rotWithShape="0" blurRad="25400" dist="23998" dir="2700000">
                      <a:srgbClr val="000000">
                        <a:alpha val="31033"/>
                      </a:srgbClr>
                    </a:outerShdw>
                  </a:effectLst>
                </a:defRPr>
              </a:lvl1pPr>
            </a:lstStyle>
            <a:p>
              <a:pPr/>
              <a:r>
                <a:t>Unconstrained</a:t>
              </a:r>
            </a:p>
          </p:txBody>
        </p:sp>
      </p:grpSp>
      <p:grpSp>
        <p:nvGrpSpPr>
          <p:cNvPr id="212" name="Numerical"/>
          <p:cNvGrpSpPr/>
          <p:nvPr/>
        </p:nvGrpSpPr>
        <p:grpSpPr>
          <a:xfrm>
            <a:off x="10061871" y="7804150"/>
            <a:ext cx="2346029" cy="727423"/>
            <a:chOff x="0" y="0"/>
            <a:chExt cx="2346027" cy="727422"/>
          </a:xfrm>
        </p:grpSpPr>
        <p:sp>
          <p:nvSpPr>
            <p:cNvPr id="210" name="Rounded Rectangle"/>
            <p:cNvSpPr/>
            <p:nvPr/>
          </p:nvSpPr>
          <p:spPr>
            <a:xfrm>
              <a:off x="0" y="0"/>
              <a:ext cx="2346028" cy="727423"/>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solidFill>
                    <a:srgbClr val="FFFFFF"/>
                  </a:solidFill>
                  <a:effectLst>
                    <a:outerShdw sx="100000" sy="100000" kx="0" ky="0" algn="b" rotWithShape="0" blurRad="25400" dist="23998" dir="2700000">
                      <a:srgbClr val="000000">
                        <a:alpha val="31033"/>
                      </a:srgbClr>
                    </a:outerShdw>
                  </a:effectLst>
                </a:defRPr>
              </a:pPr>
            </a:p>
          </p:txBody>
        </p:sp>
        <p:sp>
          <p:nvSpPr>
            <p:cNvPr id="211" name="Numerical"/>
            <p:cNvSpPr txBox="1"/>
            <p:nvPr/>
          </p:nvSpPr>
          <p:spPr>
            <a:xfrm>
              <a:off x="55795" y="128761"/>
              <a:ext cx="223443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effectLst>
                    <a:outerShdw sx="100000" sy="100000" kx="0" ky="0" algn="b" rotWithShape="0" blurRad="25400" dist="23998" dir="2700000">
                      <a:srgbClr val="000000">
                        <a:alpha val="31033"/>
                      </a:srgbClr>
                    </a:outerShdw>
                  </a:effectLst>
                </a:defRPr>
              </a:lvl1pPr>
            </a:lstStyle>
            <a:p>
              <a:pPr/>
              <a:r>
                <a:t>Numerical</a:t>
              </a:r>
            </a:p>
          </p:txBody>
        </p:sp>
      </p:grpSp>
      <p:grpSp>
        <p:nvGrpSpPr>
          <p:cNvPr id="215" name="Optimization…"/>
          <p:cNvGrpSpPr/>
          <p:nvPr/>
        </p:nvGrpSpPr>
        <p:grpSpPr>
          <a:xfrm>
            <a:off x="5643066" y="3785344"/>
            <a:ext cx="2014242" cy="1783608"/>
            <a:chOff x="0" y="0"/>
            <a:chExt cx="2014241" cy="1783607"/>
          </a:xfrm>
        </p:grpSpPr>
        <p:sp>
          <p:nvSpPr>
            <p:cNvPr id="213" name="Rounded Rectangle"/>
            <p:cNvSpPr/>
            <p:nvPr/>
          </p:nvSpPr>
          <p:spPr>
            <a:xfrm>
              <a:off x="0" y="0"/>
              <a:ext cx="2014242" cy="1783608"/>
            </a:xfrm>
            <a:prstGeom prst="roundRect">
              <a:avLst>
                <a:gd name="adj" fmla="val 15250"/>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solidFill>
                    <a:srgbClr val="FFFFFF"/>
                  </a:solidFill>
                  <a:effectLst>
                    <a:outerShdw sx="100000" sy="100000" kx="0" ky="0" algn="b" rotWithShape="0" blurRad="25400" dist="23998" dir="2700000">
                      <a:srgbClr val="000000">
                        <a:alpha val="31033"/>
                      </a:srgbClr>
                    </a:outerShdw>
                  </a:effectLst>
                </a:defRPr>
              </a:pPr>
            </a:p>
          </p:txBody>
        </p:sp>
        <p:sp>
          <p:nvSpPr>
            <p:cNvPr id="214" name="Optimization…"/>
            <p:cNvSpPr txBox="1"/>
            <p:nvPr/>
          </p:nvSpPr>
          <p:spPr>
            <a:xfrm>
              <a:off x="79665" y="472703"/>
              <a:ext cx="1854911"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2400">
                  <a:solidFill>
                    <a:srgbClr val="FFFFFF"/>
                  </a:solidFill>
                  <a:effectLst>
                    <a:outerShdw sx="100000" sy="100000" kx="0" ky="0" algn="b" rotWithShape="0" blurRad="25400" dist="23998" dir="2700000">
                      <a:srgbClr val="000000">
                        <a:alpha val="31033"/>
                      </a:srgbClr>
                    </a:outerShdw>
                  </a:effectLst>
                </a:defRPr>
              </a:pPr>
              <a:r>
                <a:t>Optimization</a:t>
              </a:r>
            </a:p>
            <a:p>
              <a:pPr>
                <a:defRPr sz="2400">
                  <a:solidFill>
                    <a:srgbClr val="FFFFFF"/>
                  </a:solidFill>
                  <a:effectLst>
                    <a:outerShdw sx="100000" sy="100000" kx="0" ky="0" algn="b" rotWithShape="0" blurRad="25400" dist="23998" dir="2700000">
                      <a:srgbClr val="000000">
                        <a:alpha val="31033"/>
                      </a:srgbClr>
                    </a:outerShdw>
                  </a:effectLst>
                </a:defRPr>
              </a:pPr>
              <a:r>
                <a:t>Model</a:t>
              </a:r>
            </a:p>
          </p:txBody>
        </p:sp>
      </p:grpSp>
      <p:sp>
        <p:nvSpPr>
          <p:cNvPr id="216" name="Line"/>
          <p:cNvSpPr/>
          <p:nvPr/>
        </p:nvSpPr>
        <p:spPr>
          <a:xfrm flipV="1">
            <a:off x="7705054" y="2686360"/>
            <a:ext cx="2344352" cy="1195006"/>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17" name="Line"/>
          <p:cNvSpPr/>
          <p:nvPr/>
        </p:nvSpPr>
        <p:spPr>
          <a:xfrm flipV="1">
            <a:off x="6375398" y="2865005"/>
            <a:ext cx="2" cy="846507"/>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18" name="Line"/>
          <p:cNvSpPr/>
          <p:nvPr/>
        </p:nvSpPr>
        <p:spPr>
          <a:xfrm flipH="1" flipV="1">
            <a:off x="3256981" y="1627452"/>
            <a:ext cx="2337051" cy="2337050"/>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19" name="Line"/>
          <p:cNvSpPr/>
          <p:nvPr/>
        </p:nvSpPr>
        <p:spPr>
          <a:xfrm>
            <a:off x="7723460" y="5487806"/>
            <a:ext cx="2344377" cy="2524878"/>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20" name="Line"/>
          <p:cNvSpPr/>
          <p:nvPr/>
        </p:nvSpPr>
        <p:spPr>
          <a:xfrm flipH="1" flipV="1">
            <a:off x="3238498" y="2709464"/>
            <a:ext cx="2358483" cy="1249871"/>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21" name="Line"/>
          <p:cNvSpPr/>
          <p:nvPr/>
        </p:nvSpPr>
        <p:spPr>
          <a:xfrm>
            <a:off x="7699341" y="4476291"/>
            <a:ext cx="2320496" cy="2"/>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22" name="Line"/>
          <p:cNvSpPr/>
          <p:nvPr/>
        </p:nvSpPr>
        <p:spPr>
          <a:xfrm flipH="1">
            <a:off x="3240245" y="4434060"/>
            <a:ext cx="2346030" cy="3"/>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23" name="Line"/>
          <p:cNvSpPr/>
          <p:nvPr/>
        </p:nvSpPr>
        <p:spPr>
          <a:xfrm flipH="1">
            <a:off x="3235534" y="5501892"/>
            <a:ext cx="2403480" cy="1606853"/>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24" name="Line"/>
          <p:cNvSpPr/>
          <p:nvPr/>
        </p:nvSpPr>
        <p:spPr>
          <a:xfrm>
            <a:off x="7696265" y="5491411"/>
            <a:ext cx="2333909" cy="1575199"/>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25" name="Line"/>
          <p:cNvSpPr/>
          <p:nvPr/>
        </p:nvSpPr>
        <p:spPr>
          <a:xfrm flipV="1">
            <a:off x="7707538" y="1762024"/>
            <a:ext cx="2446331" cy="2067234"/>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26" name="Line"/>
          <p:cNvSpPr/>
          <p:nvPr/>
        </p:nvSpPr>
        <p:spPr>
          <a:xfrm flipV="1">
            <a:off x="6878908" y="2840162"/>
            <a:ext cx="2" cy="846507"/>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27" name="Line"/>
          <p:cNvSpPr/>
          <p:nvPr/>
        </p:nvSpPr>
        <p:spPr>
          <a:xfrm>
            <a:off x="6375398" y="5667027"/>
            <a:ext cx="2" cy="1213546"/>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28" name="Line"/>
          <p:cNvSpPr/>
          <p:nvPr/>
        </p:nvSpPr>
        <p:spPr>
          <a:xfrm>
            <a:off x="6878908" y="5667027"/>
            <a:ext cx="2" cy="1213546"/>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29" name="Line"/>
          <p:cNvSpPr/>
          <p:nvPr/>
        </p:nvSpPr>
        <p:spPr>
          <a:xfrm>
            <a:off x="7714098" y="5174586"/>
            <a:ext cx="2320496" cy="2"/>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30" name="Line"/>
          <p:cNvSpPr/>
          <p:nvPr/>
        </p:nvSpPr>
        <p:spPr>
          <a:xfrm flipH="1">
            <a:off x="3267769" y="5174586"/>
            <a:ext cx="2346028" cy="2"/>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
        <p:nvSpPr>
          <p:cNvPr id="231" name="Line"/>
          <p:cNvSpPr/>
          <p:nvPr/>
        </p:nvSpPr>
        <p:spPr>
          <a:xfrm flipH="1">
            <a:off x="3186273" y="5500289"/>
            <a:ext cx="2500309" cy="2500308"/>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Analytical and Numerical"/>
          <p:cNvSpPr txBox="1"/>
          <p:nvPr>
            <p:ph type="title"/>
          </p:nvPr>
        </p:nvSpPr>
        <p:spPr>
          <a:prstGeom prst="rect">
            <a:avLst/>
          </a:prstGeom>
        </p:spPr>
        <p:txBody>
          <a:bodyPr/>
          <a:lstStyle>
            <a:lvl1pPr defTabSz="560830">
              <a:defRPr sz="7600"/>
            </a:lvl1pPr>
          </a:lstStyle>
          <a:p>
            <a:pPr/>
            <a:r>
              <a:t>Analytical and Numerical</a:t>
            </a:r>
          </a:p>
        </p:txBody>
      </p:sp>
      <p:sp>
        <p:nvSpPr>
          <p:cNvPr id="234" name="Analytical methods use the mathematical theory of differential calculus and calculus of variations.…"/>
          <p:cNvSpPr txBox="1"/>
          <p:nvPr>
            <p:ph type="body" idx="1"/>
          </p:nvPr>
        </p:nvSpPr>
        <p:spPr>
          <a:prstGeom prst="rect">
            <a:avLst/>
          </a:prstGeom>
        </p:spPr>
        <p:txBody>
          <a:bodyPr/>
          <a:lstStyle/>
          <a:p>
            <a:pPr/>
            <a:r>
              <a:t>Analytical methods use the mathematical theory of differential calculus and calculus of variations. </a:t>
            </a:r>
          </a:p>
          <a:p>
            <a:pPr/>
            <a:r>
              <a:t>Numerical methods usually employ mathematical programming.Numerical methods use past information to generate better solutions.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Numerical methods can be used to solve problems that cannot be solved analytically, because of this efficiency in problems, we deal with numerical methods of nonlinear programming. Best solution is shown in the middle of the figure. Constraints don’t changed but unknowns can change."/>
          <p:cNvSpPr txBox="1"/>
          <p:nvPr>
            <p:ph type="body" sz="half" idx="1"/>
          </p:nvPr>
        </p:nvSpPr>
        <p:spPr>
          <a:xfrm>
            <a:off x="952500" y="5944542"/>
            <a:ext cx="11099800" cy="3059759"/>
          </a:xfrm>
          <a:prstGeom prst="rect">
            <a:avLst/>
          </a:prstGeom>
        </p:spPr>
        <p:txBody>
          <a:bodyPr/>
          <a:lstStyle/>
          <a:p>
            <a:pPr lvl="1" algn="l"/>
            <a:r>
              <a:t>Numerical methods can be used to solve problems that cannot be solved analytically, because of this efficiency in problems, we deal with numerical methods of nonlinear programming. Best solution is shown in the middle of the figure. Constraints don’t changed but unknowns can change.</a:t>
            </a:r>
          </a:p>
        </p:txBody>
      </p:sp>
      <p:pic>
        <p:nvPicPr>
          <p:cNvPr id="237" name="Iterative+Process+of+Optimization.jpg" descr="Iterative+Process+of+Optimization.jpg"/>
          <p:cNvPicPr>
            <a:picLocks noChangeAspect="1"/>
          </p:cNvPicPr>
          <p:nvPr/>
        </p:nvPicPr>
        <p:blipFill>
          <a:blip r:embed="rId2">
            <a:extLst/>
          </a:blip>
          <a:stretch>
            <a:fillRect/>
          </a:stretch>
        </p:blipFill>
        <p:spPr>
          <a:xfrm>
            <a:off x="3294064" y="756049"/>
            <a:ext cx="6416671" cy="4812502"/>
          </a:xfrm>
          <a:prstGeom prst="rect">
            <a:avLst/>
          </a:prstGeom>
          <a:ln w="12700">
            <a:miter lim="400000"/>
          </a:ln>
          <a:effectLst>
            <a:outerShdw sx="100000" sy="100000" kx="0" ky="0" algn="b" rotWithShape="0" blurRad="406400" dist="127000" dir="5400000">
              <a:srgbClr val="000000">
                <a:alpha val="70000"/>
              </a:srgbClr>
            </a:outerShdw>
          </a:effectLst>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Unconstrained and Constrained"/>
          <p:cNvSpPr txBox="1"/>
          <p:nvPr>
            <p:ph type="title"/>
          </p:nvPr>
        </p:nvSpPr>
        <p:spPr>
          <a:prstGeom prst="rect">
            <a:avLst/>
          </a:prstGeom>
        </p:spPr>
        <p:txBody>
          <a:bodyPr/>
          <a:lstStyle>
            <a:lvl1pPr defTabSz="484886">
              <a:defRPr sz="6600"/>
            </a:lvl1pPr>
          </a:lstStyle>
          <a:p>
            <a:pPr/>
            <a:r>
              <a:t>Unconstrained and Constrained</a:t>
            </a:r>
          </a:p>
        </p:txBody>
      </p:sp>
      <p:sp>
        <p:nvSpPr>
          <p:cNvPr id="240" name="In early generation of the optimization techniques, the aim was only the function minimization without any constraints. Some techniques transform the constrained problem into an unconstrained one."/>
          <p:cNvSpPr txBox="1"/>
          <p:nvPr>
            <p:ph type="body" idx="1"/>
          </p:nvPr>
        </p:nvSpPr>
        <p:spPr>
          <a:prstGeom prst="rect">
            <a:avLst/>
          </a:prstGeom>
        </p:spPr>
        <p:txBody>
          <a:bodyPr/>
          <a:lstStyle/>
          <a:p>
            <a:pPr/>
            <a:r>
              <a:t>In early generation of the optimization techniques, the aim was only the function minimization without any constraints. Some techniques transform the constrained problem into an unconstrained one.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FFFF"/>
      </a:dk1>
      <a:lt1>
        <a:srgbClr val="FF0000"/>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Neue"/>
        <a:ea typeface="Helvetica Neue"/>
        <a:cs typeface="Helvetica Neue"/>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Neue"/>
        <a:ea typeface="Helvetica Neue"/>
        <a:cs typeface="Helvetica Neue"/>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