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8"/>
  </p:notesMasterIdLst>
  <p:handoutMasterIdLst>
    <p:handoutMasterId r:id="rId39"/>
  </p:handoutMasterIdLst>
  <p:sldIdLst>
    <p:sldId id="259" r:id="rId2"/>
    <p:sldId id="262" r:id="rId3"/>
    <p:sldId id="265" r:id="rId4"/>
    <p:sldId id="271" r:id="rId5"/>
    <p:sldId id="266" r:id="rId6"/>
    <p:sldId id="267" r:id="rId7"/>
    <p:sldId id="268" r:id="rId8"/>
    <p:sldId id="270" r:id="rId9"/>
    <p:sldId id="269" r:id="rId10"/>
    <p:sldId id="272" r:id="rId11"/>
    <p:sldId id="273" r:id="rId12"/>
    <p:sldId id="274" r:id="rId13"/>
    <p:sldId id="275" r:id="rId14"/>
    <p:sldId id="297" r:id="rId15"/>
    <p:sldId id="276" r:id="rId16"/>
    <p:sldId id="277" r:id="rId17"/>
    <p:sldId id="298" r:id="rId18"/>
    <p:sldId id="278" r:id="rId19"/>
    <p:sldId id="279" r:id="rId20"/>
    <p:sldId id="280" r:id="rId21"/>
    <p:sldId id="301" r:id="rId22"/>
    <p:sldId id="299" r:id="rId23"/>
    <p:sldId id="300" r:id="rId24"/>
    <p:sldId id="284" r:id="rId25"/>
    <p:sldId id="285" r:id="rId26"/>
    <p:sldId id="302" r:id="rId27"/>
    <p:sldId id="303" r:id="rId28"/>
    <p:sldId id="304" r:id="rId29"/>
    <p:sldId id="290" r:id="rId30"/>
    <p:sldId id="305" r:id="rId31"/>
    <p:sldId id="306" r:id="rId32"/>
    <p:sldId id="293" r:id="rId33"/>
    <p:sldId id="307" r:id="rId34"/>
    <p:sldId id="308" r:id="rId35"/>
    <p:sldId id="309" r:id="rId36"/>
    <p:sldId id="264" r:id="rId37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DBF2"/>
    <a:srgbClr val="049FD9"/>
    <a:srgbClr val="1FAED4"/>
    <a:srgbClr val="72C059"/>
    <a:srgbClr val="B2D171"/>
    <a:srgbClr val="B8E1D0"/>
    <a:srgbClr val="26194B"/>
    <a:srgbClr val="9891A0"/>
    <a:srgbClr val="113074"/>
    <a:srgbClr val="1675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1" autoAdjust="0"/>
    <p:restoredTop sz="96469" autoAdjust="0"/>
  </p:normalViewPr>
  <p:slideViewPr>
    <p:cSldViewPr snapToGrid="0" snapToObjects="1" showGuides="1">
      <p:cViewPr>
        <p:scale>
          <a:sx n="121" d="100"/>
          <a:sy n="121" d="100"/>
        </p:scale>
        <p:origin x="168" y="696"/>
      </p:cViewPr>
      <p:guideLst>
        <p:guide pos="3144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12756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5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6/23/19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6/23/19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6C1005-B323-4A04-B0D1-DB577C3C2EC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84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6876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108765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 userDrawn="1"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26264"/>
            <a:ext cx="3401050" cy="169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+mn-lt"/>
                <a:ea typeface="+mn-ea"/>
                <a:cs typeface="CiscoSansTT ExtraLight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 userDrawn="1">
          <p15:clr>
            <a:srgbClr val="FBAE40"/>
          </p15:clr>
        </p15:guide>
        <p15:guide id="3" pos="259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 userDrawn="1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1"/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1"/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 userDrawn="1">
          <p15:clr>
            <a:srgbClr val="FBAE40"/>
          </p15:clr>
        </p15:guide>
        <p15:guide id="2" pos="264" userDrawn="1">
          <p15:clr>
            <a:srgbClr val="FBAE40"/>
          </p15:clr>
        </p15:guide>
        <p15:guide id="3" orient="horz" pos="2193" userDrawn="1">
          <p15:clr>
            <a:srgbClr val="FBAE40"/>
          </p15:clr>
        </p15:guide>
        <p15:guide id="4" pos="2675" userDrawn="1">
          <p15:clr>
            <a:srgbClr val="FBAE40"/>
          </p15:clr>
        </p15:guide>
        <p15:guide id="7" pos="320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 userDrawn="1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 userDrawn="1"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-animated gradient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323850"/>
            <a:ext cx="9413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79319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33195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7319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rgbClr val="FFFFFE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36042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Segue">
    <p:bg>
      <p:bgPr>
        <a:gradFill rotWithShape="0">
          <a:gsLst>
            <a:gs pos="0">
              <a:schemeClr val="bg2"/>
            </a:gs>
            <a:gs pos="100000">
              <a:schemeClr val="accent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509F5890-BE05-4D5D-AADF-DD6FDB4C472B}" type="slidenum">
              <a:rPr lang="en-US" sz="6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5613009" y="4736571"/>
            <a:ext cx="291251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2016</a:t>
            </a:r>
            <a:r>
              <a:rPr lang="en-US" sz="6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</a:t>
            </a:r>
            <a:r>
              <a:rPr lang="en-US" sz="6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Cisco and/or its affiliates. All rights reserved.   Cisco Confidential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679" y="4625975"/>
            <a:ext cx="424180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20030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895662"/>
            <a:ext cx="8139112" cy="556563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3969" r:id="rId16"/>
    <p:sldLayoutId id="2147483968" r:id="rId17"/>
    <p:sldLayoutId id="2147483973" r:id="rId18"/>
    <p:sldLayoutId id="2147483967" r:id="rId19"/>
    <p:sldLayoutId id="2147483970" r:id="rId20"/>
    <p:sldLayoutId id="2147483987" r:id="rId21"/>
    <p:sldLayoutId id="2147483983" r:id="rId22"/>
    <p:sldLayoutId id="2147483971" r:id="rId23"/>
    <p:sldLayoutId id="2147483972" r:id="rId24"/>
    <p:sldLayoutId id="2147483897" r:id="rId25"/>
    <p:sldLayoutId id="2147484015" r:id="rId26"/>
    <p:sldLayoutId id="2147484016" r:id="rId27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5448" userDrawn="1">
          <p15:clr>
            <a:srgbClr val="F26B43"/>
          </p15:clr>
        </p15:guide>
        <p15:guide id="4" orient="horz" pos="757" userDrawn="1">
          <p15:clr>
            <a:srgbClr val="F26B43"/>
          </p15:clr>
        </p15:guide>
        <p15:guide id="5" orient="horz" pos="335" userDrawn="1">
          <p15:clr>
            <a:srgbClr val="F26B43"/>
          </p15:clr>
        </p15:guide>
        <p15:guide id="6" pos="2876" userDrawn="1">
          <p15:clr>
            <a:srgbClr val="F26B43"/>
          </p15:clr>
        </p15:guide>
        <p15:guide id="7" orient="horz" pos="10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in-github.cisco.com/pages/AS-Community/ATAG/Templates-configuration/" TargetMode="External"/><Relationship Id="rId2" Type="http://schemas.openxmlformats.org/officeDocument/2006/relationships/hyperlink" Target="https://wwwin-github.cisco.com/pages/AS-Community/ATAG/Template-Coverage/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in-github.cisco.com/pages/AS-Community/ATAG/Templates-faults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in-gitlab-sjc.cisco.com/fadallar/DAFE" TargetMode="Externa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atag-cx-tool@cisco.com" TargetMode="External"/><Relationship Id="rId2" Type="http://schemas.openxmlformats.org/officeDocument/2006/relationships/hyperlink" Target="https://eurl.io/#SJJfoqILV" TargetMode="Externa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in-gitlab-sjc.cisco.com/fadallar/DAFE" TargetMode="External"/><Relationship Id="rId3" Type="http://schemas.openxmlformats.org/officeDocument/2006/relationships/hyperlink" Target="https://wwwin-github.cisco.com/pages/AS-Community/ATAG/" TargetMode="External"/><Relationship Id="rId7" Type="http://schemas.openxmlformats.org/officeDocument/2006/relationships/hyperlink" Target="https://wwwin-github.cisco.com/pages/AS-Community/CXTA" TargetMode="External"/><Relationship Id="rId2" Type="http://schemas.openxmlformats.org/officeDocument/2006/relationships/hyperlink" Target="https://wwwin-github.cisco.com/AS-Community/ATAG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in-github.cisco.com/AS-Community/CXTA" TargetMode="External"/><Relationship Id="rId5" Type="http://schemas.openxmlformats.org/officeDocument/2006/relationships/hyperlink" Target="https://wwwin-github.cisco.com/pages/AS-Community/RASTA/" TargetMode="External"/><Relationship Id="rId4" Type="http://schemas.openxmlformats.org/officeDocument/2006/relationships/hyperlink" Target="https://wwwin-github.cisco.com/AS-Community/RASTA" TargetMode="External"/><Relationship Id="rId9" Type="http://schemas.openxmlformats.org/officeDocument/2006/relationships/hyperlink" Target="https://wwwin-github.cisco.com/pages/fadallar/DAFEDOC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in-gitlab-sjc.cisco.com/fadallar/ACI_ASBuilt_Doc_Generator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in-github.cisco.com/AS-Community/CXTA" TargetMode="External"/><Relationship Id="rId2" Type="http://schemas.openxmlformats.org/officeDocument/2006/relationships/hyperlink" Target="https://wwwin-github.cisco.com/AS-Community/RASTA" TargetMode="Externa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in-github.cisco.com/pages/AS-Community/CXTA/" TargetMode="External"/><Relationship Id="rId2" Type="http://schemas.openxmlformats.org/officeDocument/2006/relationships/hyperlink" Target="https://wwwin-github.cisco.com/pages/AS-Community/RASTA/Installing-RASTA/" TargetMode="Externa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in-github.cisco.com/pages/AS-Community/CXTA/libdoc/keyword-index/" TargetMode="External"/><Relationship Id="rId2" Type="http://schemas.openxmlformats.org/officeDocument/2006/relationships/hyperlink" Target="https://wwwin-github.cisco.com/pages/AS-Community/RASTA/libdoc/keyword-index/" TargetMode="Externa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Morten Skriver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Solutions Architect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June 2019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ACI Test Auto Generator (ATAG)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Automation using RASTA/CXTA</a:t>
            </a:r>
          </a:p>
        </p:txBody>
      </p:sp>
    </p:spTree>
    <p:extLst>
      <p:ext uri="{BB962C8B-B14F-4D97-AF65-F5344CB8AC3E}">
        <p14:creationId xmlns:p14="http://schemas.microsoft.com/office/powerpoint/2010/main" val="111328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>
                <a:ea typeface="CiscoSans Thin" charset="0"/>
                <a:cs typeface="CiscoSans Thin" charset="0"/>
              </a:rPr>
              <a:t>ACI and RASTA / CXTA</a:t>
            </a:r>
            <a:endParaRPr altLang="en-US" dirty="0">
              <a:ea typeface="CiscoSans Thin" charset="0"/>
              <a:cs typeface="CiscoSans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799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2C02F-DAAE-254E-BAC2-BC3C2C27A0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ACI support in RASTA utilizes the ACI REST API</a:t>
            </a:r>
          </a:p>
          <a:p>
            <a:pPr lvl="1"/>
            <a:r>
              <a:rPr lang="en-GB" dirty="0"/>
              <a:t>CLI (SSH) access to Leaf/Spine have been tested and can be used for retrieving information not available in the ACI Object Model</a:t>
            </a:r>
          </a:p>
          <a:p>
            <a:pPr lvl="1"/>
            <a:r>
              <a:rPr lang="en-GB" dirty="0"/>
              <a:t>CLI (SSH) access to APIC initially failed due prompt recognition issues, which may have been fixed in the mean time</a:t>
            </a:r>
          </a:p>
          <a:p>
            <a:pPr lvl="1"/>
            <a:r>
              <a:rPr lang="en-GB" dirty="0"/>
              <a:t>CLI (SSH) access to APIC CIME have been tested and can be used for retrieving information not available in the ACI Object Model</a:t>
            </a:r>
          </a:p>
          <a:p>
            <a:r>
              <a:rPr lang="en-GB" dirty="0"/>
              <a:t>Two “flavours” of ACI keywords are available in RASTA &amp; CXTA</a:t>
            </a:r>
          </a:p>
          <a:p>
            <a:pPr lvl="1"/>
            <a:r>
              <a:rPr lang="en-GB" dirty="0"/>
              <a:t>High Level keyworks that can retrieve or configure objects within the ACI object model</a:t>
            </a:r>
          </a:p>
          <a:p>
            <a:pPr lvl="2"/>
            <a:r>
              <a:rPr lang="en-GB" dirty="0"/>
              <a:t>Simplifies test case creation as session handling, etc. are taken care of by these keywords</a:t>
            </a:r>
          </a:p>
          <a:p>
            <a:pPr lvl="2"/>
            <a:r>
              <a:rPr lang="en-GB" dirty="0"/>
              <a:t>Allows retrieved information to be returned as objects in addition to JSON or XML strings</a:t>
            </a:r>
          </a:p>
          <a:p>
            <a:pPr lvl="1"/>
            <a:r>
              <a:rPr lang="en-GB" dirty="0"/>
              <a:t>Low Level keywords that are the fundamental building blocks for high level keywords</a:t>
            </a:r>
          </a:p>
          <a:p>
            <a:pPr lvl="2"/>
            <a:r>
              <a:rPr lang="en-GB" dirty="0"/>
              <a:t>Used by the high level keywords</a:t>
            </a:r>
          </a:p>
          <a:p>
            <a:pPr lvl="2"/>
            <a:r>
              <a:rPr lang="en-GB" dirty="0"/>
              <a:t>Can be used by test cases directly, but increases complexity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15927B-C83A-7A46-BF03-153B38BB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ACI Support in RASTA / CXTA</a:t>
            </a:r>
          </a:p>
        </p:txBody>
      </p:sp>
    </p:spTree>
    <p:extLst>
      <p:ext uri="{BB962C8B-B14F-4D97-AF65-F5344CB8AC3E}">
        <p14:creationId xmlns:p14="http://schemas.microsoft.com/office/powerpoint/2010/main" val="2958653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2C02F-DAAE-254E-BAC2-BC3C2C27A0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The following ACI high level keywords are available in RASTA / CXTA</a:t>
            </a:r>
          </a:p>
          <a:p>
            <a:pPr lvl="1"/>
            <a:r>
              <a:rPr lang="en-GB" dirty="0"/>
              <a:t>via ACI REST API retrieve "${uri}" from "${dev}" as "${encoding}”</a:t>
            </a:r>
          </a:p>
          <a:p>
            <a:pPr lvl="1"/>
            <a:r>
              <a:rPr lang="en-GB" dirty="0"/>
              <a:t>via filtered ACI REST API retrieve "${uri}" using filter "${filter}" from "${dev}" as "${encoding}"</a:t>
            </a:r>
          </a:p>
          <a:p>
            <a:pPr lvl="1"/>
            <a:r>
              <a:rPr lang="en-GB" dirty="0"/>
              <a:t>via ACI REST API configure device "${dev}" at URI "${uri}" using "${encoding}" payload "${payload}”</a:t>
            </a:r>
          </a:p>
          <a:p>
            <a:r>
              <a:rPr lang="en-GB" dirty="0"/>
              <a:t>Where</a:t>
            </a:r>
          </a:p>
          <a:p>
            <a:pPr lvl="1"/>
            <a:r>
              <a:rPr lang="en-GB" dirty="0"/>
              <a:t>${uri} – Path to the object in the object model – example: </a:t>
            </a:r>
            <a:r>
              <a:rPr lang="da-DK" dirty="0"/>
              <a:t>/api/mo/uni/tn-tenant1</a:t>
            </a:r>
            <a:endParaRPr lang="en-GB" dirty="0"/>
          </a:p>
          <a:p>
            <a:pPr lvl="1"/>
            <a:r>
              <a:rPr lang="en-GB" dirty="0"/>
              <a:t>${dev} – Name of the device under test - device credentials, etc. are in the testbed file</a:t>
            </a:r>
          </a:p>
          <a:p>
            <a:pPr lvl="1"/>
            <a:r>
              <a:rPr lang="en-GB" dirty="0"/>
              <a:t>${encoding} – Encoding format: xml, </a:t>
            </a:r>
            <a:r>
              <a:rPr lang="en-GB" dirty="0" err="1"/>
              <a:t>json</a:t>
            </a:r>
            <a:r>
              <a:rPr lang="en-GB" dirty="0"/>
              <a:t>, or object. Object encoding only supported for the keywords retrieving information</a:t>
            </a:r>
          </a:p>
          <a:p>
            <a:pPr lvl="1"/>
            <a:r>
              <a:rPr lang="en-GB" dirty="0"/>
              <a:t>${payload} – XML or JSON payload that will be posted to the APIC</a:t>
            </a:r>
          </a:p>
          <a:p>
            <a:r>
              <a:rPr lang="en-GB" dirty="0"/>
              <a:t>Login session handling is automatically taken care of when using the high level keywords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15927B-C83A-7A46-BF03-153B38BB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ACI keywords in RASTA / CXTA</a:t>
            </a:r>
            <a:br>
              <a:rPr lang="en-GB" dirty="0"/>
            </a:br>
            <a:r>
              <a:rPr lang="en-GB" dirty="0"/>
              <a:t>High Level Keywords</a:t>
            </a:r>
          </a:p>
        </p:txBody>
      </p:sp>
    </p:spTree>
    <p:extLst>
      <p:ext uri="{BB962C8B-B14F-4D97-AF65-F5344CB8AC3E}">
        <p14:creationId xmlns:p14="http://schemas.microsoft.com/office/powerpoint/2010/main" val="3473714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2C02F-DAAE-254E-BAC2-BC3C2C27A0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testbed:</a:t>
            </a:r>
          </a:p>
          <a:p>
            <a:pPr marL="57150" indent="0" defTabSz="457200">
              <a:spcBef>
                <a:spcPct val="0"/>
              </a:spcBef>
              <a:buNone/>
            </a:pPr>
            <a:endParaRPr lang="en-GB" sz="1400" dirty="0">
              <a:latin typeface="Courier" pitchFamily="2" charset="0"/>
              <a:ea typeface="ＭＳ Ｐゴシック" charset="0"/>
            </a:endParaRP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devices:</a:t>
            </a: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  apic1:</a:t>
            </a: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    connections:</a:t>
            </a: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      rest:</a:t>
            </a: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        ip: x.x.x.x</a:t>
            </a: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        username: admin</a:t>
            </a: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        password: my_secret_password</a:t>
            </a: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        protocol: https</a:t>
            </a: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        port: 443</a:t>
            </a: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    os: apic</a:t>
            </a: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    type: aci</a:t>
            </a:r>
            <a:endParaRPr lang="en-GB" sz="140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 leaf1:</a:t>
            </a: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    connections:</a:t>
            </a: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      cli:</a:t>
            </a: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        ip: x.x.x.x</a:t>
            </a: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        protocol: ssh</a:t>
            </a: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        port: 22</a:t>
            </a: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    os: linux</a:t>
            </a: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    type: linux</a:t>
            </a: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    passwords:</a:t>
            </a: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      linux: my_secret_password</a:t>
            </a: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    tacacs:</a:t>
            </a: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      username: admin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15927B-C83A-7A46-BF03-153B38BB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- RASTA / CXTA testbed file for ACI</a:t>
            </a:r>
          </a:p>
        </p:txBody>
      </p:sp>
    </p:spTree>
    <p:extLst>
      <p:ext uri="{BB962C8B-B14F-4D97-AF65-F5344CB8AC3E}">
        <p14:creationId xmlns:p14="http://schemas.microsoft.com/office/powerpoint/2010/main" val="805688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2C02F-DAAE-254E-BAC2-BC3C2C27A0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47500" lnSpcReduction="20000"/>
          </a:bodyPr>
          <a:lstStyle/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*** Settings ***</a:t>
            </a: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Resource rasta.robot</a:t>
            </a: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Library XML</a:t>
            </a: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Library String</a:t>
            </a: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Library Collections</a:t>
            </a: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Suite Setup setup-test</a:t>
            </a: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Force Tags aci</a:t>
            </a:r>
          </a:p>
          <a:p>
            <a:pPr marL="57150" indent="0" defTabSz="457200">
              <a:spcBef>
                <a:spcPct val="0"/>
              </a:spcBef>
              <a:buNone/>
            </a:pPr>
            <a:br>
              <a:rPr lang="en-GB" sz="1400" dirty="0">
                <a:latin typeface="Courier" pitchFamily="2" charset="0"/>
                <a:ea typeface="ＭＳ Ｐゴシック" charset="0"/>
              </a:rPr>
            </a:br>
            <a:r>
              <a:rPr lang="en-GB" sz="1400" dirty="0">
                <a:latin typeface="Courier" pitchFamily="2" charset="0"/>
                <a:ea typeface="ＭＳ Ｐゴシック" charset="0"/>
              </a:rPr>
              <a:t>*** Variables ***</a:t>
            </a: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${testbed} dafe2rasta_testbed.yaml</a:t>
            </a: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${apic} apic1</a:t>
            </a:r>
          </a:p>
          <a:p>
            <a:pPr marL="57150" indent="0" defTabSz="457200">
              <a:spcBef>
                <a:spcPct val="0"/>
              </a:spcBef>
              <a:buNone/>
            </a:pPr>
            <a:br>
              <a:rPr lang="en-GB" sz="1400" dirty="0">
                <a:latin typeface="Courier" pitchFamily="2" charset="0"/>
                <a:ea typeface="ＭＳ Ｐゴシック" charset="0"/>
              </a:rPr>
            </a:br>
            <a:r>
              <a:rPr lang="en-GB" sz="1400" dirty="0">
                <a:latin typeface="Courier" pitchFamily="2" charset="0"/>
                <a:ea typeface="ＭＳ Ｐゴシック" charset="0"/>
              </a:rPr>
              <a:t>*** Keywords ***</a:t>
            </a: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setup-test</a:t>
            </a: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use testbed "${testbed}"</a:t>
            </a:r>
          </a:p>
          <a:p>
            <a:pPr marL="57150" indent="0" defTabSz="457200">
              <a:spcBef>
                <a:spcPct val="0"/>
              </a:spcBef>
              <a:buNone/>
            </a:pPr>
            <a:br>
              <a:rPr lang="en-GB" sz="1400" dirty="0">
                <a:latin typeface="Courier" pitchFamily="2" charset="0"/>
                <a:ea typeface="ＭＳ Ｐゴシック" charset="0"/>
              </a:rPr>
            </a:br>
            <a:r>
              <a:rPr lang="en-GB" sz="1400" dirty="0">
                <a:latin typeface="Courier" pitchFamily="2" charset="0"/>
                <a:ea typeface="ＭＳ Ｐゴシック" charset="0"/>
              </a:rPr>
              <a:t>*** Test Cases ***</a:t>
            </a: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Checking ACI VLAN Pool for Faults - VLAN Pool baremetal</a:t>
            </a: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    [Documentation] Verifies that no ACI faults exist for VLAN Pool 'baremetal’</a:t>
            </a: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    ... - VLAN Pool Name: </a:t>
            </a: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    ... - Critical fault count &lt;= 0</a:t>
            </a: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    ... - Major fault count &lt;= 0</a:t>
            </a: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    ... - Minor fault count &lt;= 0</a:t>
            </a: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    [Tags] aci-faults aci-fabric aci-fabric-vlan-pool</a:t>
            </a: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    # Retrieve Faults</a:t>
            </a: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    ${uri} = Set Variable /api/node/mo/uni/infra/vlanns-[baremetal]-static/fltCnts</a:t>
            </a: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    ${return}= via ACI REST API retrieve "${uri}" from "${apic}" as "object"</a:t>
            </a: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    Should Be Equal as Integers ${return.status}     200     Failure executing API call      values=False</a:t>
            </a: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    # Verify Fault Count</a:t>
            </a: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    Should Be Equal as Integers ${return.totalCount} 1       Failure retreiving faults       values=False</a:t>
            </a: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    ${critical_count} = Set Variable ${return.payload[0].faultCounts.attributes.crit}</a:t>
            </a: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    ${major_count} = Set Variable ${return.payload[0].faultCounts.attributes.maj}</a:t>
            </a: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    ${minor_count} = Set Variable ${return.payload[0].faultCounts.attributes.minor}</a:t>
            </a: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    run keyword if not ${critical_count} &lt;= 0 run keyword</a:t>
            </a: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    ... Fail "Fail, more than ${critical_count} critical faults - ${critical_count} faults present."</a:t>
            </a: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    run keyword if not ${major_count} &lt;= 0 run keyword</a:t>
            </a: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    ... Fail "Fail, more than ${critical_count} major faults - ${major_count} faults present."</a:t>
            </a: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    run keyword if not ${minor_count} &lt;= 0 run keyword</a:t>
            </a:r>
          </a:p>
          <a:p>
            <a:pPr marL="57150" indent="0" defTabSz="457200">
              <a:spcBef>
                <a:spcPct val="0"/>
              </a:spcBef>
              <a:buNone/>
            </a:pPr>
            <a:r>
              <a:rPr lang="en-GB" sz="1400" dirty="0">
                <a:latin typeface="Courier" pitchFamily="2" charset="0"/>
                <a:ea typeface="ＭＳ Ｐゴシック" charset="0"/>
              </a:rPr>
              <a:t>    ... Fail "Fail, more than ${critical_count} minor faults - ${minor_count} faults present."</a:t>
            </a:r>
          </a:p>
          <a:p>
            <a:pPr marL="57150" indent="0" defTabSz="457200">
              <a:spcBef>
                <a:spcPct val="0"/>
              </a:spcBef>
              <a:buNone/>
            </a:pPr>
            <a:br>
              <a:rPr lang="en-GB" sz="1400" dirty="0">
                <a:latin typeface="Courier" pitchFamily="2" charset="0"/>
                <a:ea typeface="ＭＳ Ｐゴシック" charset="0"/>
              </a:rPr>
            </a:br>
            <a:endParaRPr lang="en-GB" sz="1400" dirty="0">
              <a:latin typeface="Courier" pitchFamily="2" charset="0"/>
              <a:ea typeface="ＭＳ Ｐゴシック" charset="0"/>
            </a:endParaRPr>
          </a:p>
          <a:p>
            <a:pPr marL="57150" indent="0" defTabSz="457200">
              <a:spcBef>
                <a:spcPct val="0"/>
              </a:spcBef>
              <a:buNone/>
            </a:pPr>
            <a:endParaRPr lang="en-GB" sz="1400" dirty="0">
              <a:latin typeface="Courier" pitchFamily="2" charset="0"/>
              <a:ea typeface="ＭＳ Ｐゴシック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15927B-C83A-7A46-BF03-153B38BBE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01" y="366480"/>
            <a:ext cx="8345488" cy="731837"/>
          </a:xfrm>
        </p:spPr>
        <p:txBody>
          <a:bodyPr/>
          <a:lstStyle/>
          <a:p>
            <a:r>
              <a:rPr lang="en-GB" dirty="0"/>
              <a:t>Example - RASTA / CXTA test suite for ACI</a:t>
            </a:r>
          </a:p>
        </p:txBody>
      </p:sp>
    </p:spTree>
    <p:extLst>
      <p:ext uri="{BB962C8B-B14F-4D97-AF65-F5344CB8AC3E}">
        <p14:creationId xmlns:p14="http://schemas.microsoft.com/office/powerpoint/2010/main" val="3159823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5CC661-64D0-7E4A-B12D-2656626572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ACI support added to RASTA / CXTA</a:t>
            </a:r>
          </a:p>
          <a:p>
            <a:r>
              <a:rPr lang="en-GB" dirty="0"/>
              <a:t>RASTA installed on laptop / linux host</a:t>
            </a:r>
          </a:p>
          <a:p>
            <a:r>
              <a:rPr lang="en-GB" dirty="0"/>
              <a:t>ACI fabric configured and APICs reachable via HTTPs</a:t>
            </a:r>
          </a:p>
          <a:p>
            <a:r>
              <a:rPr lang="en-GB" dirty="0"/>
              <a:t>Creation of test cases</a:t>
            </a:r>
          </a:p>
          <a:p>
            <a:pPr lvl="1"/>
            <a:r>
              <a:rPr lang="en-GB" dirty="0"/>
              <a:t>Time consuming</a:t>
            </a:r>
          </a:p>
          <a:p>
            <a:pPr lvl="1"/>
            <a:r>
              <a:rPr lang="en-GB" dirty="0"/>
              <a:t>Often requires configuration specific parameters (object names, parameters, etc.)</a:t>
            </a:r>
          </a:p>
          <a:p>
            <a:r>
              <a:rPr lang="en-GB" dirty="0"/>
              <a:t>What if we had test case templates that could be rendered based deployment specific configuration?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FB5654-9FDF-F14D-A147-D7EB9C59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So, what’s next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EBA3AE-6208-2042-96CA-72C3DE484B81}"/>
              </a:ext>
            </a:extLst>
          </p:cNvPr>
          <p:cNvSpPr txBox="1"/>
          <p:nvPr/>
        </p:nvSpPr>
        <p:spPr>
          <a:xfrm>
            <a:off x="4965538" y="98055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n-lt"/>
              </a:rPr>
              <a:t>✓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2F565-2E41-C246-BAF4-D48EFCB35E22}"/>
              </a:ext>
            </a:extLst>
          </p:cNvPr>
          <p:cNvSpPr txBox="1"/>
          <p:nvPr/>
        </p:nvSpPr>
        <p:spPr>
          <a:xfrm>
            <a:off x="4979043" y="143389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n-lt"/>
              </a:rPr>
              <a:t>✓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C2EF06-91A4-D547-BE61-BEFCD5C82D79}"/>
              </a:ext>
            </a:extLst>
          </p:cNvPr>
          <p:cNvSpPr txBox="1"/>
          <p:nvPr/>
        </p:nvSpPr>
        <p:spPr>
          <a:xfrm>
            <a:off x="6824619" y="181290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n-lt"/>
              </a:rPr>
              <a:t>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130E76-AB2E-794E-B3AD-2C53F4EF2BE1}"/>
              </a:ext>
            </a:extLst>
          </p:cNvPr>
          <p:cNvSpPr txBox="1"/>
          <p:nvPr/>
        </p:nvSpPr>
        <p:spPr>
          <a:xfrm>
            <a:off x="3336194" y="266615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n-lt"/>
              </a:rPr>
              <a:t>😴</a:t>
            </a:r>
          </a:p>
        </p:txBody>
      </p:sp>
    </p:spTree>
    <p:extLst>
      <p:ext uri="{BB962C8B-B14F-4D97-AF65-F5344CB8AC3E}">
        <p14:creationId xmlns:p14="http://schemas.microsoft.com/office/powerpoint/2010/main" val="161599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>
                <a:ea typeface="CiscoSans Thin" charset="0"/>
                <a:cs typeface="CiscoSans Thin" charset="0"/>
              </a:rPr>
              <a:t>ACI Test Auto Generator (ATAG)</a:t>
            </a:r>
            <a:endParaRPr altLang="en-US" dirty="0">
              <a:ea typeface="CiscoSans Thin" charset="0"/>
              <a:cs typeface="CiscoSans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681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5223D-EF16-7C40-A995-9037B3B75F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What are the time consuming part of writing test cases</a:t>
            </a:r>
          </a:p>
          <a:p>
            <a:pPr lvl="1"/>
            <a:r>
              <a:rPr lang="en-GB" dirty="0"/>
              <a:t>Coming up with the test cases ?</a:t>
            </a:r>
          </a:p>
          <a:p>
            <a:pPr lvl="1"/>
            <a:r>
              <a:rPr lang="en-GB" dirty="0"/>
              <a:t>Adapting existing test cases to the specific customer environment ?</a:t>
            </a:r>
          </a:p>
          <a:p>
            <a:r>
              <a:rPr lang="en-GB" dirty="0"/>
              <a:t>What if we could create a repository of pre-canned test cases to pick from </a:t>
            </a:r>
            <a:r>
              <a:rPr lang="en-GB" b="1" dirty="0"/>
              <a:t>AND</a:t>
            </a:r>
            <a:r>
              <a:rPr lang="en-GB" dirty="0"/>
              <a:t> automate the required customer specific customization of these</a:t>
            </a:r>
          </a:p>
          <a:p>
            <a:pPr lvl="1"/>
            <a:r>
              <a:rPr lang="en-GB" dirty="0"/>
              <a:t>Customization of test cases to a customer environment requires a configuration “database”</a:t>
            </a:r>
          </a:p>
          <a:p>
            <a:pPr lvl="1"/>
            <a:r>
              <a:rPr lang="en-GB" dirty="0"/>
              <a:t>We already have this configuration ”database” in the form of the DAFE excel</a:t>
            </a:r>
          </a:p>
          <a:p>
            <a:pPr lvl="2"/>
            <a:r>
              <a:rPr lang="en-GB" dirty="0"/>
              <a:t>And we have tools to create the DAFE excel from a configuration export if DAFE where not used to configure the ACI fabric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A8CB03-4DAA-4A40-950A-DE55A8DB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behind ATAG</a:t>
            </a:r>
          </a:p>
        </p:txBody>
      </p:sp>
    </p:spTree>
    <p:extLst>
      <p:ext uri="{BB962C8B-B14F-4D97-AF65-F5344CB8AC3E}">
        <p14:creationId xmlns:p14="http://schemas.microsoft.com/office/powerpoint/2010/main" val="200929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9C4EE-A797-E349-B375-355FF379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ATAG ?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F874930-C4CC-E640-804C-3A02DC8B5CF0}"/>
              </a:ext>
            </a:extLst>
          </p:cNvPr>
          <p:cNvGrpSpPr/>
          <p:nvPr/>
        </p:nvGrpSpPr>
        <p:grpSpPr>
          <a:xfrm>
            <a:off x="236653" y="1269827"/>
            <a:ext cx="3721889" cy="2017382"/>
            <a:chOff x="236653" y="1269827"/>
            <a:chExt cx="3721889" cy="2017382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4DC737FC-4831-2F49-98FF-67F71DC56E01}"/>
                </a:ext>
              </a:extLst>
            </p:cNvPr>
            <p:cNvSpPr/>
            <p:nvPr/>
          </p:nvSpPr>
          <p:spPr>
            <a:xfrm>
              <a:off x="236653" y="1269827"/>
              <a:ext cx="3721889" cy="2017382"/>
            </a:xfrm>
            <a:prstGeom prst="roundRect">
              <a:avLst/>
            </a:prstGeom>
            <a:solidFill>
              <a:srgbClr val="36A4D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40C9349-D836-6544-BF07-3D8B5CDAB4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11000" y="1748453"/>
              <a:ext cx="3241367" cy="1457738"/>
              <a:chOff x="437766" y="1073150"/>
              <a:chExt cx="4790325" cy="2086271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D53B179-5C2A-4847-B3DD-1B776A0B65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7766" y="1073150"/>
                <a:ext cx="4331004" cy="1377585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6BFB15C-4632-3B4B-825F-3522F2ADA8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309" y="1374335"/>
                <a:ext cx="4637782" cy="1785086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197CB88-A4ED-5346-B388-5AB8385D5465}"/>
                </a:ext>
              </a:extLst>
            </p:cNvPr>
            <p:cNvSpPr txBox="1"/>
            <p:nvPr/>
          </p:nvSpPr>
          <p:spPr>
            <a:xfrm>
              <a:off x="453125" y="1294409"/>
              <a:ext cx="3412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ACI Test Templates (robot files)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0BAB6D3-1848-F540-8F6B-B11BE6BE8661}"/>
              </a:ext>
            </a:extLst>
          </p:cNvPr>
          <p:cNvGrpSpPr/>
          <p:nvPr/>
        </p:nvGrpSpPr>
        <p:grpSpPr>
          <a:xfrm>
            <a:off x="174770" y="3865889"/>
            <a:ext cx="5404224" cy="1169100"/>
            <a:chOff x="174770" y="3865889"/>
            <a:chExt cx="5404224" cy="11691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D6BC4B6-1035-F349-8BFB-3FD68E3709DD}"/>
                </a:ext>
              </a:extLst>
            </p:cNvPr>
            <p:cNvSpPr/>
            <p:nvPr/>
          </p:nvSpPr>
          <p:spPr>
            <a:xfrm>
              <a:off x="174770" y="3865889"/>
              <a:ext cx="5404224" cy="1169100"/>
            </a:xfrm>
            <a:prstGeom prst="roundRect">
              <a:avLst/>
            </a:prstGeom>
            <a:solidFill>
              <a:srgbClr val="36A4D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5551E84-E279-A148-BB5C-EB1DE5E4F0B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5801" y="4158755"/>
              <a:ext cx="4767060" cy="378517"/>
              <a:chOff x="303916" y="3866507"/>
              <a:chExt cx="8681529" cy="91202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168279CF-E756-9846-8E79-B7C3B9D478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916" y="3866507"/>
                <a:ext cx="7378700" cy="5588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5547A9AD-EF69-8043-AB5D-A1229BE64E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1545" y="4207034"/>
                <a:ext cx="8343900" cy="5715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112909-1C03-794F-A62F-2D9B630A7D86}"/>
                </a:ext>
              </a:extLst>
            </p:cNvPr>
            <p:cNvSpPr txBox="1"/>
            <p:nvPr/>
          </p:nvSpPr>
          <p:spPr>
            <a:xfrm>
              <a:off x="325801" y="4587350"/>
              <a:ext cx="5253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ACI Configuration “database” (DAFE excel sheet)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D46FE0E-F74E-6448-8A2D-B85C075C5D4D}"/>
              </a:ext>
            </a:extLst>
          </p:cNvPr>
          <p:cNvGrpSpPr/>
          <p:nvPr/>
        </p:nvGrpSpPr>
        <p:grpSpPr>
          <a:xfrm>
            <a:off x="6712720" y="3032567"/>
            <a:ext cx="2413049" cy="2075954"/>
            <a:chOff x="6712720" y="3032567"/>
            <a:chExt cx="2413049" cy="2075954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90AD0FAD-A147-7F4E-937E-E4EEF18D34BB}"/>
                </a:ext>
              </a:extLst>
            </p:cNvPr>
            <p:cNvSpPr/>
            <p:nvPr/>
          </p:nvSpPr>
          <p:spPr>
            <a:xfrm>
              <a:off x="6712720" y="3032567"/>
              <a:ext cx="2413049" cy="2053058"/>
            </a:xfrm>
            <a:prstGeom prst="roundRect">
              <a:avLst/>
            </a:prstGeom>
            <a:solidFill>
              <a:srgbClr val="36A4D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617AA19-6BBB-7540-8D35-7231AAEB9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30066" y="3151452"/>
              <a:ext cx="1860402" cy="131073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9E59A1-0047-1442-905B-697C9E5EB393}"/>
                </a:ext>
              </a:extLst>
            </p:cNvPr>
            <p:cNvSpPr txBox="1"/>
            <p:nvPr/>
          </p:nvSpPr>
          <p:spPr>
            <a:xfrm>
              <a:off x="6922852" y="4462190"/>
              <a:ext cx="20748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ATAG Configuration File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908852-CB25-5147-BF0A-3A397B5120BF}"/>
              </a:ext>
            </a:extLst>
          </p:cNvPr>
          <p:cNvGrpSpPr/>
          <p:nvPr/>
        </p:nvGrpSpPr>
        <p:grpSpPr>
          <a:xfrm>
            <a:off x="4608973" y="2143323"/>
            <a:ext cx="2103747" cy="808894"/>
            <a:chOff x="4377473" y="2143323"/>
            <a:chExt cx="2103747" cy="808894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7A47804-DD16-5743-9FE8-9D5B558F0C36}"/>
                </a:ext>
              </a:extLst>
            </p:cNvPr>
            <p:cNvSpPr/>
            <p:nvPr/>
          </p:nvSpPr>
          <p:spPr>
            <a:xfrm>
              <a:off x="4377473" y="2143323"/>
              <a:ext cx="2103747" cy="808894"/>
            </a:xfrm>
            <a:prstGeom prst="roundRect">
              <a:avLst/>
            </a:prstGeom>
            <a:solidFill>
              <a:srgbClr val="36A4D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237922-402B-314B-B250-345D65E27C86}"/>
                </a:ext>
              </a:extLst>
            </p:cNvPr>
            <p:cNvSpPr txBox="1"/>
            <p:nvPr/>
          </p:nvSpPr>
          <p:spPr>
            <a:xfrm>
              <a:off x="4463638" y="2224604"/>
              <a:ext cx="1910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ATAG python script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22B7BFB-7FCD-104D-98A1-B20F5505B50D}"/>
              </a:ext>
            </a:extLst>
          </p:cNvPr>
          <p:cNvGrpSpPr/>
          <p:nvPr/>
        </p:nvGrpSpPr>
        <p:grpSpPr>
          <a:xfrm>
            <a:off x="6516543" y="680150"/>
            <a:ext cx="2481139" cy="1278749"/>
            <a:chOff x="6516543" y="680150"/>
            <a:chExt cx="2481139" cy="1278749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25C2BDF8-6529-264A-B2C5-107C12AE709B}"/>
                </a:ext>
              </a:extLst>
            </p:cNvPr>
            <p:cNvSpPr/>
            <p:nvPr/>
          </p:nvSpPr>
          <p:spPr>
            <a:xfrm>
              <a:off x="6516543" y="680150"/>
              <a:ext cx="2481139" cy="1278749"/>
            </a:xfrm>
            <a:prstGeom prst="roundRect">
              <a:avLst/>
            </a:prstGeom>
            <a:solidFill>
              <a:srgbClr val="36A4D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358D9C5-0450-B344-AFA1-CCD7301A52B0}"/>
                </a:ext>
              </a:extLst>
            </p:cNvPr>
            <p:cNvSpPr txBox="1"/>
            <p:nvPr/>
          </p:nvSpPr>
          <p:spPr>
            <a:xfrm>
              <a:off x="6565618" y="876525"/>
              <a:ext cx="23829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ACI RASTA / CXTA test suite and testbed file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A0530D-67AD-AA4B-AD51-8E63F3C10469}"/>
              </a:ext>
            </a:extLst>
          </p:cNvPr>
          <p:cNvCxnSpPr>
            <a:cxnSpLocks/>
          </p:cNvCxnSpPr>
          <p:nvPr/>
        </p:nvCxnSpPr>
        <p:spPr>
          <a:xfrm flipV="1">
            <a:off x="4001043" y="3032567"/>
            <a:ext cx="1091225" cy="746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2B677B-8EEE-1D46-9D20-47AAEE4B1D6A}"/>
              </a:ext>
            </a:extLst>
          </p:cNvPr>
          <p:cNvCxnSpPr>
            <a:cxnSpLocks/>
          </p:cNvCxnSpPr>
          <p:nvPr/>
        </p:nvCxnSpPr>
        <p:spPr>
          <a:xfrm flipH="1" flipV="1">
            <a:off x="5717894" y="3036641"/>
            <a:ext cx="887612" cy="8111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529D0AE-C166-F14E-9AF3-9C75395C8C24}"/>
              </a:ext>
            </a:extLst>
          </p:cNvPr>
          <p:cNvCxnSpPr>
            <a:cxnSpLocks/>
          </p:cNvCxnSpPr>
          <p:nvPr/>
        </p:nvCxnSpPr>
        <p:spPr>
          <a:xfrm>
            <a:off x="4001043" y="2526561"/>
            <a:ext cx="5456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79FEBB-C6CA-7444-8BB5-8ED809290E92}"/>
              </a:ext>
            </a:extLst>
          </p:cNvPr>
          <p:cNvCxnSpPr>
            <a:cxnSpLocks/>
          </p:cNvCxnSpPr>
          <p:nvPr/>
        </p:nvCxnSpPr>
        <p:spPr>
          <a:xfrm flipV="1">
            <a:off x="5373155" y="1372628"/>
            <a:ext cx="1050790" cy="694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01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D73E3D-9CB6-134D-B52E-F44DC7333D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It is up to the you and/or the community</a:t>
            </a:r>
          </a:p>
          <a:p>
            <a:r>
              <a:rPr lang="en-GB" b="1" dirty="0"/>
              <a:t>Anyone can contribute</a:t>
            </a:r>
            <a:endParaRPr lang="en-GB" dirty="0"/>
          </a:p>
          <a:p>
            <a:r>
              <a:rPr lang="en-GB" b="1" u="sng" dirty="0"/>
              <a:t>No need to code python or have extensive RASTA knowledge</a:t>
            </a:r>
            <a:endParaRPr lang="en-GB" u="sng" dirty="0"/>
          </a:p>
          <a:p>
            <a:r>
              <a:rPr lang="en-GB" dirty="0"/>
              <a:t>You just have to</a:t>
            </a:r>
          </a:p>
          <a:p>
            <a:pPr lvl="1"/>
            <a:r>
              <a:rPr lang="en-GB" dirty="0"/>
              <a:t>Knowledge about the ACI object model in order to know which objects to retrieve/modify/configure</a:t>
            </a:r>
          </a:p>
          <a:p>
            <a:pPr lvl="1"/>
            <a:r>
              <a:rPr lang="en-GB" dirty="0"/>
              <a:t>Create or update test templates</a:t>
            </a:r>
          </a:p>
          <a:p>
            <a:pPr lvl="1"/>
            <a:r>
              <a:rPr lang="en-GB" dirty="0"/>
              <a:t>Modify the ATAG configuration file</a:t>
            </a:r>
          </a:p>
          <a:p>
            <a:pPr lvl="1"/>
            <a:r>
              <a:rPr lang="en-GB" dirty="0"/>
              <a:t>Launch the script</a:t>
            </a:r>
          </a:p>
          <a:p>
            <a:pPr lvl="1"/>
            <a:r>
              <a:rPr lang="en-GB" b="1" dirty="0"/>
              <a:t>AND</a:t>
            </a:r>
            <a:r>
              <a:rPr lang="en-GB" dirty="0"/>
              <a:t> commit your changes/additions to the repository for the community to reuse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671E0E-2636-4F4A-B3E6-FE3A34D9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type of tests can be created with ATAG ?</a:t>
            </a:r>
          </a:p>
        </p:txBody>
      </p:sp>
    </p:spTree>
    <p:extLst>
      <p:ext uri="{BB962C8B-B14F-4D97-AF65-F5344CB8AC3E}">
        <p14:creationId xmlns:p14="http://schemas.microsoft.com/office/powerpoint/2010/main" val="225403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>
                <a:ea typeface="CiscoSans Thin" charset="0"/>
                <a:cs typeface="CiscoSans Thin" charset="0"/>
              </a:rPr>
              <a:t>Let’s start with some of the surrounding tools</a:t>
            </a:r>
            <a:endParaRPr altLang="en-US" dirty="0">
              <a:ea typeface="CiscoSans Thin" charset="0"/>
              <a:cs typeface="CiscoSans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149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4ABF63-C8DF-5A4B-968F-2652DC093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No need to panic, ATAG already have a set of test templates</a:t>
            </a:r>
          </a:p>
          <a:p>
            <a:r>
              <a:rPr lang="en-GB" dirty="0"/>
              <a:t>Current templates covers the following type of tests</a:t>
            </a:r>
          </a:p>
          <a:p>
            <a:pPr lvl="1"/>
            <a:r>
              <a:rPr lang="en-GB" dirty="0"/>
              <a:t>Configuration Verification</a:t>
            </a:r>
          </a:p>
          <a:p>
            <a:pPr lvl="1"/>
            <a:r>
              <a:rPr lang="en-GB" dirty="0"/>
              <a:t>Fault Verification</a:t>
            </a:r>
          </a:p>
          <a:p>
            <a:pPr lvl="1"/>
            <a:r>
              <a:rPr lang="en-GB" dirty="0"/>
              <a:t>Operational State Verification</a:t>
            </a:r>
          </a:p>
          <a:p>
            <a:r>
              <a:rPr lang="en-GB" b="1" dirty="0"/>
              <a:t>BUT</a:t>
            </a:r>
            <a:r>
              <a:rPr lang="en-GB" dirty="0"/>
              <a:t> this does not mean at there is a test template for everything needed in a typical project ….</a:t>
            </a:r>
          </a:p>
          <a:p>
            <a:pPr lvl="1"/>
            <a:r>
              <a:rPr lang="en-GB" dirty="0"/>
              <a:t>Yet at least – community support needed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B7AED0-72EB-FD40-A3F8-38829950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it your self? Are you kidding?</a:t>
            </a:r>
          </a:p>
        </p:txBody>
      </p:sp>
    </p:spTree>
    <p:extLst>
      <p:ext uri="{BB962C8B-B14F-4D97-AF65-F5344CB8AC3E}">
        <p14:creationId xmlns:p14="http://schemas.microsoft.com/office/powerpoint/2010/main" val="412742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BC3DBC-6FB4-2B4D-BF85-2CA4C1D010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list of the available test templates can be found at: </a:t>
            </a:r>
            <a:r>
              <a:rPr lang="en-US" dirty="0">
                <a:hlinkClick r:id="rId2"/>
              </a:rPr>
              <a:t>https://wwwin-github.cisco.com/pages/AS-Community/ATAG/Template-Coverage/</a:t>
            </a:r>
            <a:endParaRPr lang="en-US" dirty="0"/>
          </a:p>
          <a:p>
            <a:r>
              <a:rPr lang="en-US" dirty="0"/>
              <a:t>Documentation of each test template can be found at</a:t>
            </a:r>
          </a:p>
          <a:p>
            <a:pPr lvl="1"/>
            <a:r>
              <a:rPr lang="en-US" dirty="0"/>
              <a:t>Configuration Verification Tests (</a:t>
            </a:r>
            <a:r>
              <a:rPr lang="da-DK" dirty="0">
                <a:hlinkClick r:id="rId3"/>
              </a:rPr>
              <a:t>https://wwwin-github.cisco.com/pages/AS-Community/ATAG/Templates-configuration/</a:t>
            </a:r>
            <a:r>
              <a:rPr lang="da-DK" dirty="0"/>
              <a:t>)</a:t>
            </a:r>
          </a:p>
          <a:p>
            <a:pPr lvl="1"/>
            <a:r>
              <a:rPr lang="da-DK" dirty="0" err="1"/>
              <a:t>Fault</a:t>
            </a:r>
            <a:r>
              <a:rPr lang="da-DK" dirty="0"/>
              <a:t> </a:t>
            </a:r>
            <a:r>
              <a:rPr lang="da-DK" dirty="0" err="1"/>
              <a:t>Verification</a:t>
            </a:r>
            <a:r>
              <a:rPr lang="da-DK" dirty="0"/>
              <a:t> Tests (</a:t>
            </a:r>
            <a:r>
              <a:rPr lang="da-DK" dirty="0">
                <a:hlinkClick r:id="rId4"/>
              </a:rPr>
              <a:t>https://wwwin-github.cisco.com/pages/AS-Community/ATAG/Templates-faults/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Operational State </a:t>
            </a:r>
            <a:r>
              <a:rPr lang="da-DK" dirty="0" err="1"/>
              <a:t>Verification</a:t>
            </a:r>
            <a:r>
              <a:rPr lang="da-DK" dirty="0"/>
              <a:t> Tests (</a:t>
            </a:r>
            <a:r>
              <a:rPr lang="da-DK" dirty="0">
                <a:hlinkClick r:id="rId4"/>
              </a:rPr>
              <a:t>https://wwwin-github.cisco.com/pages/AS-Community/ATAG/Templates-faults/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AB36F7-2058-F246-8172-CF2F34D7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ATAG Test Templates</a:t>
            </a:r>
          </a:p>
        </p:txBody>
      </p:sp>
    </p:spTree>
    <p:extLst>
      <p:ext uri="{BB962C8B-B14F-4D97-AF65-F5344CB8AC3E}">
        <p14:creationId xmlns:p14="http://schemas.microsoft.com/office/powerpoint/2010/main" val="1832354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004E67-917C-A64D-9951-DAD757AD6B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Written in the RASTA / Robot Framework language mixed with Jinja2 templating techniques</a:t>
            </a:r>
          </a:p>
          <a:p>
            <a:r>
              <a:rPr lang="en-GB" dirty="0"/>
              <a:t>A test template consists of the following building blocks</a:t>
            </a:r>
          </a:p>
          <a:p>
            <a:pPr lvl="1"/>
            <a:r>
              <a:rPr lang="en-GB" dirty="0"/>
              <a:t>One or more test cases that operates on the same input worksheet in the DAFE excel</a:t>
            </a:r>
          </a:p>
          <a:p>
            <a:pPr lvl="2"/>
            <a:r>
              <a:rPr lang="en-GB" dirty="0"/>
              <a:t>Each test case </a:t>
            </a:r>
            <a:r>
              <a:rPr lang="en-GB" b="1" dirty="0"/>
              <a:t>must</a:t>
            </a:r>
            <a:r>
              <a:rPr lang="en-GB" dirty="0"/>
              <a:t> include description of the parameters that are being validated</a:t>
            </a:r>
          </a:p>
          <a:p>
            <a:pPr lvl="2"/>
            <a:r>
              <a:rPr lang="en-GB" dirty="0"/>
              <a:t>Jinja2 variables used as placeholders for parameters that will be replaced with customer specific data when rendered by the test generation script – Example: tenant or VRF name, IP addresses, etc.</a:t>
            </a:r>
          </a:p>
          <a:p>
            <a:pPr lvl="1"/>
            <a:r>
              <a:rPr lang="en-GB" dirty="0"/>
              <a:t>Documentation of each test case in YAML format in order facilitate automatically generation of test case documentation (embedded as Jinja2 comments encapsulated within a {# #} section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DC51D2-707D-F544-A115-761E540B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ATAG test template ?</a:t>
            </a:r>
          </a:p>
        </p:txBody>
      </p:sp>
    </p:spTree>
    <p:extLst>
      <p:ext uri="{BB962C8B-B14F-4D97-AF65-F5344CB8AC3E}">
        <p14:creationId xmlns:p14="http://schemas.microsoft.com/office/powerpoint/2010/main" val="1958411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>
                <a:ea typeface="CiscoSans Thin" charset="0"/>
                <a:cs typeface="CiscoSans Thin" charset="0"/>
              </a:rPr>
              <a:t>How to use ATAG</a:t>
            </a:r>
            <a:endParaRPr altLang="en-US" dirty="0">
              <a:ea typeface="CiscoSans Thin" charset="0"/>
              <a:cs typeface="CiscoSans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47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0206AE-6F89-F644-8419-6632B7E549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457200">
              <a:buFont typeface="+mj-lt"/>
              <a:buAutoNum type="arabicPeriod"/>
            </a:pPr>
            <a:r>
              <a:rPr lang="en-GB" dirty="0"/>
              <a:t>Take you DAFE excel sheet containing the customer specific configuration</a:t>
            </a:r>
          </a:p>
          <a:p>
            <a:pPr marL="742950" lvl="1" indent="-457200"/>
            <a:endParaRPr lang="en-GB" dirty="0"/>
          </a:p>
          <a:p>
            <a:pPr marL="742950" lvl="1" indent="-457200"/>
            <a:r>
              <a:rPr lang="en-GB" dirty="0"/>
              <a:t>If you didn’t use DAFE to deploy the ACI fabric, then use the As Built Doc Generator tools to generate the excel from a json configuration export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577743-D108-ED41-B9CF-76A3A80D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use ATAG as an end-user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368019-CE05-FF4D-B2E2-E8C03E044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015" y="1906098"/>
            <a:ext cx="7642371" cy="15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48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0206AE-6F89-F644-8419-6632B7E549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301" y="1201738"/>
            <a:ext cx="8277344" cy="3543882"/>
          </a:xfrm>
        </p:spPr>
        <p:txBody>
          <a:bodyPr>
            <a:normAutofit fontScale="92500" lnSpcReduction="20000"/>
          </a:bodyPr>
          <a:lstStyle/>
          <a:p>
            <a:pPr marL="514350" indent="-457200">
              <a:buFont typeface="+mj-lt"/>
              <a:buAutoNum type="arabicPeriod" startAt="2"/>
            </a:pPr>
            <a:r>
              <a:rPr lang="en-US" dirty="0"/>
              <a:t>Edit the ATAG configuration file to fit your needs</a:t>
            </a:r>
          </a:p>
          <a:p>
            <a:pPr marL="742950" lvl="1" indent="-457200"/>
            <a:r>
              <a:rPr lang="en-US" dirty="0"/>
              <a:t>The configuration file consists of three parts</a:t>
            </a:r>
          </a:p>
          <a:p>
            <a:pPr marL="971550" lvl="2" indent="-457200"/>
            <a:r>
              <a:rPr lang="en-US" b="1" dirty="0"/>
              <a:t>testcase_config </a:t>
            </a:r>
            <a:r>
              <a:rPr lang="en-US" dirty="0"/>
              <a:t>– Will typically require modification by the user</a:t>
            </a:r>
          </a:p>
          <a:p>
            <a:pPr marL="1196785" lvl="3" indent="-457200"/>
            <a:r>
              <a:rPr lang="en-US" dirty="0"/>
              <a:t>Used to define global parameters like</a:t>
            </a:r>
          </a:p>
          <a:p>
            <a:pPr marL="1368200" lvl="4" indent="-457200"/>
            <a:r>
              <a:rPr lang="en-US" dirty="0"/>
              <a:t>Location of templates</a:t>
            </a:r>
          </a:p>
          <a:p>
            <a:pPr marL="1368200" lvl="4" indent="-457200"/>
            <a:r>
              <a:rPr lang="en-US" dirty="0"/>
              <a:t>Location of DAFE excel</a:t>
            </a:r>
          </a:p>
          <a:p>
            <a:pPr marL="1368200" lvl="4" indent="-457200"/>
            <a:r>
              <a:rPr lang="en-US" dirty="0"/>
              <a:t>Login credentials on ACI fabric – admin user’s password (optionally)</a:t>
            </a:r>
          </a:p>
          <a:p>
            <a:pPr marL="1368200" lvl="4" indent="-457200"/>
            <a:r>
              <a:rPr lang="en-US" dirty="0"/>
              <a:t>Default test types to be executed</a:t>
            </a:r>
          </a:p>
          <a:p>
            <a:pPr marL="1368200" lvl="4" indent="-457200"/>
            <a:r>
              <a:rPr lang="en-US" dirty="0"/>
              <a:t>Default passing criteria for faults</a:t>
            </a:r>
          </a:p>
          <a:p>
            <a:pPr marL="971550" lvl="2" indent="-457200"/>
            <a:r>
              <a:rPr lang="en-US" b="1" dirty="0"/>
              <a:t>tests_to_generate </a:t>
            </a:r>
            <a:r>
              <a:rPr lang="en-US" dirty="0"/>
              <a:t>– May require modifications by the user</a:t>
            </a:r>
          </a:p>
          <a:p>
            <a:pPr marL="1196785" lvl="3" indent="-457200"/>
            <a:r>
              <a:rPr lang="en-US" dirty="0"/>
              <a:t>Used to control which test cases to be included in test suite</a:t>
            </a:r>
          </a:p>
          <a:p>
            <a:pPr marL="1196785" lvl="3" indent="-457200"/>
            <a:r>
              <a:rPr lang="en-US" dirty="0"/>
              <a:t>Used to provide additional parameters needed in test case creation than the ones available in DAFE excel (non-default passing criteria for faults, etc.)</a:t>
            </a:r>
          </a:p>
          <a:p>
            <a:pPr marL="971550" lvl="2" indent="-457200"/>
            <a:r>
              <a:rPr lang="en-US" b="1" dirty="0"/>
              <a:t>testcase_templates </a:t>
            </a:r>
            <a:r>
              <a:rPr lang="en-US" dirty="0"/>
              <a:t>– Will typically not require modifications by the user</a:t>
            </a:r>
          </a:p>
          <a:p>
            <a:pPr marL="1196785" lvl="3" indent="-457200"/>
            <a:r>
              <a:rPr lang="en-US" dirty="0"/>
              <a:t>Used to link test template to sheet in DAFE excel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577743-D108-ED41-B9CF-76A3A80D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use ATAG as an end-user</a:t>
            </a:r>
          </a:p>
        </p:txBody>
      </p:sp>
    </p:spTree>
    <p:extLst>
      <p:ext uri="{BB962C8B-B14F-4D97-AF65-F5344CB8AC3E}">
        <p14:creationId xmlns:p14="http://schemas.microsoft.com/office/powerpoint/2010/main" val="300634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0206AE-6F89-F644-8419-6632B7E549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301" y="1201738"/>
            <a:ext cx="3577264" cy="3389312"/>
          </a:xfrm>
        </p:spPr>
        <p:txBody>
          <a:bodyPr>
            <a:normAutofit lnSpcReduction="10000"/>
          </a:bodyPr>
          <a:lstStyle/>
          <a:p>
            <a:pPr marL="514350" indent="-457200">
              <a:buFont typeface="+mj-lt"/>
              <a:buAutoNum type="arabicPeriod" startAt="3"/>
            </a:pPr>
            <a:r>
              <a:rPr lang="en-US" dirty="0"/>
              <a:t>Launch the script</a:t>
            </a:r>
          </a:p>
          <a:p>
            <a:pPr marL="742950" lvl="1" indent="-457200"/>
            <a:r>
              <a:rPr lang="en-US" dirty="0"/>
              <a:t>Default configuration file: </a:t>
            </a:r>
            <a:r>
              <a:rPr lang="en-US" dirty="0" err="1"/>
              <a:t>atag_config.yaml</a:t>
            </a:r>
            <a:endParaRPr lang="en-US" dirty="0"/>
          </a:p>
          <a:p>
            <a:pPr marL="742950" lvl="1" indent="-457200"/>
            <a:r>
              <a:rPr lang="en-US" dirty="0"/>
              <a:t>Default output files:</a:t>
            </a:r>
            <a:br>
              <a:rPr lang="en-US" dirty="0"/>
            </a:br>
            <a:r>
              <a:rPr lang="en-US" dirty="0" err="1"/>
              <a:t>aci_tests.robot</a:t>
            </a:r>
            <a:br>
              <a:rPr lang="en-US" dirty="0"/>
            </a:br>
            <a:r>
              <a:rPr lang="en-US" dirty="0" err="1"/>
              <a:t>aci_tests_testbed.yaml</a:t>
            </a:r>
            <a:endParaRPr lang="en-US" dirty="0"/>
          </a:p>
          <a:p>
            <a:pPr marL="742950" lvl="1" indent="-457200"/>
            <a:r>
              <a:rPr lang="en-US" dirty="0"/>
              <a:t>APIC username are ”hardcoded” as admin</a:t>
            </a:r>
          </a:p>
          <a:p>
            <a:pPr marL="742950" lvl="1" indent="-457200"/>
            <a:r>
              <a:rPr lang="en-US" dirty="0"/>
              <a:t>By default, APIC username/password are taken from configuration file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577743-D108-ED41-B9CF-76A3A80D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use ATAG as an end-user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71A3F1-9225-E149-930F-F38EE61D0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565" y="1984916"/>
            <a:ext cx="4708101" cy="173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97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B6C3DC-1344-CE44-A70F-F4402555B7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When ATAG are executed, is a test suite specific testbed file created which contains</a:t>
            </a:r>
          </a:p>
          <a:p>
            <a:pPr lvl="1"/>
            <a:r>
              <a:rPr lang="en-GB" dirty="0"/>
              <a:t>All entries present in the input testbed file – hardcoded filename: </a:t>
            </a:r>
            <a:r>
              <a:rPr lang="en-GB" dirty="0" err="1"/>
              <a:t>testbed.yaml</a:t>
            </a:r>
            <a:endParaRPr lang="en-GB" dirty="0"/>
          </a:p>
          <a:p>
            <a:pPr lvl="1"/>
            <a:r>
              <a:rPr lang="en-GB" dirty="0"/>
              <a:t>A device entry for each APIC controller and leaf/spine switch found in the DAFE Excel file</a:t>
            </a:r>
          </a:p>
          <a:p>
            <a:r>
              <a:rPr lang="en-GB" dirty="0"/>
              <a:t>The default name of the testbed file is </a:t>
            </a:r>
            <a:r>
              <a:rPr lang="en-GB" dirty="0" err="1"/>
              <a:t>aci_tests_testbed.yaml</a:t>
            </a:r>
            <a:endParaRPr lang="en-GB" dirty="0"/>
          </a:p>
          <a:p>
            <a:r>
              <a:rPr lang="en-GB" dirty="0"/>
              <a:t>If desired can the name be changed through the “-o” parameter when executing the script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A82FF8-27E2-604D-91BA-98FC6042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 of ATAG – testbed file</a:t>
            </a:r>
          </a:p>
        </p:txBody>
      </p:sp>
    </p:spTree>
    <p:extLst>
      <p:ext uri="{BB962C8B-B14F-4D97-AF65-F5344CB8AC3E}">
        <p14:creationId xmlns:p14="http://schemas.microsoft.com/office/powerpoint/2010/main" val="423505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B6C3DC-1344-CE44-A70F-F4402555B7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When ATAG are executed, is a RASTA robot file created which contains</a:t>
            </a:r>
          </a:p>
          <a:p>
            <a:pPr lvl="1"/>
            <a:r>
              <a:rPr lang="en-GB" dirty="0"/>
              <a:t>Test cases that has been rendered based on the configuration file and the content of the DAFE excel</a:t>
            </a:r>
          </a:p>
          <a:p>
            <a:pPr lvl="1"/>
            <a:r>
              <a:rPr lang="en-GB" dirty="0"/>
              <a:t>Each test case includes description of the parameters that are being validated in case of configuration verification, the passing number of faults, etc.</a:t>
            </a:r>
          </a:p>
          <a:p>
            <a:pPr lvl="1"/>
            <a:r>
              <a:rPr lang="en-GB" dirty="0"/>
              <a:t>Each test case contains tags that enables useful test execution statistics based on test type</a:t>
            </a:r>
          </a:p>
          <a:p>
            <a:r>
              <a:rPr lang="en-GB" dirty="0"/>
              <a:t>The default name of the robot file is </a:t>
            </a:r>
            <a:r>
              <a:rPr lang="en-GB" dirty="0" err="1"/>
              <a:t>aci_tests.robot</a:t>
            </a:r>
            <a:endParaRPr lang="en-GB" dirty="0"/>
          </a:p>
          <a:p>
            <a:r>
              <a:rPr lang="en-GB" dirty="0"/>
              <a:t>If desired can the name be changed through the “-o” parameter when executing the script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A82FF8-27E2-604D-91BA-98FC6042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 of ATAG – robot file</a:t>
            </a:r>
          </a:p>
        </p:txBody>
      </p:sp>
    </p:spTree>
    <p:extLst>
      <p:ext uri="{BB962C8B-B14F-4D97-AF65-F5344CB8AC3E}">
        <p14:creationId xmlns:p14="http://schemas.microsoft.com/office/powerpoint/2010/main" val="3936043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>
                <a:ea typeface="CiscoSans Thin" charset="0"/>
                <a:cs typeface="CiscoSans Thin" charset="0"/>
              </a:rPr>
              <a:t>Time to execute test suite</a:t>
            </a:r>
            <a:endParaRPr altLang="en-US" dirty="0">
              <a:ea typeface="CiscoSans Thin" charset="0"/>
              <a:cs typeface="CiscoSans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5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3563D5-33C3-414C-9296-88C1BFEE3F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Deployments / Configuration of ACI fabrics have for a while been automated using the DAFE tool</a:t>
            </a:r>
            <a:br>
              <a:rPr lang="en-GB" dirty="0"/>
            </a:br>
            <a:r>
              <a:rPr lang="en-GB" dirty="0"/>
              <a:t>(</a:t>
            </a:r>
            <a:r>
              <a:rPr lang="en-GB" dirty="0">
                <a:hlinkClick r:id="rId2"/>
              </a:rPr>
              <a:t>https://wwwin-gitlab-sjc.cisco.com/fadallar/DAFE</a:t>
            </a:r>
            <a:r>
              <a:rPr lang="en-GB" dirty="0"/>
              <a:t>)</a:t>
            </a:r>
          </a:p>
          <a:p>
            <a:r>
              <a:rPr lang="en-GB" dirty="0"/>
              <a:t>DAFE consists of a few parts</a:t>
            </a:r>
          </a:p>
          <a:p>
            <a:pPr lvl="1"/>
            <a:r>
              <a:rPr lang="en-GB" dirty="0"/>
              <a:t>Configuration templates written as Jinja2 XML templates</a:t>
            </a:r>
          </a:p>
          <a:p>
            <a:pPr lvl="1"/>
            <a:r>
              <a:rPr lang="en-GB" dirty="0"/>
              <a:t>YAML Data Model used for data validation</a:t>
            </a:r>
          </a:p>
          <a:p>
            <a:pPr lvl="1"/>
            <a:r>
              <a:rPr lang="en-GB" dirty="0"/>
              <a:t>Excel based configuration “database”</a:t>
            </a:r>
          </a:p>
          <a:p>
            <a:pPr lvl="1"/>
            <a:r>
              <a:rPr lang="en-GB" dirty="0"/>
              <a:t>Python script that renders the configuration templates based on the configuration database.</a:t>
            </a:r>
          </a:p>
          <a:p>
            <a:pPr lvl="2"/>
            <a:r>
              <a:rPr lang="en-GB" dirty="0"/>
              <a:t>The output of the script can either be online configuration of an ACI fabric or offline XML files that then subsequently can be applied using the ACI API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781FC0-0A9E-8143-9DE8-8773CBFE3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DAFE (Deploy ACI From Excel)</a:t>
            </a:r>
          </a:p>
        </p:txBody>
      </p:sp>
    </p:spTree>
    <p:extLst>
      <p:ext uri="{BB962C8B-B14F-4D97-AF65-F5344CB8AC3E}">
        <p14:creationId xmlns:p14="http://schemas.microsoft.com/office/powerpoint/2010/main" val="541597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E7C0AE-7CC3-354E-B822-B9B88B936C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With the ACI test suite generated using ATAG is it now time to execute the tests</a:t>
            </a:r>
          </a:p>
          <a:p>
            <a:r>
              <a:rPr lang="en-GB" dirty="0"/>
              <a:t>The test suite is executed from within the python virtual environment created as part of RASTA installation</a:t>
            </a:r>
          </a:p>
          <a:p>
            <a:r>
              <a:rPr lang="en-GB" dirty="0"/>
              <a:t>Test suite is executed using the command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F5D235-A39E-2342-A933-4D10B409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FB175-7D47-9147-BC54-44E280F53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589" y="2954388"/>
            <a:ext cx="4040768" cy="176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77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E7C0AE-7CC3-354E-B822-B9B88B936C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PASS / FAILED criteria of each individual test case are available on the terminal – including reason in case of failure</a:t>
            </a:r>
          </a:p>
          <a:p>
            <a:r>
              <a:rPr lang="en-GB" dirty="0"/>
              <a:t>Detailed log output are provided in both HTML and XML format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F5D235-A39E-2342-A933-4D10B409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19A6E3-7D45-A541-BE72-8DD2343F8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94" y="2517497"/>
            <a:ext cx="4525701" cy="13884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FB852A-85A8-C642-9FCC-6450566B8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865" y="2517497"/>
            <a:ext cx="4128864" cy="207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40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>
                <a:ea typeface="CiscoSans Thin" charset="0"/>
                <a:cs typeface="CiscoSans Thin" charset="0"/>
              </a:rPr>
              <a:t>Want to know more or get involved ?</a:t>
            </a:r>
            <a:endParaRPr altLang="en-US" dirty="0">
              <a:ea typeface="CiscoSans Thin" charset="0"/>
              <a:cs typeface="CiscoSans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906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EFA32D-E829-5D4D-9EC4-FB7C01285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case of questions, please use the ATAG Users </a:t>
            </a:r>
            <a:r>
              <a:rPr lang="en-US" dirty="0" err="1"/>
              <a:t>Webex</a:t>
            </a:r>
            <a:r>
              <a:rPr lang="en-US" dirty="0"/>
              <a:t> Teams space that can be found at </a:t>
            </a:r>
            <a:r>
              <a:rPr lang="en-US" dirty="0">
                <a:hlinkClick r:id="rId2"/>
              </a:rPr>
              <a:t>https://eurl.io/#SJJfoqILV</a:t>
            </a:r>
            <a:r>
              <a:rPr lang="en-US" dirty="0"/>
              <a:t> or send an email to </a:t>
            </a:r>
            <a:r>
              <a:rPr lang="da-DK" dirty="0">
                <a:hlinkClick r:id="rId3"/>
              </a:rPr>
              <a:t>atag-cx-tool@cisco.com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7319B8-0529-9043-9CE8-DFD48D6F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get help</a:t>
            </a:r>
          </a:p>
        </p:txBody>
      </p:sp>
    </p:spTree>
    <p:extLst>
      <p:ext uri="{BB962C8B-B14F-4D97-AF65-F5344CB8AC3E}">
        <p14:creationId xmlns:p14="http://schemas.microsoft.com/office/powerpoint/2010/main" val="22784026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EFA32D-E829-5D4D-9EC4-FB7C01285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Use the tool in your projects !</a:t>
            </a:r>
          </a:p>
          <a:p>
            <a:r>
              <a:rPr lang="en-GB" dirty="0"/>
              <a:t>In case of issues, make sure to report these</a:t>
            </a:r>
          </a:p>
          <a:p>
            <a:pPr lvl="1"/>
            <a:r>
              <a:rPr lang="en-GB" dirty="0"/>
              <a:t>Preferably through opening issues directly on the </a:t>
            </a:r>
            <a:r>
              <a:rPr lang="da-DK" dirty="0" err="1"/>
              <a:t>repository</a:t>
            </a:r>
            <a:endParaRPr lang="en-GB" dirty="0"/>
          </a:p>
          <a:p>
            <a:r>
              <a:rPr lang="en-GB" dirty="0"/>
              <a:t>Provide suggestions on additional test cases and comments/suggestions on how to increase usability of the tool</a:t>
            </a:r>
          </a:p>
          <a:p>
            <a:pPr lvl="1"/>
            <a:r>
              <a:rPr lang="en-GB" dirty="0"/>
              <a:t>Preferably through opening issues directly on the</a:t>
            </a:r>
          </a:p>
          <a:p>
            <a:r>
              <a:rPr lang="en-GB" dirty="0"/>
              <a:t>Contribute by writing test cases your self</a:t>
            </a:r>
          </a:p>
          <a:p>
            <a:pPr lvl="1"/>
            <a:r>
              <a:rPr lang="en-GB" dirty="0"/>
              <a:t>Reach out if you need guidance on how to write test cases and how to commit them to the repository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7319B8-0529-9043-9CE8-DFD48D6F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get involved</a:t>
            </a:r>
          </a:p>
        </p:txBody>
      </p:sp>
    </p:spTree>
    <p:extLst>
      <p:ext uri="{BB962C8B-B14F-4D97-AF65-F5344CB8AC3E}">
        <p14:creationId xmlns:p14="http://schemas.microsoft.com/office/powerpoint/2010/main" val="40599092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6B144B-C631-F34B-B505-B41625BB1D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ATAG GIT Repository: </a:t>
            </a:r>
            <a:r>
              <a:rPr lang="en-US" dirty="0">
                <a:hlinkClick r:id="rId2"/>
              </a:rPr>
              <a:t>https://wwwin-github.cisco.com/AS-Community/ATAG</a:t>
            </a:r>
            <a:endParaRPr lang="en-US" dirty="0"/>
          </a:p>
          <a:p>
            <a:r>
              <a:rPr lang="en-US" dirty="0"/>
              <a:t>ATAG Documentation: </a:t>
            </a:r>
            <a:r>
              <a:rPr lang="en-US" dirty="0">
                <a:hlinkClick r:id="rId3"/>
              </a:rPr>
              <a:t>https://wwwin-github.cisco.com/pages/AS-Community/ATAG/</a:t>
            </a:r>
            <a:endParaRPr lang="en-US" dirty="0"/>
          </a:p>
          <a:p>
            <a:r>
              <a:rPr lang="en-US" dirty="0"/>
              <a:t>RASTA GIT Repository: </a:t>
            </a:r>
            <a:r>
              <a:rPr lang="en-US" dirty="0">
                <a:hlinkClick r:id="rId4"/>
              </a:rPr>
              <a:t>https://wwwin-github.cisco.com/AS-Community/RASTA</a:t>
            </a:r>
            <a:endParaRPr lang="en-US" dirty="0"/>
          </a:p>
          <a:p>
            <a:r>
              <a:rPr lang="en-US" dirty="0"/>
              <a:t>RASTA Documentation: </a:t>
            </a:r>
            <a:r>
              <a:rPr lang="en-US" dirty="0">
                <a:hlinkClick r:id="rId5"/>
              </a:rPr>
              <a:t>https://wwwin-github.cisco.com/pages/AS-Community/RASTA/</a:t>
            </a:r>
            <a:endParaRPr lang="en-US" dirty="0"/>
          </a:p>
          <a:p>
            <a:r>
              <a:rPr lang="en-US" dirty="0"/>
              <a:t>CXTA Git Repository: </a:t>
            </a:r>
            <a:r>
              <a:rPr lang="da-DK" dirty="0">
                <a:hlinkClick r:id="rId6"/>
              </a:rPr>
              <a:t>https://wwwin-github.cisco.com/AS-Community/CXTA</a:t>
            </a:r>
            <a:endParaRPr lang="en-US" dirty="0"/>
          </a:p>
          <a:p>
            <a:r>
              <a:rPr lang="en-US" dirty="0"/>
              <a:t>CXTA Documentation: </a:t>
            </a:r>
            <a:r>
              <a:rPr lang="da-DK" dirty="0">
                <a:hlinkClick r:id="rId7"/>
              </a:rPr>
              <a:t>https://wwwin-github.cisco.com/pages/AS-Community/CXTA</a:t>
            </a:r>
            <a:endParaRPr lang="en-US" dirty="0"/>
          </a:p>
          <a:p>
            <a:r>
              <a:rPr lang="en-US" dirty="0"/>
              <a:t>DAFE GIT Repository: </a:t>
            </a:r>
            <a:r>
              <a:rPr lang="en-US" dirty="0">
                <a:hlinkClick r:id="rId8"/>
              </a:rPr>
              <a:t>https://wwwin-gitlab-sjc.cisco.com/fadallar/DAFE</a:t>
            </a:r>
            <a:endParaRPr lang="en-US" dirty="0"/>
          </a:p>
          <a:p>
            <a:r>
              <a:rPr lang="en-US" dirty="0"/>
              <a:t>DAFE Documentation: </a:t>
            </a:r>
            <a:r>
              <a:rPr lang="en-US" dirty="0">
                <a:hlinkClick r:id="rId9"/>
              </a:rPr>
              <a:t>https://wwwin-github.cisco.com/pages/fadallar/DAFEDOC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8F3753-00F1-D348-9349-7041B396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685341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55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490837-7F4C-4C4F-8716-DF18015BDC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DAFE excel sheet consists of a number of worksheets – each addressing the configuration parameters related to a specific object type within the ACI object model.</a:t>
            </a:r>
          </a:p>
          <a:p>
            <a:r>
              <a:rPr lang="en-GB" dirty="0"/>
              <a:t>The excel sheet provides a human friendly way to capture the desired configuration and can be filled out with minimal knowledge to the ACI object model.</a:t>
            </a:r>
          </a:p>
          <a:p>
            <a:r>
              <a:rPr lang="en-GB" dirty="0"/>
              <a:t>A number of tools are available to generate a DAFE excel sheet from an ACI configuration export</a:t>
            </a:r>
          </a:p>
          <a:p>
            <a:pPr lvl="1"/>
            <a:r>
              <a:rPr lang="en-GB" dirty="0"/>
              <a:t>As Built Doc Generator (</a:t>
            </a:r>
            <a:r>
              <a:rPr lang="da-DK" u="sng" dirty="0">
                <a:hlinkClick r:id="rId2"/>
              </a:rPr>
              <a:t>https://wwwin-gitlab-sjc.cisco.com/fadallar/ACI_ASBuilt_Doc_Generator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FF6606-5ED3-3E4C-8E23-D49A70FBD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DAFE Excel Sheet</a:t>
            </a:r>
          </a:p>
        </p:txBody>
      </p:sp>
    </p:spTree>
    <p:extLst>
      <p:ext uri="{BB962C8B-B14F-4D97-AF65-F5344CB8AC3E}">
        <p14:creationId xmlns:p14="http://schemas.microsoft.com/office/powerpoint/2010/main" val="3856524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0E0468-5294-AD49-9DFF-F486EDA909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301" y="1201737"/>
            <a:ext cx="8277344" cy="3600449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RASTA is a Test Automation Framework that is used to perform system, integration, and acceptance testing in AS projects</a:t>
            </a:r>
            <a:br>
              <a:rPr lang="en-GB" dirty="0"/>
            </a:br>
            <a:r>
              <a:rPr lang="en-GB" dirty="0"/>
              <a:t>(</a:t>
            </a:r>
            <a:r>
              <a:rPr lang="en-GB" dirty="0">
                <a:hlinkClick r:id="rId2"/>
              </a:rPr>
              <a:t>https://wwwin-github.cisco.com/AS-Community/RASTA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The initial motive for creating RASTA where to provide a common way to automatically execute system and acceptance testing for NSO projects.</a:t>
            </a:r>
          </a:p>
          <a:p>
            <a:pPr lvl="1"/>
            <a:r>
              <a:rPr lang="en-GB" dirty="0"/>
              <a:t>However, RASTA’s use cases have since been extended to other use-cases and components.</a:t>
            </a:r>
          </a:p>
          <a:p>
            <a:r>
              <a:rPr lang="en-GB" dirty="0"/>
              <a:t>RASTA will soon be replaced with CXTA, which is a merge of the RASTA tool with a similar tool from SVS (</a:t>
            </a:r>
            <a:r>
              <a:rPr lang="da-DK" dirty="0">
                <a:hlinkClick r:id="rId3"/>
              </a:rPr>
              <a:t>https://wwwin-github.cisco.com/AS-Community/CXTA</a:t>
            </a:r>
            <a:r>
              <a:rPr lang="da-DK" dirty="0"/>
              <a:t>)</a:t>
            </a:r>
          </a:p>
          <a:p>
            <a:pPr lvl="1"/>
            <a:r>
              <a:rPr lang="en-GB" dirty="0"/>
              <a:t>CXTA are designed to be backwards compatible with RASTA, so any test suite written for RASTA should work using CXTA without modifications</a:t>
            </a:r>
          </a:p>
          <a:p>
            <a:r>
              <a:rPr lang="en-GB" dirty="0"/>
              <a:t>RASTA / CXTA is based on Robot Framework and enhance it through keywords and python libraries targeted for use-cases we are involved in.</a:t>
            </a:r>
          </a:p>
          <a:p>
            <a:pPr lvl="1"/>
            <a:r>
              <a:rPr lang="en-GB" dirty="0"/>
              <a:t>These keywords are developed by AS and SVS engineers and added to the RASTA distribution.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BEF354-A772-964A-8D9D-522B2691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RASTA / CXTA</a:t>
            </a:r>
          </a:p>
        </p:txBody>
      </p:sp>
    </p:spTree>
    <p:extLst>
      <p:ext uri="{BB962C8B-B14F-4D97-AF65-F5344CB8AC3E}">
        <p14:creationId xmlns:p14="http://schemas.microsoft.com/office/powerpoint/2010/main" val="284910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D43917-8232-D74B-9389-939215E234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RASTA installation guide can be found at: </a:t>
            </a:r>
            <a:r>
              <a:rPr lang="en-GB" dirty="0">
                <a:hlinkClick r:id="rId2"/>
              </a:rPr>
              <a:t>https://wwwin-github.cisco.com/pages/AS-Community/RASTA/Installing-RASTA/</a:t>
            </a:r>
            <a:r>
              <a:rPr lang="en-GB" dirty="0"/>
              <a:t> </a:t>
            </a:r>
          </a:p>
          <a:p>
            <a:r>
              <a:rPr lang="en-GB" dirty="0"/>
              <a:t>CXTA installation guide can be found at: </a:t>
            </a:r>
            <a:r>
              <a:rPr lang="da-DK" dirty="0">
                <a:hlinkClick r:id="rId3"/>
              </a:rPr>
              <a:t>https://wwwin-github.cisco.com/pages/AS-Community/CXTA/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E26BE9-B0D7-2D41-B5A5-5E00AFB61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RASTA / CXTA Installation</a:t>
            </a:r>
          </a:p>
        </p:txBody>
      </p:sp>
    </p:spTree>
    <p:extLst>
      <p:ext uri="{BB962C8B-B14F-4D97-AF65-F5344CB8AC3E}">
        <p14:creationId xmlns:p14="http://schemas.microsoft.com/office/powerpoint/2010/main" val="3133638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DE928E-F910-F747-8122-3A230E003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Test case are in RASTA / CXTA written using a keyword-driven approach, that makes it easier for someone to understand the test cases.</a:t>
            </a:r>
          </a:p>
          <a:p>
            <a:r>
              <a:rPr lang="en-GB" dirty="0"/>
              <a:t>A test suite in RASTA / CXTA consists of two parts</a:t>
            </a:r>
          </a:p>
          <a:p>
            <a:pPr lvl="1"/>
            <a:r>
              <a:rPr lang="en-GB" dirty="0"/>
              <a:t>Testbed file, which contains all device data (IP addresses, username, password, etc.)</a:t>
            </a:r>
          </a:p>
          <a:p>
            <a:pPr lvl="1"/>
            <a:r>
              <a:rPr lang="en-GB" dirty="0"/>
              <a:t>Robot file(s), which contains the test cases</a:t>
            </a:r>
          </a:p>
          <a:p>
            <a:pPr lvl="1"/>
            <a:r>
              <a:rPr lang="en-GB" dirty="0"/>
              <a:t>A test suite may consist of one or more robot files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0FFA90-8CA9-704E-A01F-DEF63C6B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RASTA / CXTA Test cases</a:t>
            </a:r>
          </a:p>
        </p:txBody>
      </p:sp>
    </p:spTree>
    <p:extLst>
      <p:ext uri="{BB962C8B-B14F-4D97-AF65-F5344CB8AC3E}">
        <p14:creationId xmlns:p14="http://schemas.microsoft.com/office/powerpoint/2010/main" val="13372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54A304-0D55-8049-ADF4-FDE950B202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RASTA / CXTA supports a wide range of keywords – some coming from Robot Frameworks and some specific to RASTA</a:t>
            </a:r>
          </a:p>
          <a:p>
            <a:r>
              <a:rPr lang="en-GB" dirty="0"/>
              <a:t>List and documentation of RASTA keywords can be found at: </a:t>
            </a:r>
            <a:r>
              <a:rPr lang="en-GB" dirty="0">
                <a:hlinkClick r:id="rId2"/>
              </a:rPr>
              <a:t>https://wwwin-github.cisco.com/pages/AS-Community/RASTA/libdoc/keyword-index/</a:t>
            </a:r>
            <a:r>
              <a:rPr lang="en-GB" dirty="0"/>
              <a:t> </a:t>
            </a:r>
          </a:p>
          <a:p>
            <a:r>
              <a:rPr lang="en-GB" dirty="0"/>
              <a:t>List and documentation of CXTA keywords can be found at: </a:t>
            </a:r>
            <a:r>
              <a:rPr lang="da-DK" dirty="0">
                <a:hlinkClick r:id="rId3"/>
              </a:rPr>
              <a:t>https://wwwin-github.cisco.com/pages/AS-Community/CXTA/libdoc/keyword-index/</a:t>
            </a:r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98C290-A48D-3348-B305-833813538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RASTA / CXTA Keywords</a:t>
            </a:r>
          </a:p>
        </p:txBody>
      </p:sp>
    </p:spTree>
    <p:extLst>
      <p:ext uri="{BB962C8B-B14F-4D97-AF65-F5344CB8AC3E}">
        <p14:creationId xmlns:p14="http://schemas.microsoft.com/office/powerpoint/2010/main" val="1050763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DE928E-F910-F747-8122-3A230E003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RASTA / CXTA test suites are exacted using the command “</a:t>
            </a:r>
            <a:r>
              <a:rPr lang="en-GB" i="1" dirty="0"/>
              <a:t>robot &lt;robot-file&gt;</a:t>
            </a:r>
            <a:r>
              <a:rPr lang="en-GB" dirty="0"/>
              <a:t>”</a:t>
            </a:r>
          </a:p>
          <a:p>
            <a:r>
              <a:rPr lang="en-GB" dirty="0"/>
              <a:t>The output of test execution are in RASTA / CXTA provided in three formats</a:t>
            </a:r>
          </a:p>
          <a:p>
            <a:pPr lvl="1"/>
            <a:r>
              <a:rPr lang="en-GB" dirty="0"/>
              <a:t>report.html – high level result</a:t>
            </a:r>
          </a:p>
          <a:p>
            <a:pPr lvl="1"/>
            <a:r>
              <a:rPr lang="en-GB" dirty="0"/>
              <a:t>log.html – detailed log output all output retrieved during test execution</a:t>
            </a:r>
          </a:p>
          <a:p>
            <a:pPr lvl="1"/>
            <a:r>
              <a:rPr lang="en-GB" dirty="0"/>
              <a:t>output.xml – same as log.html just in XML format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0FFA90-8CA9-704E-A01F-DEF63C6B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RASTA / CXTA Test Execution and Results</a:t>
            </a:r>
          </a:p>
        </p:txBody>
      </p:sp>
    </p:spTree>
    <p:extLst>
      <p:ext uri="{BB962C8B-B14F-4D97-AF65-F5344CB8AC3E}">
        <p14:creationId xmlns:p14="http://schemas.microsoft.com/office/powerpoint/2010/main" val="182868312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theme 2015 16x9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S PowerPoint Template 2018 v0.9" id="{680A446C-12A3-1546-8934-40A2E2E15262}" vid="{1DA9A334-96B5-874E-8183-89546B76A2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theme 2015 16x9</Template>
  <TotalTime>2984</TotalTime>
  <Words>2279</Words>
  <Application>Microsoft Macintosh PowerPoint</Application>
  <PresentationFormat>On-screen Show (16:9)</PresentationFormat>
  <Paragraphs>260</Paragraphs>
  <Slides>36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CiscoSansTT ExtraLight</vt:lpstr>
      <vt:lpstr>Courier</vt:lpstr>
      <vt:lpstr>Courier New</vt:lpstr>
      <vt:lpstr>Blue theme 2015 16x9</vt:lpstr>
      <vt:lpstr>Test Automation using RASTA/CXTA</vt:lpstr>
      <vt:lpstr>Let’s start with some of the surrounding tools</vt:lpstr>
      <vt:lpstr>DAFE (Deploy ACI From Excel)</vt:lpstr>
      <vt:lpstr>DAFE Excel Sheet</vt:lpstr>
      <vt:lpstr>RASTA / CXTA</vt:lpstr>
      <vt:lpstr>RASTA / CXTA Installation</vt:lpstr>
      <vt:lpstr>RASTA / CXTA Test cases</vt:lpstr>
      <vt:lpstr>RASTA / CXTA Keywords</vt:lpstr>
      <vt:lpstr>RASTA / CXTA Test Execution and Results</vt:lpstr>
      <vt:lpstr>ACI and RASTA / CXTA</vt:lpstr>
      <vt:lpstr>ACI Support in RASTA / CXTA</vt:lpstr>
      <vt:lpstr>ACI keywords in RASTA / CXTA High Level Keywords</vt:lpstr>
      <vt:lpstr>Example - RASTA / CXTA testbed file for ACI</vt:lpstr>
      <vt:lpstr>Example - RASTA / CXTA test suite for ACI</vt:lpstr>
      <vt:lpstr>So, what’s next</vt:lpstr>
      <vt:lpstr>ACI Test Auto Generator (ATAG)</vt:lpstr>
      <vt:lpstr>Idea behind ATAG</vt:lpstr>
      <vt:lpstr>What is ATAG ?</vt:lpstr>
      <vt:lpstr>Which type of tests can be created with ATAG ?</vt:lpstr>
      <vt:lpstr>Do it your self? Are you kidding?</vt:lpstr>
      <vt:lpstr>ATAG Test Templates</vt:lpstr>
      <vt:lpstr>What is a ATAG test template ?</vt:lpstr>
      <vt:lpstr>How to use ATAG</vt:lpstr>
      <vt:lpstr>How to use ATAG as an end-user</vt:lpstr>
      <vt:lpstr>How to use ATAG as an end-user</vt:lpstr>
      <vt:lpstr>How to use ATAG as an end-user</vt:lpstr>
      <vt:lpstr>Output of ATAG – testbed file</vt:lpstr>
      <vt:lpstr>Output of ATAG – robot file</vt:lpstr>
      <vt:lpstr>Time to execute test suite</vt:lpstr>
      <vt:lpstr>Test Execution</vt:lpstr>
      <vt:lpstr>Test Results</vt:lpstr>
      <vt:lpstr>Want to know more or get involved ?</vt:lpstr>
      <vt:lpstr>How to get help</vt:lpstr>
      <vt:lpstr>How to get involved</vt:lpstr>
      <vt:lpstr>More information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this Document</dc:title>
  <dc:creator>Morten Skriver (moskrive)</dc:creator>
  <cp:lastModifiedBy>Morten Skriver (moskrive)</cp:lastModifiedBy>
  <cp:revision>135</cp:revision>
  <cp:lastPrinted>2014-07-09T19:55:36Z</cp:lastPrinted>
  <dcterms:created xsi:type="dcterms:W3CDTF">2018-09-26T12:51:03Z</dcterms:created>
  <dcterms:modified xsi:type="dcterms:W3CDTF">2019-06-24T05:59:06Z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emplateVersion">
    <vt:lpwstr>Version 0.9</vt:lpwstr>
  </property>
  <property fmtid="{D5CDD505-2E9C-101B-9397-08002B2CF9AE}" pid="3" name="EDCS_Reference">
    <vt:lpwstr>EDCS-1512837</vt:lpwstr>
  </property>
  <property fmtid="{D5CDD505-2E9C-101B-9397-08002B2CF9AE}" pid="4" name="ICN-TMPL">
    <vt:lpwstr>ICN-TMPL 215435</vt:lpwstr>
  </property>
  <property fmtid="{D5CDD505-2E9C-101B-9397-08002B2CF9AE}" pid="5" name="documentDCP">
    <vt:lpwstr>&lt;update custom field with DCP ID if applicable. Otherwise, delete entire line&gt;</vt:lpwstr>
  </property>
  <property fmtid="{D5CDD505-2E9C-101B-9397-08002B2CF9AE}" pid="6" name="documentPID">
    <vt:lpwstr>&lt;update custom field with PID, if applicable. Otherwise, delete entire line&gt;</vt:lpwstr>
  </property>
  <property fmtid="{D5CDD505-2E9C-101B-9397-08002B2CF9AE}" pid="7" name="Customer Name and Project/Deliverable Name">
    <vt:lpwstr>Customer Name &amp; Project Name (Custom Field)</vt:lpwstr>
  </property>
  <property fmtid="{D5CDD505-2E9C-101B-9397-08002B2CF9AE}" pid="8" name="documentVersion">
    <vt:lpwstr>Version x.y (Custom Field)</vt:lpwstr>
  </property>
  <property fmtid="{D5CDD505-2E9C-101B-9397-08002B2CF9AE}" pid="9" name="Author Name">
    <vt:lpwstr>&lt;update custom field, e.g., Cisco Systems Advanced Services&gt;</vt:lpwstr>
  </property>
  <property fmtid="{D5CDD505-2E9C-101B-9397-08002B2CF9AE}" pid="10" name="Change Authority">
    <vt:lpwstr>&lt;update custom field, e.g., Cisco Systems Advanced Services&gt;</vt:lpwstr>
  </property>
  <property fmtid="{D5CDD505-2E9C-101B-9397-08002B2CF9AE}" pid="11" name="documentAuthor">
    <vt:lpwstr>&lt;Document Author custom field&gt;</vt:lpwstr>
  </property>
  <property fmtid="{D5CDD505-2E9C-101B-9397-08002B2CF9AE}" pid="12" name="documentOrg">
    <vt:lpwstr>&lt;Document Org - Like DCV, Collab, DCN, etc. custom field&gt;</vt:lpwstr>
  </property>
  <property fmtid="{D5CDD505-2E9C-101B-9397-08002B2CF9AE}" pid="13" name="documentTheater">
    <vt:lpwstr>&lt;Document Theater custom field&gt;</vt:lpwstr>
  </property>
  <property fmtid="{D5CDD505-2E9C-101B-9397-08002B2CF9AE}" pid="14" name="documentCustomerName">
    <vt:lpwstr>&lt;Document Customer Name custom field&gt;</vt:lpwstr>
  </property>
  <property fmtid="{D5CDD505-2E9C-101B-9397-08002B2CF9AE}" pid="15" name="Template ID">
    <vt:lpwstr>ICN-TMPL-215435</vt:lpwstr>
  </property>
</Properties>
</file>