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6.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8.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1.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2.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25.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41"/>
  </p:notesMasterIdLst>
  <p:sldIdLst>
    <p:sldId id="256" r:id="rId2"/>
    <p:sldId id="259" r:id="rId3"/>
    <p:sldId id="261" r:id="rId4"/>
    <p:sldId id="257" r:id="rId5"/>
    <p:sldId id="315" r:id="rId6"/>
    <p:sldId id="313" r:id="rId7"/>
    <p:sldId id="310" r:id="rId8"/>
    <p:sldId id="314" r:id="rId9"/>
    <p:sldId id="311" r:id="rId10"/>
    <p:sldId id="287" r:id="rId11"/>
    <p:sldId id="258" r:id="rId12"/>
    <p:sldId id="295" r:id="rId13"/>
    <p:sldId id="288" r:id="rId14"/>
    <p:sldId id="303" r:id="rId15"/>
    <p:sldId id="294" r:id="rId16"/>
    <p:sldId id="299" r:id="rId17"/>
    <p:sldId id="300" r:id="rId18"/>
    <p:sldId id="301" r:id="rId19"/>
    <p:sldId id="302" r:id="rId20"/>
    <p:sldId id="289" r:id="rId21"/>
    <p:sldId id="297" r:id="rId22"/>
    <p:sldId id="305" r:id="rId23"/>
    <p:sldId id="306" r:id="rId24"/>
    <p:sldId id="307" r:id="rId25"/>
    <p:sldId id="304" r:id="rId26"/>
    <p:sldId id="308" r:id="rId27"/>
    <p:sldId id="309" r:id="rId28"/>
    <p:sldId id="290" r:id="rId29"/>
    <p:sldId id="298" r:id="rId30"/>
    <p:sldId id="316" r:id="rId31"/>
    <p:sldId id="291" r:id="rId32"/>
    <p:sldId id="263" r:id="rId33"/>
    <p:sldId id="292" r:id="rId34"/>
    <p:sldId id="296" r:id="rId35"/>
    <p:sldId id="293" r:id="rId36"/>
    <p:sldId id="265" r:id="rId37"/>
    <p:sldId id="312" r:id="rId38"/>
    <p:sldId id="266" r:id="rId39"/>
    <p:sldId id="281" r:id="rId40"/>
  </p:sldIdLst>
  <p:sldSz cx="9144000" cy="5143500" type="screen16x9"/>
  <p:notesSz cx="6858000" cy="9144000"/>
  <p:embeddedFontLst>
    <p:embeddedFont>
      <p:font typeface="Georgia" panose="02040502050405020303" pitchFamily="18" charset="0"/>
      <p:regular r:id="rId42"/>
      <p:bold r:id="rId43"/>
      <p:italic r:id="rId44"/>
      <p:boldItalic r:id="rId45"/>
    </p:embeddedFont>
    <p:embeddedFont>
      <p:font typeface="Consolas" panose="020B0609020204030204" pitchFamily="49" charset="0"/>
      <p:regular r:id="rId46"/>
      <p:bold r:id="rId47"/>
      <p:italic r:id="rId48"/>
      <p:boldItalic r:id="rId49"/>
    </p:embeddedFont>
    <p:embeddedFont>
      <p:font typeface="Nunito Sans" panose="020B0604020202020204" charset="0"/>
      <p:regular r:id="rId50"/>
      <p:bold r:id="rId51"/>
      <p:italic r:id="rId52"/>
      <p:boldItalic r:id="rId53"/>
    </p:embeddedFont>
    <p:embeddedFont>
      <p:font typeface="SimSun" panose="02010600030101010101" pitchFamily="2" charset="-122"/>
      <p:regular r:id="rId54"/>
    </p:embeddedFont>
    <p:embeddedFont>
      <p:font typeface="Calibri" panose="020F050202020403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os LEE Chun Ing" initials="ALCI" lastIdx="1" clrIdx="0">
    <p:extLst>
      <p:ext uri="{19B8F6BF-5375-455C-9EA6-DF929625EA0E}">
        <p15:presenceInfo xmlns:p15="http://schemas.microsoft.com/office/powerpoint/2012/main" userId="Amos LEE Chun 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B5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E94D28AD-F923-4215-9ABF-3C681C6811D4}">
  <a:tblStyle styleId="{E94D28AD-F923-4215-9ABF-3C681C6811D4}"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snapToGrid="0">
      <p:cViewPr varScale="1">
        <p:scale>
          <a:sx n="100" d="100"/>
          <a:sy n="100" d="100"/>
        </p:scale>
        <p:origin x="5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SG" dirty="0"/>
              <a:t>Burndown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Planned</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Sheet1!$A$2:$A$9</c:f>
              <c:numCache>
                <c:formatCode>General</c:formatCode>
                <c:ptCount val="8"/>
                <c:pt idx="0">
                  <c:v>0</c:v>
                </c:pt>
                <c:pt idx="1">
                  <c:v>1</c:v>
                </c:pt>
                <c:pt idx="2">
                  <c:v>2</c:v>
                </c:pt>
                <c:pt idx="3">
                  <c:v>3</c:v>
                </c:pt>
                <c:pt idx="4">
                  <c:v>4</c:v>
                </c:pt>
                <c:pt idx="5">
                  <c:v>5</c:v>
                </c:pt>
                <c:pt idx="6">
                  <c:v>6</c:v>
                </c:pt>
                <c:pt idx="7">
                  <c:v>7</c:v>
                </c:pt>
              </c:numCache>
            </c:numRef>
          </c:cat>
          <c:val>
            <c:numRef>
              <c:f>Sheet1!$B$2:$B$9</c:f>
              <c:numCache>
                <c:formatCode>General</c:formatCode>
                <c:ptCount val="8"/>
                <c:pt idx="0">
                  <c:v>353.75</c:v>
                </c:pt>
                <c:pt idx="1">
                  <c:v>343.75</c:v>
                </c:pt>
                <c:pt idx="2">
                  <c:v>333.75</c:v>
                </c:pt>
                <c:pt idx="3">
                  <c:v>286.75</c:v>
                </c:pt>
                <c:pt idx="4">
                  <c:v>199.75</c:v>
                </c:pt>
                <c:pt idx="5">
                  <c:v>95.5</c:v>
                </c:pt>
                <c:pt idx="6">
                  <c:v>45.5</c:v>
                </c:pt>
                <c:pt idx="7">
                  <c:v>0</c:v>
                </c:pt>
              </c:numCache>
            </c:numRef>
          </c:val>
          <c:smooth val="0"/>
          <c:extLst>
            <c:ext xmlns:c16="http://schemas.microsoft.com/office/drawing/2014/chart" uri="{C3380CC4-5D6E-409C-BE32-E72D297353CC}">
              <c16:uniqueId val="{00000000-9563-4C35-BBD2-F8E20959BB24}"/>
            </c:ext>
          </c:extLst>
        </c:ser>
        <c:ser>
          <c:idx val="1"/>
          <c:order val="1"/>
          <c:tx>
            <c:strRef>
              <c:f>Sheet1!$C$1</c:f>
              <c:strCache>
                <c:ptCount val="1"/>
                <c:pt idx="0">
                  <c:v>Actual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Sheet1!$A$2:$A$9</c:f>
              <c:numCache>
                <c:formatCode>General</c:formatCode>
                <c:ptCount val="8"/>
                <c:pt idx="0">
                  <c:v>0</c:v>
                </c:pt>
                <c:pt idx="1">
                  <c:v>1</c:v>
                </c:pt>
                <c:pt idx="2">
                  <c:v>2</c:v>
                </c:pt>
                <c:pt idx="3">
                  <c:v>3</c:v>
                </c:pt>
                <c:pt idx="4">
                  <c:v>4</c:v>
                </c:pt>
                <c:pt idx="5">
                  <c:v>5</c:v>
                </c:pt>
                <c:pt idx="6">
                  <c:v>6</c:v>
                </c:pt>
                <c:pt idx="7">
                  <c:v>7</c:v>
                </c:pt>
              </c:numCache>
            </c:numRef>
          </c:cat>
          <c:val>
            <c:numRef>
              <c:f>Sheet1!$C$2:$C$9</c:f>
              <c:numCache>
                <c:formatCode>General</c:formatCode>
                <c:ptCount val="8"/>
                <c:pt idx="0">
                  <c:v>353.75</c:v>
                </c:pt>
                <c:pt idx="1">
                  <c:v>339.75</c:v>
                </c:pt>
                <c:pt idx="2">
                  <c:v>325.75</c:v>
                </c:pt>
                <c:pt idx="3">
                  <c:v>279.25</c:v>
                </c:pt>
                <c:pt idx="4">
                  <c:v>218</c:v>
                </c:pt>
                <c:pt idx="5">
                  <c:v>121.16666669999999</c:v>
                </c:pt>
                <c:pt idx="6">
                  <c:v>52.916666669999998</c:v>
                </c:pt>
                <c:pt idx="7">
                  <c:v>7.4166666670000003</c:v>
                </c:pt>
              </c:numCache>
            </c:numRef>
          </c:val>
          <c:smooth val="0"/>
          <c:extLst>
            <c:ext xmlns:c16="http://schemas.microsoft.com/office/drawing/2014/chart" uri="{C3380CC4-5D6E-409C-BE32-E72D297353CC}">
              <c16:uniqueId val="{00000001-9563-4C35-BBD2-F8E20959BB24}"/>
            </c:ext>
          </c:extLst>
        </c:ser>
        <c:dLbls>
          <c:showLegendKey val="0"/>
          <c:showVal val="0"/>
          <c:showCatName val="0"/>
          <c:showSerName val="0"/>
          <c:showPercent val="0"/>
          <c:showBubbleSize val="0"/>
        </c:dLbls>
        <c:marker val="1"/>
        <c:smooth val="0"/>
        <c:axId val="760514336"/>
        <c:axId val="627202000"/>
      </c:lineChart>
      <c:catAx>
        <c:axId val="760514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7202000"/>
        <c:crosses val="autoZero"/>
        <c:auto val="1"/>
        <c:lblAlgn val="ctr"/>
        <c:lblOffset val="100"/>
        <c:noMultiLvlLbl val="0"/>
      </c:catAx>
      <c:valAx>
        <c:axId val="627202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60514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Work Breakdown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284-4924-A0CB-DB69D06B1F0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284-4924-A0CB-DB69D06B1F03}"/>
              </c:ext>
            </c:extLst>
          </c:dPt>
          <c:dLbls>
            <c:dLbl>
              <c:idx val="0"/>
              <c:layout>
                <c:manualLayout>
                  <c:x val="8.8599391590584803E-2"/>
                  <c:y val="-1.6183054557919106E-2"/>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6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8284-4924-A0CB-DB69D06B1F03}"/>
                </c:ext>
              </c:extLst>
            </c:dLbl>
            <c:dLbl>
              <c:idx val="1"/>
              <c:layout>
                <c:manualLayout>
                  <c:x val="-6.0620636351452845E-2"/>
                  <c:y val="-8.0915272789595441E-3"/>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6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8284-4924-A0CB-DB69D06B1F03}"/>
                </c:ext>
              </c:extLst>
            </c:dLbl>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Programming</c:v>
                </c:pt>
                <c:pt idx="1">
                  <c:v>Non-Programming</c:v>
                </c:pt>
              </c:strCache>
            </c:strRef>
          </c:cat>
          <c:val>
            <c:numRef>
              <c:f>Sheet1!$B$2:$B$3</c:f>
              <c:numCache>
                <c:formatCode>General</c:formatCode>
                <c:ptCount val="2"/>
                <c:pt idx="0">
                  <c:v>67</c:v>
                </c:pt>
                <c:pt idx="1">
                  <c:v>105</c:v>
                </c:pt>
              </c:numCache>
            </c:numRef>
          </c:val>
          <c:extLst>
            <c:ext xmlns:c16="http://schemas.microsoft.com/office/drawing/2014/chart" uri="{C3380CC4-5D6E-409C-BE32-E72D297353CC}">
              <c16:uniqueId val="{00000004-8284-4924-A0CB-DB69D06B1F03}"/>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Task 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Task Metric</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Sheet1!$A$2:$A$8</c:f>
              <c:numCache>
                <c:formatCode>General</c:formatCode>
                <c:ptCount val="7"/>
                <c:pt idx="0">
                  <c:v>1</c:v>
                </c:pt>
                <c:pt idx="1">
                  <c:v>2</c:v>
                </c:pt>
                <c:pt idx="2">
                  <c:v>3</c:v>
                </c:pt>
                <c:pt idx="3">
                  <c:v>4</c:v>
                </c:pt>
                <c:pt idx="4">
                  <c:v>5</c:v>
                </c:pt>
                <c:pt idx="5">
                  <c:v>6</c:v>
                </c:pt>
                <c:pt idx="6">
                  <c:v>7</c:v>
                </c:pt>
              </c:numCache>
            </c:numRef>
          </c:xVal>
          <c:yVal>
            <c:numRef>
              <c:f>Sheet1!$B$2:$B$8</c:f>
              <c:numCache>
                <c:formatCode>General</c:formatCode>
                <c:ptCount val="7"/>
                <c:pt idx="0">
                  <c:v>1.2</c:v>
                </c:pt>
                <c:pt idx="1">
                  <c:v>1.2</c:v>
                </c:pt>
                <c:pt idx="2">
                  <c:v>0.90909090910000001</c:v>
                </c:pt>
                <c:pt idx="3">
                  <c:v>0.696969697</c:v>
                </c:pt>
                <c:pt idx="4">
                  <c:v>0.92</c:v>
                </c:pt>
                <c:pt idx="5">
                  <c:v>1.095238095</c:v>
                </c:pt>
                <c:pt idx="6">
                  <c:v>1</c:v>
                </c:pt>
              </c:numCache>
            </c:numRef>
          </c:yVal>
          <c:smooth val="0"/>
          <c:extLst>
            <c:ext xmlns:c16="http://schemas.microsoft.com/office/drawing/2014/chart" uri="{C3380CC4-5D6E-409C-BE32-E72D297353CC}">
              <c16:uniqueId val="{00000000-4123-4011-964B-0AAA01B30F67}"/>
            </c:ext>
          </c:extLst>
        </c:ser>
        <c:dLbls>
          <c:showLegendKey val="0"/>
          <c:showVal val="0"/>
          <c:showCatName val="0"/>
          <c:showSerName val="0"/>
          <c:showPercent val="0"/>
          <c:showBubbleSize val="0"/>
        </c:dLbls>
        <c:axId val="1691718592"/>
        <c:axId val="53684448"/>
      </c:scatterChart>
      <c:valAx>
        <c:axId val="1691718592"/>
        <c:scaling>
          <c:orientation val="minMax"/>
          <c:max val="7"/>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684448"/>
        <c:crosses val="autoZero"/>
        <c:crossBetween val="midCat"/>
        <c:majorUnit val="1"/>
      </c:valAx>
      <c:valAx>
        <c:axId val="53684448"/>
        <c:scaling>
          <c:orientation val="minMax"/>
          <c:max val="1.2"/>
          <c:min val="0.60000000000000009"/>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1718592"/>
        <c:crosses val="autoZero"/>
        <c:crossBetween val="midCat"/>
        <c:majorUnit val="0.2"/>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Task 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Task Metric</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Sheet1!$A$2:$A$8</c:f>
              <c:numCache>
                <c:formatCode>General</c:formatCode>
                <c:ptCount val="7"/>
                <c:pt idx="0">
                  <c:v>1</c:v>
                </c:pt>
                <c:pt idx="1">
                  <c:v>2</c:v>
                </c:pt>
                <c:pt idx="2">
                  <c:v>3</c:v>
                </c:pt>
                <c:pt idx="3">
                  <c:v>4</c:v>
                </c:pt>
                <c:pt idx="4">
                  <c:v>5</c:v>
                </c:pt>
                <c:pt idx="5">
                  <c:v>6</c:v>
                </c:pt>
                <c:pt idx="6">
                  <c:v>7</c:v>
                </c:pt>
              </c:numCache>
            </c:numRef>
          </c:xVal>
          <c:yVal>
            <c:numRef>
              <c:f>Sheet1!$B$2:$B$8</c:f>
              <c:numCache>
                <c:formatCode>General</c:formatCode>
                <c:ptCount val="7"/>
                <c:pt idx="0">
                  <c:v>1.2</c:v>
                </c:pt>
                <c:pt idx="1">
                  <c:v>1.2</c:v>
                </c:pt>
                <c:pt idx="2">
                  <c:v>0.90909090910000001</c:v>
                </c:pt>
                <c:pt idx="3">
                  <c:v>0.696969697</c:v>
                </c:pt>
                <c:pt idx="4">
                  <c:v>0.92</c:v>
                </c:pt>
                <c:pt idx="5">
                  <c:v>1.095238095</c:v>
                </c:pt>
                <c:pt idx="6">
                  <c:v>1</c:v>
                </c:pt>
              </c:numCache>
            </c:numRef>
          </c:yVal>
          <c:smooth val="0"/>
          <c:extLst>
            <c:ext xmlns:c16="http://schemas.microsoft.com/office/drawing/2014/chart" uri="{C3380CC4-5D6E-409C-BE32-E72D297353CC}">
              <c16:uniqueId val="{00000000-4123-4011-964B-0AAA01B30F67}"/>
            </c:ext>
          </c:extLst>
        </c:ser>
        <c:dLbls>
          <c:showLegendKey val="0"/>
          <c:showVal val="0"/>
          <c:showCatName val="0"/>
          <c:showSerName val="0"/>
          <c:showPercent val="0"/>
          <c:showBubbleSize val="0"/>
        </c:dLbls>
        <c:axId val="1691718592"/>
        <c:axId val="53684448"/>
      </c:scatterChart>
      <c:valAx>
        <c:axId val="1691718592"/>
        <c:scaling>
          <c:orientation val="minMax"/>
          <c:max val="7"/>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684448"/>
        <c:crosses val="autoZero"/>
        <c:crossBetween val="midCat"/>
        <c:majorUnit val="1"/>
      </c:valAx>
      <c:valAx>
        <c:axId val="53684448"/>
        <c:scaling>
          <c:orientation val="minMax"/>
          <c:max val="1.2"/>
          <c:min val="0.60000000000000009"/>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1718592"/>
        <c:crosses val="autoZero"/>
        <c:crossBetween val="midCat"/>
        <c:majorUnit val="0.2"/>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Task 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Task Metric</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Sheet1!$A$2:$A$8</c:f>
              <c:numCache>
                <c:formatCode>General</c:formatCode>
                <c:ptCount val="7"/>
                <c:pt idx="0">
                  <c:v>1</c:v>
                </c:pt>
                <c:pt idx="1">
                  <c:v>2</c:v>
                </c:pt>
                <c:pt idx="2">
                  <c:v>3</c:v>
                </c:pt>
                <c:pt idx="3">
                  <c:v>4</c:v>
                </c:pt>
                <c:pt idx="4">
                  <c:v>5</c:v>
                </c:pt>
                <c:pt idx="5">
                  <c:v>6</c:v>
                </c:pt>
                <c:pt idx="6">
                  <c:v>7</c:v>
                </c:pt>
              </c:numCache>
            </c:numRef>
          </c:xVal>
          <c:yVal>
            <c:numRef>
              <c:f>Sheet1!$B$2:$B$8</c:f>
              <c:numCache>
                <c:formatCode>General</c:formatCode>
                <c:ptCount val="7"/>
                <c:pt idx="0">
                  <c:v>1.2</c:v>
                </c:pt>
                <c:pt idx="1">
                  <c:v>1.2</c:v>
                </c:pt>
                <c:pt idx="2">
                  <c:v>0.90909090910000001</c:v>
                </c:pt>
                <c:pt idx="3">
                  <c:v>0.696969697</c:v>
                </c:pt>
                <c:pt idx="4">
                  <c:v>0.92</c:v>
                </c:pt>
                <c:pt idx="5">
                  <c:v>1.095238095</c:v>
                </c:pt>
                <c:pt idx="6">
                  <c:v>1</c:v>
                </c:pt>
              </c:numCache>
            </c:numRef>
          </c:yVal>
          <c:smooth val="0"/>
          <c:extLst>
            <c:ext xmlns:c16="http://schemas.microsoft.com/office/drawing/2014/chart" uri="{C3380CC4-5D6E-409C-BE32-E72D297353CC}">
              <c16:uniqueId val="{00000000-4123-4011-964B-0AAA01B30F67}"/>
            </c:ext>
          </c:extLst>
        </c:ser>
        <c:dLbls>
          <c:showLegendKey val="0"/>
          <c:showVal val="0"/>
          <c:showCatName val="0"/>
          <c:showSerName val="0"/>
          <c:showPercent val="0"/>
          <c:showBubbleSize val="0"/>
        </c:dLbls>
        <c:axId val="1691718592"/>
        <c:axId val="53684448"/>
      </c:scatterChart>
      <c:valAx>
        <c:axId val="1691718592"/>
        <c:scaling>
          <c:orientation val="minMax"/>
          <c:max val="7"/>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684448"/>
        <c:crosses val="autoZero"/>
        <c:crossBetween val="midCat"/>
        <c:majorUnit val="1"/>
      </c:valAx>
      <c:valAx>
        <c:axId val="53684448"/>
        <c:scaling>
          <c:orientation val="minMax"/>
          <c:max val="1.2"/>
          <c:min val="0.60000000000000009"/>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1718592"/>
        <c:crosses val="autoZero"/>
        <c:crossBetween val="midCat"/>
        <c:majorUnit val="0.2"/>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Bug 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Task Metric</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Sheet1!$A$2:$A$8</c:f>
              <c:numCache>
                <c:formatCode>General</c:formatCode>
                <c:ptCount val="7"/>
                <c:pt idx="0">
                  <c:v>1</c:v>
                </c:pt>
                <c:pt idx="1">
                  <c:v>2</c:v>
                </c:pt>
                <c:pt idx="2">
                  <c:v>3</c:v>
                </c:pt>
                <c:pt idx="3">
                  <c:v>4</c:v>
                </c:pt>
                <c:pt idx="4">
                  <c:v>5</c:v>
                </c:pt>
                <c:pt idx="5">
                  <c:v>6</c:v>
                </c:pt>
                <c:pt idx="6">
                  <c:v>7</c:v>
                </c:pt>
              </c:numCache>
            </c:numRef>
          </c:xVal>
          <c:yVal>
            <c:numRef>
              <c:f>Sheet1!$B$2:$B$8</c:f>
              <c:numCache>
                <c:formatCode>General</c:formatCode>
                <c:ptCount val="7"/>
                <c:pt idx="0">
                  <c:v>0</c:v>
                </c:pt>
                <c:pt idx="1">
                  <c:v>0</c:v>
                </c:pt>
                <c:pt idx="2">
                  <c:v>21</c:v>
                </c:pt>
                <c:pt idx="3">
                  <c:v>34</c:v>
                </c:pt>
                <c:pt idx="4">
                  <c:v>63</c:v>
                </c:pt>
                <c:pt idx="5">
                  <c:v>61</c:v>
                </c:pt>
                <c:pt idx="6">
                  <c:v>0</c:v>
                </c:pt>
              </c:numCache>
            </c:numRef>
          </c:yVal>
          <c:smooth val="0"/>
          <c:extLst>
            <c:ext xmlns:c16="http://schemas.microsoft.com/office/drawing/2014/chart" uri="{C3380CC4-5D6E-409C-BE32-E72D297353CC}">
              <c16:uniqueId val="{00000000-4123-4011-964B-0AAA01B30F67}"/>
            </c:ext>
          </c:extLst>
        </c:ser>
        <c:dLbls>
          <c:showLegendKey val="0"/>
          <c:showVal val="0"/>
          <c:showCatName val="0"/>
          <c:showSerName val="0"/>
          <c:showPercent val="0"/>
          <c:showBubbleSize val="0"/>
        </c:dLbls>
        <c:axId val="1691718592"/>
        <c:axId val="53684448"/>
      </c:scatterChart>
      <c:valAx>
        <c:axId val="1691718592"/>
        <c:scaling>
          <c:orientation val="minMax"/>
          <c:max val="7"/>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684448"/>
        <c:crosses val="autoZero"/>
        <c:crossBetween val="midCat"/>
        <c:majorUnit val="1"/>
      </c:valAx>
      <c:valAx>
        <c:axId val="53684448"/>
        <c:scaling>
          <c:orientation val="minMax"/>
          <c:max val="7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1718592"/>
        <c:crosses val="autoZero"/>
        <c:crossBetween val="midCat"/>
        <c:majorUnit val="10"/>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Bug Metrics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Task Metric</c:v>
                </c:pt>
              </c:strCache>
            </c:strRef>
          </c:tx>
          <c:spPr>
            <a:ln w="28575" cap="rnd">
              <a:noFill/>
              <a:round/>
            </a:ln>
            <a:effectLst/>
          </c:spPr>
          <c:marker>
            <c:symbol val="circle"/>
            <c:size val="5"/>
            <c:spPr>
              <a:solidFill>
                <a:schemeClr val="accent1"/>
              </a:solidFill>
              <a:ln w="9525">
                <a:solidFill>
                  <a:schemeClr val="accent1"/>
                </a:solidFill>
              </a:ln>
              <a:effectLst/>
            </c:spPr>
          </c:marker>
          <c:xVal>
            <c:numRef>
              <c:f>Sheet1!$A$2:$A$8</c:f>
              <c:numCache>
                <c:formatCode>General</c:formatCode>
                <c:ptCount val="7"/>
                <c:pt idx="0">
                  <c:v>1</c:v>
                </c:pt>
                <c:pt idx="1">
                  <c:v>2</c:v>
                </c:pt>
                <c:pt idx="2">
                  <c:v>3</c:v>
                </c:pt>
                <c:pt idx="3">
                  <c:v>4</c:v>
                </c:pt>
                <c:pt idx="4">
                  <c:v>5</c:v>
                </c:pt>
                <c:pt idx="5">
                  <c:v>6</c:v>
                </c:pt>
                <c:pt idx="6">
                  <c:v>7</c:v>
                </c:pt>
              </c:numCache>
            </c:numRef>
          </c:xVal>
          <c:yVal>
            <c:numRef>
              <c:f>Sheet1!$B$2:$B$8</c:f>
              <c:numCache>
                <c:formatCode>General</c:formatCode>
                <c:ptCount val="7"/>
                <c:pt idx="0">
                  <c:v>0</c:v>
                </c:pt>
                <c:pt idx="1">
                  <c:v>0</c:v>
                </c:pt>
                <c:pt idx="2">
                  <c:v>21</c:v>
                </c:pt>
                <c:pt idx="3">
                  <c:v>34</c:v>
                </c:pt>
                <c:pt idx="4">
                  <c:v>63</c:v>
                </c:pt>
                <c:pt idx="5">
                  <c:v>61</c:v>
                </c:pt>
                <c:pt idx="6">
                  <c:v>0</c:v>
                </c:pt>
              </c:numCache>
            </c:numRef>
          </c:yVal>
          <c:smooth val="0"/>
          <c:extLst>
            <c:ext xmlns:c16="http://schemas.microsoft.com/office/drawing/2014/chart" uri="{C3380CC4-5D6E-409C-BE32-E72D297353CC}">
              <c16:uniqueId val="{00000000-4123-4011-964B-0AAA01B30F67}"/>
            </c:ext>
          </c:extLst>
        </c:ser>
        <c:dLbls>
          <c:showLegendKey val="0"/>
          <c:showVal val="0"/>
          <c:showCatName val="0"/>
          <c:showSerName val="0"/>
          <c:showPercent val="0"/>
          <c:showBubbleSize val="0"/>
        </c:dLbls>
        <c:axId val="1691718592"/>
        <c:axId val="53684448"/>
      </c:scatterChart>
      <c:valAx>
        <c:axId val="1691718592"/>
        <c:scaling>
          <c:orientation val="minMax"/>
          <c:max val="7"/>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684448"/>
        <c:crosses val="autoZero"/>
        <c:crossBetween val="midCat"/>
        <c:majorUnit val="1"/>
      </c:valAx>
      <c:valAx>
        <c:axId val="53684448"/>
        <c:scaling>
          <c:orientation val="minMax"/>
          <c:max val="7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1718592"/>
        <c:crosses val="autoZero"/>
        <c:crossBetween val="midCat"/>
        <c:majorUnit val="10"/>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Commits</c:v>
                </c:pt>
              </c:strCache>
            </c:strRef>
          </c:tx>
          <c:spPr>
            <a:solidFill>
              <a:schemeClr val="accent1"/>
            </a:solidFill>
            <a:ln>
              <a:noFill/>
            </a:ln>
            <a:effectLst/>
          </c:spPr>
          <c:invertIfNegative val="0"/>
          <c:cat>
            <c:strRef>
              <c:f>Sheet1!$A$2:$A$6</c:f>
              <c:strCache>
                <c:ptCount val="5"/>
                <c:pt idx="0">
                  <c:v>Xinyi</c:v>
                </c:pt>
                <c:pt idx="1">
                  <c:v>Rainean</c:v>
                </c:pt>
                <c:pt idx="2">
                  <c:v>Amos</c:v>
                </c:pt>
                <c:pt idx="3">
                  <c:v>Yigang</c:v>
                </c:pt>
                <c:pt idx="4">
                  <c:v>Samantha</c:v>
                </c:pt>
              </c:strCache>
            </c:strRef>
          </c:cat>
          <c:val>
            <c:numRef>
              <c:f>Sheet1!$B$2:$B$6</c:f>
              <c:numCache>
                <c:formatCode>General</c:formatCode>
                <c:ptCount val="5"/>
                <c:pt idx="0">
                  <c:v>41</c:v>
                </c:pt>
                <c:pt idx="1">
                  <c:v>43</c:v>
                </c:pt>
                <c:pt idx="2">
                  <c:v>48</c:v>
                </c:pt>
                <c:pt idx="3">
                  <c:v>43</c:v>
                </c:pt>
                <c:pt idx="4">
                  <c:v>45</c:v>
                </c:pt>
              </c:numCache>
            </c:numRef>
          </c:val>
          <c:extLst>
            <c:ext xmlns:c16="http://schemas.microsoft.com/office/drawing/2014/chart" uri="{C3380CC4-5D6E-409C-BE32-E72D297353CC}">
              <c16:uniqueId val="{00000000-D380-4FD9-B65E-556863B5D9AC}"/>
            </c:ext>
          </c:extLst>
        </c:ser>
        <c:dLbls>
          <c:showLegendKey val="0"/>
          <c:showVal val="0"/>
          <c:showCatName val="0"/>
          <c:showSerName val="0"/>
          <c:showPercent val="0"/>
          <c:showBubbleSize val="0"/>
        </c:dLbls>
        <c:gapWidth val="267"/>
        <c:overlap val="-43"/>
        <c:axId val="1899864448"/>
        <c:axId val="124121376"/>
      </c:barChart>
      <c:catAx>
        <c:axId val="189986444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24121376"/>
        <c:crosses val="autoZero"/>
        <c:auto val="1"/>
        <c:lblAlgn val="ctr"/>
        <c:lblOffset val="100"/>
        <c:noMultiLvlLbl val="0"/>
      </c:catAx>
      <c:valAx>
        <c:axId val="124121376"/>
        <c:scaling>
          <c:orientation val="minMax"/>
          <c:min val="0"/>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899864448"/>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Programming Hours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1BC-446F-A021-D9DBE01966C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1BC-446F-A021-D9DBE01966C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1BC-446F-A021-D9DBE01966C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1BC-446F-A021-D9DBE01966C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1BC-446F-A021-D9DBE01966CD}"/>
              </c:ext>
            </c:extLst>
          </c:dPt>
          <c:dLbls>
            <c:dLbl>
              <c:idx val="0"/>
              <c:layout>
                <c:manualLayout>
                  <c:x val="-0.14427613552383323"/>
                  <c:y val="0.19389809004949929"/>
                </c:manualLayout>
              </c:layout>
              <c:dLblPos val="bestFi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01BC-446F-A021-D9DBE01966CD}"/>
                </c:ext>
              </c:extLst>
            </c:dLbl>
            <c:dLbl>
              <c:idx val="4"/>
              <c:layout>
                <c:manualLayout>
                  <c:x val="0.15279789739154995"/>
                  <c:y val="0.21853305264305325"/>
                </c:manualLayout>
              </c:layout>
              <c:dLblPos val="bestFi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9-01BC-446F-A021-D9DBE01966C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Xinyi</c:v>
                </c:pt>
                <c:pt idx="1">
                  <c:v>Rainean</c:v>
                </c:pt>
                <c:pt idx="2">
                  <c:v>Amos</c:v>
                </c:pt>
                <c:pt idx="3">
                  <c:v>Yigang</c:v>
                </c:pt>
                <c:pt idx="4">
                  <c:v>Samantha</c:v>
                </c:pt>
              </c:strCache>
            </c:strRef>
          </c:cat>
          <c:val>
            <c:numRef>
              <c:f>Sheet1!$B$2:$B$6</c:f>
              <c:numCache>
                <c:formatCode>General</c:formatCode>
                <c:ptCount val="5"/>
                <c:pt idx="0">
                  <c:v>71</c:v>
                </c:pt>
                <c:pt idx="1">
                  <c:v>67</c:v>
                </c:pt>
                <c:pt idx="2">
                  <c:v>74</c:v>
                </c:pt>
                <c:pt idx="3">
                  <c:v>71</c:v>
                </c:pt>
                <c:pt idx="4">
                  <c:v>67</c:v>
                </c:pt>
              </c:numCache>
            </c:numRef>
          </c:val>
          <c:extLst>
            <c:ext xmlns:c16="http://schemas.microsoft.com/office/drawing/2014/chart" uri="{C3380CC4-5D6E-409C-BE32-E72D297353CC}">
              <c16:uniqueId val="{00000000-6689-47ED-95B0-7D432C3D61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SG" dirty="0"/>
              <a:t>Non-Programming</a:t>
            </a:r>
            <a:r>
              <a:rPr lang="en-SG" baseline="0" dirty="0"/>
              <a:t> Hours</a:t>
            </a:r>
            <a:endParaRPr lang="en-SG"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Programming Hours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0BD-4381-B50A-FEB6AD1E053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0BD-4381-B50A-FEB6AD1E053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0BD-4381-B50A-FEB6AD1E053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0BD-4381-B50A-FEB6AD1E053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0BD-4381-B50A-FEB6AD1E0534}"/>
              </c:ext>
            </c:extLst>
          </c:dPt>
          <c:dLbls>
            <c:dLbl>
              <c:idx val="0"/>
              <c:layout>
                <c:manualLayout>
                  <c:x val="-0.1538191156750158"/>
                  <c:y val="0.21106419446895672"/>
                </c:manualLayout>
              </c:layout>
              <c:dLblPos val="bestFi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F0BD-4381-B50A-FEB6AD1E0534}"/>
                </c:ext>
              </c:extLst>
            </c:dLbl>
            <c:dLbl>
              <c:idx val="1"/>
              <c:layout>
                <c:manualLayout>
                  <c:x val="-0.20317755707003979"/>
                  <c:y val="-8.5827773844501104E-2"/>
                </c:manualLayout>
              </c:layout>
              <c:dLblPos val="bestFi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F0BD-4381-B50A-FEB6AD1E0534}"/>
                </c:ext>
              </c:extLst>
            </c:dLbl>
            <c:dLbl>
              <c:idx val="2"/>
              <c:layout>
                <c:manualLayout>
                  <c:x val="-2.5247932229863972E-2"/>
                  <c:y val="-0.12893483149987725"/>
                </c:manualLayout>
              </c:layout>
              <c:dLblPos val="bestFi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5-F0BD-4381-B50A-FEB6AD1E0534}"/>
                </c:ext>
              </c:extLst>
            </c:dLbl>
            <c:dLbl>
              <c:idx val="3"/>
              <c:layout>
                <c:manualLayout>
                  <c:x val="0.19711944684061564"/>
                  <c:y val="-0.10652557267944343"/>
                </c:manualLayout>
              </c:layout>
              <c:dLblPos val="bestFi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7-F0BD-4381-B50A-FEB6AD1E0534}"/>
                </c:ext>
              </c:extLst>
            </c:dLbl>
            <c:dLbl>
              <c:idx val="4"/>
              <c:layout>
                <c:manualLayout>
                  <c:x val="0.19803689244784689"/>
                  <c:y val="0.23951969087749236"/>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1"/>
              <c:showBubbleSize val="0"/>
              <c:separator>; </c:separator>
              <c:extLst>
                <c:ext xmlns:c15="http://schemas.microsoft.com/office/drawing/2012/chart" uri="{CE6537A1-D6FC-4f65-9D91-7224C49458BB}">
                  <c15:layout>
                    <c:manualLayout>
                      <c:w val="0.22676997645903285"/>
                      <c:h val="0.2050882524686625"/>
                    </c:manualLayout>
                  </c15:layout>
                </c:ext>
                <c:ext xmlns:c16="http://schemas.microsoft.com/office/drawing/2014/chart" uri="{C3380CC4-5D6E-409C-BE32-E72D297353CC}">
                  <c16:uniqueId val="{00000009-F0BD-4381-B50A-FEB6AD1E053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Xinyi</c:v>
                </c:pt>
                <c:pt idx="1">
                  <c:v>Rainean</c:v>
                </c:pt>
                <c:pt idx="2">
                  <c:v>Amos</c:v>
                </c:pt>
                <c:pt idx="3">
                  <c:v>Yigang</c:v>
                </c:pt>
                <c:pt idx="4">
                  <c:v>Samantha</c:v>
                </c:pt>
              </c:strCache>
            </c:strRef>
          </c:cat>
          <c:val>
            <c:numRef>
              <c:f>Sheet1!$B$2:$B$6</c:f>
              <c:numCache>
                <c:formatCode>General</c:formatCode>
                <c:ptCount val="5"/>
                <c:pt idx="0">
                  <c:v>105</c:v>
                </c:pt>
                <c:pt idx="1">
                  <c:v>108</c:v>
                </c:pt>
                <c:pt idx="2">
                  <c:v>105</c:v>
                </c:pt>
                <c:pt idx="3">
                  <c:v>114</c:v>
                </c:pt>
                <c:pt idx="4">
                  <c:v>113</c:v>
                </c:pt>
              </c:numCache>
            </c:numRef>
          </c:val>
          <c:extLst>
            <c:ext xmlns:c16="http://schemas.microsoft.com/office/drawing/2014/chart" uri="{C3380CC4-5D6E-409C-BE32-E72D297353CC}">
              <c16:uniqueId val="{0000000A-F0BD-4381-B50A-FEB6AD1E0534}"/>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SG" dirty="0"/>
              <a:t>Hours Per Member</a:t>
            </a:r>
          </a:p>
        </c:rich>
      </c:tx>
      <c:layout>
        <c:manualLayout>
          <c:xMode val="edge"/>
          <c:yMode val="edge"/>
          <c:x val="0.65380986404288244"/>
          <c:y val="5.131595863867614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5283645441691014"/>
          <c:y val="0.21503737579664628"/>
          <c:w val="0.62557274731239376"/>
          <c:h val="0.54083971568681466"/>
        </c:manualLayout>
      </c:layout>
      <c:barChart>
        <c:barDir val="col"/>
        <c:grouping val="stacked"/>
        <c:varyColors val="0"/>
        <c:ser>
          <c:idx val="0"/>
          <c:order val="0"/>
          <c:tx>
            <c:strRef>
              <c:f>Sheet1!$B$1</c:f>
              <c:strCache>
                <c:ptCount val="1"/>
                <c:pt idx="0">
                  <c:v>Programming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Xinyi</c:v>
                </c:pt>
                <c:pt idx="1">
                  <c:v>Rainean</c:v>
                </c:pt>
                <c:pt idx="2">
                  <c:v>Amos</c:v>
                </c:pt>
                <c:pt idx="3">
                  <c:v>Yigang</c:v>
                </c:pt>
                <c:pt idx="4">
                  <c:v>Samantha</c:v>
                </c:pt>
              </c:strCache>
            </c:strRef>
          </c:cat>
          <c:val>
            <c:numRef>
              <c:f>Sheet1!$B$2:$B$6</c:f>
              <c:numCache>
                <c:formatCode>General</c:formatCode>
                <c:ptCount val="5"/>
                <c:pt idx="0">
                  <c:v>71</c:v>
                </c:pt>
                <c:pt idx="1">
                  <c:v>67</c:v>
                </c:pt>
                <c:pt idx="2">
                  <c:v>74</c:v>
                </c:pt>
                <c:pt idx="3">
                  <c:v>71</c:v>
                </c:pt>
                <c:pt idx="4">
                  <c:v>67</c:v>
                </c:pt>
              </c:numCache>
            </c:numRef>
          </c:val>
          <c:extLst>
            <c:ext xmlns:c16="http://schemas.microsoft.com/office/drawing/2014/chart" uri="{C3380CC4-5D6E-409C-BE32-E72D297353CC}">
              <c16:uniqueId val="{00000000-BF9C-4EC3-895A-A1C0BFB60171}"/>
            </c:ext>
          </c:extLst>
        </c:ser>
        <c:ser>
          <c:idx val="1"/>
          <c:order val="1"/>
          <c:tx>
            <c:strRef>
              <c:f>Sheet1!$C$1</c:f>
              <c:strCache>
                <c:ptCount val="1"/>
                <c:pt idx="0">
                  <c:v>Non-Programming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Xinyi</c:v>
                </c:pt>
                <c:pt idx="1">
                  <c:v>Rainean</c:v>
                </c:pt>
                <c:pt idx="2">
                  <c:v>Amos</c:v>
                </c:pt>
                <c:pt idx="3">
                  <c:v>Yigang</c:v>
                </c:pt>
                <c:pt idx="4">
                  <c:v>Samantha</c:v>
                </c:pt>
              </c:strCache>
            </c:strRef>
          </c:cat>
          <c:val>
            <c:numRef>
              <c:f>Sheet1!$C$2:$C$6</c:f>
              <c:numCache>
                <c:formatCode>General</c:formatCode>
                <c:ptCount val="5"/>
                <c:pt idx="0">
                  <c:v>105</c:v>
                </c:pt>
                <c:pt idx="1">
                  <c:v>108</c:v>
                </c:pt>
                <c:pt idx="2">
                  <c:v>105</c:v>
                </c:pt>
                <c:pt idx="3">
                  <c:v>114</c:v>
                </c:pt>
                <c:pt idx="4">
                  <c:v>113</c:v>
                </c:pt>
              </c:numCache>
            </c:numRef>
          </c:val>
          <c:extLst>
            <c:ext xmlns:c16="http://schemas.microsoft.com/office/drawing/2014/chart" uri="{C3380CC4-5D6E-409C-BE32-E72D297353CC}">
              <c16:uniqueId val="{00000001-BF9C-4EC3-895A-A1C0BFB60171}"/>
            </c:ext>
          </c:extLst>
        </c:ser>
        <c:dLbls>
          <c:showLegendKey val="0"/>
          <c:showVal val="0"/>
          <c:showCatName val="0"/>
          <c:showSerName val="0"/>
          <c:showPercent val="0"/>
          <c:showBubbleSize val="0"/>
        </c:dLbls>
        <c:gapWidth val="150"/>
        <c:overlap val="100"/>
        <c:axId val="661661408"/>
        <c:axId val="551935312"/>
      </c:barChart>
      <c:catAx>
        <c:axId val="661661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1935312"/>
        <c:crosses val="autoZero"/>
        <c:auto val="1"/>
        <c:lblAlgn val="ctr"/>
        <c:lblOffset val="100"/>
        <c:noMultiLvlLbl val="0"/>
      </c:catAx>
      <c:valAx>
        <c:axId val="551935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661408"/>
        <c:crosses val="autoZero"/>
        <c:crossBetween val="between"/>
      </c:valAx>
      <c:spPr>
        <a:noFill/>
        <a:ln>
          <a:noFill/>
        </a:ln>
        <a:effectLst/>
      </c:spPr>
    </c:plotArea>
    <c:legend>
      <c:legendPos val="b"/>
      <c:layout>
        <c:manualLayout>
          <c:xMode val="edge"/>
          <c:yMode val="edge"/>
          <c:x val="0"/>
          <c:y val="0.32887762411152127"/>
          <c:w val="0.28515509750710516"/>
          <c:h val="0.2025228203574117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Work Breakdown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740-4DA6-B9C3-30D63808F75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740-4DA6-B9C3-30D63808F75C}"/>
              </c:ext>
            </c:extLst>
          </c:dPt>
          <c:dLbls>
            <c:dLbl>
              <c:idx val="0"/>
              <c:layout>
                <c:manualLayout>
                  <c:x val="8.8599391590584803E-2"/>
                  <c:y val="-1.6183054557919106E-2"/>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6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1740-4DA6-B9C3-30D63808F75C}"/>
                </c:ext>
              </c:extLst>
            </c:dLbl>
            <c:dLbl>
              <c:idx val="1"/>
              <c:layout>
                <c:manualLayout>
                  <c:x val="-6.0620636351452845E-2"/>
                  <c:y val="-8.0915272789595441E-3"/>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6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1740-4DA6-B9C3-30D63808F75C}"/>
                </c:ext>
              </c:extLst>
            </c:dLbl>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Programming</c:v>
                </c:pt>
                <c:pt idx="1">
                  <c:v>Non-Programming</c:v>
                </c:pt>
              </c:strCache>
            </c:strRef>
          </c:cat>
          <c:val>
            <c:numRef>
              <c:f>Sheet1!$B$2:$B$3</c:f>
              <c:numCache>
                <c:formatCode>General</c:formatCode>
                <c:ptCount val="2"/>
                <c:pt idx="0">
                  <c:v>71</c:v>
                </c:pt>
                <c:pt idx="1">
                  <c:v>105</c:v>
                </c:pt>
              </c:numCache>
            </c:numRef>
          </c:val>
          <c:extLst>
            <c:ext xmlns:c16="http://schemas.microsoft.com/office/drawing/2014/chart" uri="{C3380CC4-5D6E-409C-BE32-E72D297353CC}">
              <c16:uniqueId val="{00000004-1740-4DA6-B9C3-30D63808F75C}"/>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Work Breakdown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E89-4FE5-A3FF-9CACC8EFD6F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E89-4FE5-A3FF-9CACC8EFD6F8}"/>
              </c:ext>
            </c:extLst>
          </c:dPt>
          <c:dLbls>
            <c:dLbl>
              <c:idx val="0"/>
              <c:layout>
                <c:manualLayout>
                  <c:x val="8.8599391590584803E-2"/>
                  <c:y val="-1.6183054557919106E-2"/>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6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6E89-4FE5-A3FF-9CACC8EFD6F8}"/>
                </c:ext>
              </c:extLst>
            </c:dLbl>
            <c:dLbl>
              <c:idx val="1"/>
              <c:layout>
                <c:manualLayout>
                  <c:x val="-6.0620636351452845E-2"/>
                  <c:y val="-8.0915272789595441E-3"/>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6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6E89-4FE5-A3FF-9CACC8EFD6F8}"/>
                </c:ext>
              </c:extLst>
            </c:dLbl>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Programming</c:v>
                </c:pt>
                <c:pt idx="1">
                  <c:v>Non-Programming</c:v>
                </c:pt>
              </c:strCache>
            </c:strRef>
          </c:cat>
          <c:val>
            <c:numRef>
              <c:f>Sheet1!$B$2:$B$3</c:f>
              <c:numCache>
                <c:formatCode>General</c:formatCode>
                <c:ptCount val="2"/>
                <c:pt idx="0">
                  <c:v>67</c:v>
                </c:pt>
                <c:pt idx="1">
                  <c:v>108</c:v>
                </c:pt>
              </c:numCache>
            </c:numRef>
          </c:val>
          <c:extLst>
            <c:ext xmlns:c16="http://schemas.microsoft.com/office/drawing/2014/chart" uri="{C3380CC4-5D6E-409C-BE32-E72D297353CC}">
              <c16:uniqueId val="{00000004-6E89-4FE5-A3FF-9CACC8EFD6F8}"/>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Work Breakdown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3D2-430C-BDA7-828BAB4FC15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3D2-430C-BDA7-828BAB4FC153}"/>
              </c:ext>
            </c:extLst>
          </c:dPt>
          <c:dLbls>
            <c:dLbl>
              <c:idx val="0"/>
              <c:layout>
                <c:manualLayout>
                  <c:x val="8.8599391590584803E-2"/>
                  <c:y val="-1.6183054557919106E-2"/>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6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B3D2-430C-BDA7-828BAB4FC153}"/>
                </c:ext>
              </c:extLst>
            </c:dLbl>
            <c:dLbl>
              <c:idx val="1"/>
              <c:layout>
                <c:manualLayout>
                  <c:x val="-6.0620636351452845E-2"/>
                  <c:y val="-8.0915272789595441E-3"/>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6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B3D2-430C-BDA7-828BAB4FC153}"/>
                </c:ext>
              </c:extLst>
            </c:dLbl>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Programming</c:v>
                </c:pt>
                <c:pt idx="1">
                  <c:v>Non-Programming</c:v>
                </c:pt>
              </c:strCache>
            </c:strRef>
          </c:cat>
          <c:val>
            <c:numRef>
              <c:f>Sheet1!$B$2:$B$3</c:f>
              <c:numCache>
                <c:formatCode>General</c:formatCode>
                <c:ptCount val="2"/>
                <c:pt idx="0">
                  <c:v>74</c:v>
                </c:pt>
                <c:pt idx="1">
                  <c:v>105</c:v>
                </c:pt>
              </c:numCache>
            </c:numRef>
          </c:val>
          <c:extLst>
            <c:ext xmlns:c16="http://schemas.microsoft.com/office/drawing/2014/chart" uri="{C3380CC4-5D6E-409C-BE32-E72D297353CC}">
              <c16:uniqueId val="{00000004-B3D2-430C-BDA7-828BAB4FC153}"/>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Work Breakdown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8A3-4289-9ED0-D5791D6A69F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8A3-4289-9ED0-D5791D6A69F8}"/>
              </c:ext>
            </c:extLst>
          </c:dPt>
          <c:dLbls>
            <c:dLbl>
              <c:idx val="0"/>
              <c:layout>
                <c:manualLayout>
                  <c:x val="8.8599391590584803E-2"/>
                  <c:y val="-1.6183054557919106E-2"/>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6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A8A3-4289-9ED0-D5791D6A69F8}"/>
                </c:ext>
              </c:extLst>
            </c:dLbl>
            <c:dLbl>
              <c:idx val="1"/>
              <c:layout>
                <c:manualLayout>
                  <c:x val="-6.0620636351452845E-2"/>
                  <c:y val="-8.0915272789595441E-3"/>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6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A8A3-4289-9ED0-D5791D6A69F8}"/>
                </c:ext>
              </c:extLst>
            </c:dLbl>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Programming</c:v>
                </c:pt>
                <c:pt idx="1">
                  <c:v>Non-Programming</c:v>
                </c:pt>
              </c:strCache>
            </c:strRef>
          </c:cat>
          <c:val>
            <c:numRef>
              <c:f>Sheet1!$B$2:$B$3</c:f>
              <c:numCache>
                <c:formatCode>General</c:formatCode>
                <c:ptCount val="2"/>
                <c:pt idx="0">
                  <c:v>71</c:v>
                </c:pt>
                <c:pt idx="1">
                  <c:v>105</c:v>
                </c:pt>
              </c:numCache>
            </c:numRef>
          </c:val>
          <c:extLst>
            <c:ext xmlns:c16="http://schemas.microsoft.com/office/drawing/2014/chart" uri="{C3380CC4-5D6E-409C-BE32-E72D297353CC}">
              <c16:uniqueId val="{00000004-A8A3-4289-9ED0-D5791D6A69F8}"/>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291345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27879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53561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087008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175251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09541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954719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54009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834631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077262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024619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296605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68492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21250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7504887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267169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4515000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6490873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145188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3226589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89061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2830826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8210245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7441982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1821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035020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00599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161371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99174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dirty="0"/>
          </a:p>
        </p:txBody>
      </p:sp>
      <p:sp>
        <p:nvSpPr>
          <p:cNvPr id="11" name="Shape 11"/>
          <p:cNvSpPr txBox="1">
            <a:spLocks noGrp="1"/>
          </p:cNvSpPr>
          <p:nvPr>
            <p:ph type="ctrTitle"/>
          </p:nvPr>
        </p:nvSpPr>
        <p:spPr>
          <a:xfrm>
            <a:off x="468925" y="2387250"/>
            <a:ext cx="3636600" cy="2259000"/>
          </a:xfrm>
          <a:prstGeom prst="rect">
            <a:avLst/>
          </a:prstGeom>
        </p:spPr>
        <p:txBody>
          <a:bodyPr wrap="square" lIns="91425" tIns="91425" rIns="91425" bIns="91425" anchor="t" anchorCtr="0"/>
          <a:lstStyle>
            <a:lvl1pPr lvl="0">
              <a:spcBef>
                <a:spcPts val="0"/>
              </a:spcBef>
              <a:buClr>
                <a:srgbClr val="F67031"/>
              </a:buClr>
              <a:buSzPct val="100000"/>
              <a:defRPr sz="3000" b="1">
                <a:solidFill>
                  <a:srgbClr val="F67031"/>
                </a:solidFill>
              </a:defRPr>
            </a:lvl1pPr>
            <a:lvl2pPr lvl="1">
              <a:spcBef>
                <a:spcPts val="0"/>
              </a:spcBef>
              <a:buClr>
                <a:srgbClr val="F67031"/>
              </a:buClr>
              <a:buSzPct val="100000"/>
              <a:defRPr sz="3000" b="1">
                <a:solidFill>
                  <a:srgbClr val="F67031"/>
                </a:solidFill>
              </a:defRPr>
            </a:lvl2pPr>
            <a:lvl3pPr lvl="2">
              <a:spcBef>
                <a:spcPts val="0"/>
              </a:spcBef>
              <a:buClr>
                <a:srgbClr val="F67031"/>
              </a:buClr>
              <a:buSzPct val="100000"/>
              <a:defRPr sz="3000" b="1">
                <a:solidFill>
                  <a:srgbClr val="F67031"/>
                </a:solidFill>
              </a:defRPr>
            </a:lvl3pPr>
            <a:lvl4pPr lvl="3">
              <a:spcBef>
                <a:spcPts val="0"/>
              </a:spcBef>
              <a:buClr>
                <a:srgbClr val="F67031"/>
              </a:buClr>
              <a:buSzPct val="100000"/>
              <a:defRPr sz="3000" b="1">
                <a:solidFill>
                  <a:srgbClr val="F67031"/>
                </a:solidFill>
              </a:defRPr>
            </a:lvl4pPr>
            <a:lvl5pPr lvl="4">
              <a:spcBef>
                <a:spcPts val="0"/>
              </a:spcBef>
              <a:buClr>
                <a:srgbClr val="F67031"/>
              </a:buClr>
              <a:buSzPct val="100000"/>
              <a:defRPr sz="3000" b="1">
                <a:solidFill>
                  <a:srgbClr val="F67031"/>
                </a:solidFill>
              </a:defRPr>
            </a:lvl5pPr>
            <a:lvl6pPr lvl="5">
              <a:spcBef>
                <a:spcPts val="0"/>
              </a:spcBef>
              <a:buClr>
                <a:srgbClr val="F67031"/>
              </a:buClr>
              <a:buSzPct val="100000"/>
              <a:defRPr sz="3000" b="1">
                <a:solidFill>
                  <a:srgbClr val="F67031"/>
                </a:solidFill>
              </a:defRPr>
            </a:lvl6pPr>
            <a:lvl7pPr lvl="6">
              <a:spcBef>
                <a:spcPts val="0"/>
              </a:spcBef>
              <a:buClr>
                <a:srgbClr val="F67031"/>
              </a:buClr>
              <a:buSzPct val="100000"/>
              <a:defRPr sz="3000" b="1">
                <a:solidFill>
                  <a:srgbClr val="F67031"/>
                </a:solidFill>
              </a:defRPr>
            </a:lvl7pPr>
            <a:lvl8pPr lvl="7">
              <a:spcBef>
                <a:spcPts val="0"/>
              </a:spcBef>
              <a:buClr>
                <a:srgbClr val="F67031"/>
              </a:buClr>
              <a:buSzPct val="100000"/>
              <a:defRPr sz="3000" b="1">
                <a:solidFill>
                  <a:srgbClr val="F67031"/>
                </a:solidFill>
              </a:defRPr>
            </a:lvl8pPr>
            <a:lvl9pPr lvl="8">
              <a:spcBef>
                <a:spcPts val="0"/>
              </a:spcBef>
              <a:buClr>
                <a:srgbClr val="F67031"/>
              </a:buClr>
              <a:buSzPct val="100000"/>
              <a:defRPr sz="300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SzPct val="25000"/>
              <a:buNone/>
            </a:pPr>
            <a:endParaRPr sz="1800" dirty="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3"/>
        <p:cNvGrpSpPr/>
        <p:nvPr/>
      </p:nvGrpSpPr>
      <p:grpSpPr>
        <a:xfrm>
          <a:off x="0" y="0"/>
          <a:ext cx="0" cy="0"/>
          <a:chOff x="0" y="0"/>
          <a:chExt cx="0" cy="0"/>
        </a:xfrm>
      </p:grpSpPr>
      <p:sp>
        <p:nvSpPr>
          <p:cNvPr id="14" name="Shape 14"/>
          <p:cNvSpPr/>
          <p:nvPr/>
        </p:nvSpPr>
        <p:spPr>
          <a:xfrm flipH="1">
            <a:off x="-7125" y="0"/>
            <a:ext cx="2592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dirty="0"/>
          </a:p>
        </p:txBody>
      </p:sp>
      <p:sp>
        <p:nvSpPr>
          <p:cNvPr id="15" name="Shape 15"/>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SzPct val="25000"/>
              <a:buNone/>
            </a:pPr>
            <a:endParaRPr sz="1800" dirty="0">
              <a:solidFill>
                <a:srgbClr val="FFFFFF"/>
              </a:solidFill>
              <a:latin typeface="Calibri"/>
              <a:ea typeface="Calibri"/>
              <a:cs typeface="Calibri"/>
              <a:sym typeface="Calibri"/>
            </a:endParaRPr>
          </a:p>
        </p:txBody>
      </p:sp>
      <p:sp>
        <p:nvSpPr>
          <p:cNvPr id="16" name="Shape 16"/>
          <p:cNvSpPr txBox="1">
            <a:spLocks noGrp="1"/>
          </p:cNvSpPr>
          <p:nvPr>
            <p:ph type="ctrTitle"/>
          </p:nvPr>
        </p:nvSpPr>
        <p:spPr>
          <a:xfrm>
            <a:off x="277100" y="284200"/>
            <a:ext cx="2024100" cy="3678000"/>
          </a:xfrm>
          <a:prstGeom prst="rect">
            <a:avLst/>
          </a:prstGeom>
        </p:spPr>
        <p:txBody>
          <a:bodyPr wrap="square" lIns="91425" tIns="91425" rIns="91425" bIns="91425" anchor="b" anchorCtr="0"/>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a:endParaRPr/>
          </a:p>
        </p:txBody>
      </p:sp>
      <p:sp>
        <p:nvSpPr>
          <p:cNvPr id="17" name="Shape 17"/>
          <p:cNvSpPr txBox="1">
            <a:spLocks noGrp="1"/>
          </p:cNvSpPr>
          <p:nvPr>
            <p:ph type="subTitle" idx="1"/>
          </p:nvPr>
        </p:nvSpPr>
        <p:spPr>
          <a:xfrm>
            <a:off x="277100" y="3983050"/>
            <a:ext cx="2024100" cy="784800"/>
          </a:xfrm>
          <a:prstGeom prst="rect">
            <a:avLst/>
          </a:prstGeom>
        </p:spPr>
        <p:txBody>
          <a:bodyPr wrap="square" lIns="91425" tIns="91425" rIns="91425" bIns="91425" anchor="t" anchorCtr="0"/>
          <a:lstStyle>
            <a:lvl1pPr lvl="0" rtl="0">
              <a:spcBef>
                <a:spcPts val="0"/>
              </a:spcBef>
              <a:buClr>
                <a:srgbClr val="999999"/>
              </a:buClr>
              <a:buFont typeface="Georgia"/>
              <a:buNone/>
              <a:defRPr i="1">
                <a:solidFill>
                  <a:srgbClr val="999999"/>
                </a:solidFill>
                <a:latin typeface="Georgia"/>
                <a:ea typeface="Georgia"/>
                <a:cs typeface="Georgia"/>
                <a:sym typeface="Georgia"/>
              </a:defRPr>
            </a:lvl1pPr>
            <a:lvl2pPr lvl="1" rtl="0">
              <a:spcBef>
                <a:spcPts val="0"/>
              </a:spcBef>
              <a:buClr>
                <a:srgbClr val="999999"/>
              </a:buClr>
              <a:buSzPct val="100000"/>
              <a:buFont typeface="Georgia"/>
              <a:buNone/>
              <a:defRPr sz="3000" i="1">
                <a:solidFill>
                  <a:srgbClr val="999999"/>
                </a:solidFill>
                <a:latin typeface="Georgia"/>
                <a:ea typeface="Georgia"/>
                <a:cs typeface="Georgia"/>
                <a:sym typeface="Georgia"/>
              </a:defRPr>
            </a:lvl2pPr>
            <a:lvl3pPr lvl="2" rtl="0">
              <a:spcBef>
                <a:spcPts val="0"/>
              </a:spcBef>
              <a:buClr>
                <a:srgbClr val="999999"/>
              </a:buClr>
              <a:buSzPct val="100000"/>
              <a:buFont typeface="Georgia"/>
              <a:buNone/>
              <a:defRPr sz="3000" i="1">
                <a:solidFill>
                  <a:srgbClr val="999999"/>
                </a:solidFill>
                <a:latin typeface="Georgia"/>
                <a:ea typeface="Georgia"/>
                <a:cs typeface="Georgia"/>
                <a:sym typeface="Georgia"/>
              </a:defRPr>
            </a:lvl3pPr>
            <a:lvl4pPr lvl="3" rtl="0">
              <a:spcBef>
                <a:spcPts val="0"/>
              </a:spcBef>
              <a:buClr>
                <a:srgbClr val="999999"/>
              </a:buClr>
              <a:buSzPct val="100000"/>
              <a:buFont typeface="Georgia"/>
              <a:buNone/>
              <a:defRPr sz="3000" i="1">
                <a:solidFill>
                  <a:srgbClr val="999999"/>
                </a:solidFill>
                <a:latin typeface="Georgia"/>
                <a:ea typeface="Georgia"/>
                <a:cs typeface="Georgia"/>
                <a:sym typeface="Georgia"/>
              </a:defRPr>
            </a:lvl4pPr>
            <a:lvl5pPr lvl="4" rtl="0">
              <a:spcBef>
                <a:spcPts val="0"/>
              </a:spcBef>
              <a:buClr>
                <a:srgbClr val="999999"/>
              </a:buClr>
              <a:buSzPct val="100000"/>
              <a:buFont typeface="Georgia"/>
              <a:buNone/>
              <a:defRPr sz="3000" i="1">
                <a:solidFill>
                  <a:srgbClr val="999999"/>
                </a:solidFill>
                <a:latin typeface="Georgia"/>
                <a:ea typeface="Georgia"/>
                <a:cs typeface="Georgia"/>
                <a:sym typeface="Georgia"/>
              </a:defRPr>
            </a:lvl5pPr>
            <a:lvl6pPr lvl="5" rtl="0">
              <a:spcBef>
                <a:spcPts val="0"/>
              </a:spcBef>
              <a:buClr>
                <a:srgbClr val="999999"/>
              </a:buClr>
              <a:buSzPct val="100000"/>
              <a:buFont typeface="Georgia"/>
              <a:buNone/>
              <a:defRPr sz="3000" i="1">
                <a:solidFill>
                  <a:srgbClr val="999999"/>
                </a:solidFill>
                <a:latin typeface="Georgia"/>
                <a:ea typeface="Georgia"/>
                <a:cs typeface="Georgia"/>
                <a:sym typeface="Georgia"/>
              </a:defRPr>
            </a:lvl6pPr>
            <a:lvl7pPr lvl="6" rtl="0">
              <a:spcBef>
                <a:spcPts val="0"/>
              </a:spcBef>
              <a:buClr>
                <a:srgbClr val="999999"/>
              </a:buClr>
              <a:buSzPct val="100000"/>
              <a:buFont typeface="Georgia"/>
              <a:buNone/>
              <a:defRPr sz="3000" i="1">
                <a:solidFill>
                  <a:srgbClr val="999999"/>
                </a:solidFill>
                <a:latin typeface="Georgia"/>
                <a:ea typeface="Georgia"/>
                <a:cs typeface="Georgia"/>
                <a:sym typeface="Georgia"/>
              </a:defRPr>
            </a:lvl7pPr>
            <a:lvl8pPr lvl="7" rtl="0">
              <a:spcBef>
                <a:spcPts val="0"/>
              </a:spcBef>
              <a:buClr>
                <a:srgbClr val="999999"/>
              </a:buClr>
              <a:buSzPct val="100000"/>
              <a:buFont typeface="Georgia"/>
              <a:buNone/>
              <a:defRPr sz="3000" i="1">
                <a:solidFill>
                  <a:srgbClr val="999999"/>
                </a:solidFill>
                <a:latin typeface="Georgia"/>
                <a:ea typeface="Georgia"/>
                <a:cs typeface="Georgia"/>
                <a:sym typeface="Georgia"/>
              </a:defRPr>
            </a:lvl8pPr>
            <a:lvl9pPr lvl="8" rtl="0">
              <a:spcBef>
                <a:spcPts val="0"/>
              </a:spcBef>
              <a:buClr>
                <a:srgbClr val="999999"/>
              </a:buClr>
              <a:buSzPct val="100000"/>
              <a:buFont typeface="Georgia"/>
              <a:buNone/>
              <a:defRPr sz="3000" i="1">
                <a:solidFill>
                  <a:srgbClr val="999999"/>
                </a:solidFill>
                <a:latin typeface="Georgia"/>
                <a:ea typeface="Georgia"/>
                <a:cs typeface="Georgia"/>
                <a:sym typeface="Georgia"/>
              </a:defRPr>
            </a:lvl9pPr>
          </a:lstStyle>
          <a:p>
            <a:endParaRPr/>
          </a:p>
        </p:txBody>
      </p:sp>
      <p:sp>
        <p:nvSpPr>
          <p:cNvPr id="18" name="Shape 1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rgbClr val="FFFFFF"/>
                </a:solidFill>
              </a:rPr>
              <a:t>‹#›</a:t>
            </a:fld>
            <a:endParaRPr lang="en">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able of contents">
    <p:spTree>
      <p:nvGrpSpPr>
        <p:cNvPr id="1" name="Shape 19"/>
        <p:cNvGrpSpPr/>
        <p:nvPr/>
      </p:nvGrpSpPr>
      <p:grpSpPr>
        <a:xfrm>
          <a:off x="0" y="0"/>
          <a:ext cx="0" cy="0"/>
          <a:chOff x="0" y="0"/>
          <a:chExt cx="0" cy="0"/>
        </a:xfrm>
      </p:grpSpPr>
      <p:sp>
        <p:nvSpPr>
          <p:cNvPr id="20" name="Shape 20"/>
          <p:cNvSpPr/>
          <p:nvPr/>
        </p:nvSpPr>
        <p:spPr>
          <a:xfrm flipH="1">
            <a:off x="4568412" y="0"/>
            <a:ext cx="4575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dirty="0"/>
          </a:p>
        </p:txBody>
      </p:sp>
      <p:sp>
        <p:nvSpPr>
          <p:cNvPr id="21" name="Shape 21"/>
          <p:cNvSpPr txBox="1">
            <a:spLocks noGrp="1"/>
          </p:cNvSpPr>
          <p:nvPr>
            <p:ph type="subTitle" idx="1"/>
          </p:nvPr>
        </p:nvSpPr>
        <p:spPr>
          <a:xfrm>
            <a:off x="646550" y="1989500"/>
            <a:ext cx="3246900" cy="2126400"/>
          </a:xfrm>
          <a:prstGeom prst="rect">
            <a:avLst/>
          </a:prstGeom>
        </p:spPr>
        <p:txBody>
          <a:bodyPr wrap="square" lIns="91425" tIns="91425" rIns="91425" bIns="91425" anchor="t" anchorCtr="0"/>
          <a:lstStyle>
            <a:lvl1pPr lvl="0" rtl="0">
              <a:spcBef>
                <a:spcPts val="0"/>
              </a:spcBef>
              <a:buClr>
                <a:srgbClr val="FFFFFF"/>
              </a:buClr>
              <a:buFont typeface="Georgia"/>
              <a:buNone/>
              <a:defRPr i="1">
                <a:solidFill>
                  <a:srgbClr val="FFFFFF"/>
                </a:solidFill>
                <a:latin typeface="Georgia"/>
                <a:ea typeface="Georgia"/>
                <a:cs typeface="Georgia"/>
                <a:sym typeface="Georgia"/>
              </a:defRPr>
            </a:lvl1pPr>
            <a:lvl2pPr lvl="1" rtl="0">
              <a:spcBef>
                <a:spcPts val="0"/>
              </a:spcBef>
              <a:buClr>
                <a:srgbClr val="FFFFFF"/>
              </a:buClr>
              <a:buSzPct val="100000"/>
              <a:buFont typeface="Georgia"/>
              <a:buNone/>
              <a:defRPr sz="3000" i="1">
                <a:solidFill>
                  <a:srgbClr val="FFFFFF"/>
                </a:solidFill>
                <a:latin typeface="Georgia"/>
                <a:ea typeface="Georgia"/>
                <a:cs typeface="Georgia"/>
                <a:sym typeface="Georgia"/>
              </a:defRPr>
            </a:lvl2pPr>
            <a:lvl3pPr lvl="2" rtl="0">
              <a:spcBef>
                <a:spcPts val="0"/>
              </a:spcBef>
              <a:buClr>
                <a:srgbClr val="FFFFFF"/>
              </a:buClr>
              <a:buSzPct val="100000"/>
              <a:buFont typeface="Georgia"/>
              <a:buNone/>
              <a:defRPr sz="3000" i="1">
                <a:solidFill>
                  <a:srgbClr val="FFFFFF"/>
                </a:solidFill>
                <a:latin typeface="Georgia"/>
                <a:ea typeface="Georgia"/>
                <a:cs typeface="Georgia"/>
                <a:sym typeface="Georgia"/>
              </a:defRPr>
            </a:lvl3pPr>
            <a:lvl4pPr lvl="3" rtl="0">
              <a:spcBef>
                <a:spcPts val="0"/>
              </a:spcBef>
              <a:buClr>
                <a:srgbClr val="FFFFFF"/>
              </a:buClr>
              <a:buSzPct val="100000"/>
              <a:buFont typeface="Georgia"/>
              <a:buNone/>
              <a:defRPr sz="3000" i="1">
                <a:solidFill>
                  <a:srgbClr val="FFFFFF"/>
                </a:solidFill>
                <a:latin typeface="Georgia"/>
                <a:ea typeface="Georgia"/>
                <a:cs typeface="Georgia"/>
                <a:sym typeface="Georgia"/>
              </a:defRPr>
            </a:lvl4pPr>
            <a:lvl5pPr lvl="4" rtl="0">
              <a:spcBef>
                <a:spcPts val="0"/>
              </a:spcBef>
              <a:buClr>
                <a:srgbClr val="FFFFFF"/>
              </a:buClr>
              <a:buSzPct val="100000"/>
              <a:buFont typeface="Georgia"/>
              <a:buNone/>
              <a:defRPr sz="3000" i="1">
                <a:solidFill>
                  <a:srgbClr val="FFFFFF"/>
                </a:solidFill>
                <a:latin typeface="Georgia"/>
                <a:ea typeface="Georgia"/>
                <a:cs typeface="Georgia"/>
                <a:sym typeface="Georgia"/>
              </a:defRPr>
            </a:lvl5pPr>
            <a:lvl6pPr lvl="5" rtl="0">
              <a:spcBef>
                <a:spcPts val="0"/>
              </a:spcBef>
              <a:buClr>
                <a:srgbClr val="FFFFFF"/>
              </a:buClr>
              <a:buSzPct val="100000"/>
              <a:buFont typeface="Georgia"/>
              <a:buNone/>
              <a:defRPr sz="3000" i="1">
                <a:solidFill>
                  <a:srgbClr val="FFFFFF"/>
                </a:solidFill>
                <a:latin typeface="Georgia"/>
                <a:ea typeface="Georgia"/>
                <a:cs typeface="Georgia"/>
                <a:sym typeface="Georgia"/>
              </a:defRPr>
            </a:lvl6pPr>
            <a:lvl7pPr lvl="6" rtl="0">
              <a:spcBef>
                <a:spcPts val="0"/>
              </a:spcBef>
              <a:buClr>
                <a:srgbClr val="FFFFFF"/>
              </a:buClr>
              <a:buSzPct val="100000"/>
              <a:buFont typeface="Georgia"/>
              <a:buNone/>
              <a:defRPr sz="3000" i="1">
                <a:solidFill>
                  <a:srgbClr val="FFFFFF"/>
                </a:solidFill>
                <a:latin typeface="Georgia"/>
                <a:ea typeface="Georgia"/>
                <a:cs typeface="Georgia"/>
                <a:sym typeface="Georgia"/>
              </a:defRPr>
            </a:lvl7pPr>
            <a:lvl8pPr lvl="7" rtl="0">
              <a:spcBef>
                <a:spcPts val="0"/>
              </a:spcBef>
              <a:buClr>
                <a:srgbClr val="FFFFFF"/>
              </a:buClr>
              <a:buSzPct val="100000"/>
              <a:buFont typeface="Georgia"/>
              <a:buNone/>
              <a:defRPr sz="3000" i="1">
                <a:solidFill>
                  <a:srgbClr val="FFFFFF"/>
                </a:solidFill>
                <a:latin typeface="Georgia"/>
                <a:ea typeface="Georgia"/>
                <a:cs typeface="Georgia"/>
                <a:sym typeface="Georgia"/>
              </a:defRPr>
            </a:lvl8pPr>
            <a:lvl9pPr lvl="8" rtl="0">
              <a:spcBef>
                <a:spcPts val="0"/>
              </a:spcBef>
              <a:buClr>
                <a:srgbClr val="FFFFFF"/>
              </a:buClr>
              <a:buSzPct val="100000"/>
              <a:buFont typeface="Georgia"/>
              <a:buNone/>
              <a:defRPr sz="3000" i="1">
                <a:solidFill>
                  <a:srgbClr val="FFFFFF"/>
                </a:solidFill>
                <a:latin typeface="Georgia"/>
                <a:ea typeface="Georgia"/>
                <a:cs typeface="Georgia"/>
                <a:sym typeface="Georgia"/>
              </a:defRPr>
            </a:lvl9pPr>
          </a:lstStyle>
          <a:p>
            <a:endParaRPr/>
          </a:p>
        </p:txBody>
      </p:sp>
      <p:sp>
        <p:nvSpPr>
          <p:cNvPr id="22" name="Shape 22"/>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23" name="Shape 23"/>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SzPct val="25000"/>
              <a:buNone/>
            </a:pPr>
            <a:endParaRPr sz="1800" dirty="0">
              <a:solidFill>
                <a:srgbClr val="FFFFFF"/>
              </a:solidFill>
              <a:latin typeface="Calibri"/>
              <a:ea typeface="Calibri"/>
              <a:cs typeface="Calibri"/>
              <a:sym typeface="Calibri"/>
            </a:endParaRPr>
          </a:p>
        </p:txBody>
      </p:sp>
      <p:sp>
        <p:nvSpPr>
          <p:cNvPr id="24" name="Shape 24"/>
          <p:cNvSpPr txBox="1">
            <a:spLocks noGrp="1"/>
          </p:cNvSpPr>
          <p:nvPr>
            <p:ph type="body" idx="2"/>
          </p:nvPr>
        </p:nvSpPr>
        <p:spPr>
          <a:xfrm>
            <a:off x="5130225" y="1016000"/>
            <a:ext cx="3470700" cy="3099900"/>
          </a:xfrm>
          <a:prstGeom prst="rect">
            <a:avLst/>
          </a:prstGeom>
        </p:spPr>
        <p:txBody>
          <a:bodyPr wrap="square" lIns="91425" tIns="91425" rIns="91425" bIns="91425" anchor="t" anchorCtr="0"/>
          <a:lstStyle>
            <a:lvl1pPr lvl="0" rtl="0">
              <a:spcBef>
                <a:spcPts val="0"/>
              </a:spcBef>
              <a:spcAft>
                <a:spcPts val="1000"/>
              </a:spcAft>
              <a:buClr>
                <a:srgbClr val="F67031"/>
              </a:buClr>
              <a:buSzPct val="100000"/>
              <a:buAutoNum type="arabicPeriod"/>
              <a:defRPr sz="1800"/>
            </a:lvl1pPr>
            <a:lvl2pPr lvl="1" rtl="0">
              <a:spcBef>
                <a:spcPts val="0"/>
              </a:spcBef>
              <a:spcAft>
                <a:spcPts val="1000"/>
              </a:spcAft>
              <a:buAutoNum type="alphaLcPeriod"/>
              <a:defRPr>
                <a:solidFill>
                  <a:srgbClr val="999999"/>
                </a:solidFill>
              </a:defRPr>
            </a:lvl2pPr>
            <a:lvl3pPr lvl="2" rtl="0">
              <a:spcBef>
                <a:spcPts val="0"/>
              </a:spcBef>
              <a:spcAft>
                <a:spcPts val="1000"/>
              </a:spcAft>
              <a:buAutoNum type="romanLcPeriod"/>
              <a:defRPr>
                <a:solidFill>
                  <a:srgbClr val="999999"/>
                </a:solidFill>
              </a:defRPr>
            </a:lvl3pPr>
            <a:lvl4pPr lvl="3" rtl="0">
              <a:spcBef>
                <a:spcPts val="0"/>
              </a:spcBef>
              <a:spcAft>
                <a:spcPts val="1000"/>
              </a:spcAft>
              <a:buAutoNum type="arabicPeriod"/>
              <a:defRPr>
                <a:solidFill>
                  <a:srgbClr val="999999"/>
                </a:solidFill>
              </a:defRPr>
            </a:lvl4pPr>
            <a:lvl5pPr lvl="4" rtl="0">
              <a:spcBef>
                <a:spcPts val="0"/>
              </a:spcBef>
              <a:spcAft>
                <a:spcPts val="1000"/>
              </a:spcAft>
              <a:buClr>
                <a:srgbClr val="999999"/>
              </a:buClr>
              <a:buAutoNum type="alphaLcPeriod"/>
              <a:defRPr>
                <a:solidFill>
                  <a:srgbClr val="999999"/>
                </a:solidFill>
              </a:defRPr>
            </a:lvl5pPr>
            <a:lvl6pPr lvl="5" rtl="0">
              <a:spcBef>
                <a:spcPts val="0"/>
              </a:spcBef>
              <a:spcAft>
                <a:spcPts val="1000"/>
              </a:spcAft>
              <a:buClr>
                <a:srgbClr val="999999"/>
              </a:buClr>
              <a:buAutoNum type="romanLcPeriod"/>
              <a:defRPr>
                <a:solidFill>
                  <a:srgbClr val="999999"/>
                </a:solidFill>
              </a:defRPr>
            </a:lvl6pPr>
            <a:lvl7pPr lvl="6" rtl="0">
              <a:spcBef>
                <a:spcPts val="0"/>
              </a:spcBef>
              <a:spcAft>
                <a:spcPts val="1000"/>
              </a:spcAft>
              <a:buClr>
                <a:srgbClr val="999999"/>
              </a:buClr>
              <a:buAutoNum type="arabicPeriod"/>
              <a:defRPr>
                <a:solidFill>
                  <a:srgbClr val="999999"/>
                </a:solidFill>
              </a:defRPr>
            </a:lvl7pPr>
            <a:lvl8pPr lvl="7" rtl="0">
              <a:spcBef>
                <a:spcPts val="0"/>
              </a:spcBef>
              <a:spcAft>
                <a:spcPts val="1000"/>
              </a:spcAft>
              <a:buClr>
                <a:srgbClr val="999999"/>
              </a:buClr>
              <a:buAutoNum type="alphaLcPeriod"/>
              <a:defRPr>
                <a:solidFill>
                  <a:srgbClr val="999999"/>
                </a:solidFill>
              </a:defRPr>
            </a:lvl8pPr>
            <a:lvl9pPr lvl="8" rtl="0">
              <a:spcBef>
                <a:spcPts val="0"/>
              </a:spcBef>
              <a:spcAft>
                <a:spcPts val="1000"/>
              </a:spcAft>
              <a:buClr>
                <a:srgbClr val="999999"/>
              </a:buClr>
              <a:buAutoNum type="romanLcPeriod"/>
              <a:defRPr>
                <a:solidFill>
                  <a:srgbClr val="999999"/>
                </a:solidFill>
              </a:defRPr>
            </a:lvl9pPr>
          </a:lstStyle>
          <a:p>
            <a:endParaRPr/>
          </a:p>
        </p:txBody>
      </p:sp>
      <p:sp>
        <p:nvSpPr>
          <p:cNvPr id="25" name="Shape 25"/>
          <p:cNvSpPr txBox="1">
            <a:spLocks noGrp="1"/>
          </p:cNvSpPr>
          <p:nvPr>
            <p:ph type="title"/>
          </p:nvPr>
        </p:nvSpPr>
        <p:spPr>
          <a:xfrm>
            <a:off x="646573" y="1016000"/>
            <a:ext cx="3246900" cy="9735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2"/>
        <p:cNvGrpSpPr/>
        <p:nvPr/>
      </p:nvGrpSpPr>
      <p:grpSpPr>
        <a:xfrm>
          <a:off x="0" y="0"/>
          <a:ext cx="0" cy="0"/>
          <a:chOff x="0" y="0"/>
          <a:chExt cx="0" cy="0"/>
        </a:xfrm>
      </p:grpSpPr>
      <p:sp>
        <p:nvSpPr>
          <p:cNvPr id="33" name="Shape 3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SzPct val="25000"/>
              <a:buNone/>
            </a:pPr>
            <a:endParaRPr sz="1800" dirty="0">
              <a:solidFill>
                <a:srgbClr val="FFFFFF"/>
              </a:solidFill>
              <a:latin typeface="Calibri"/>
              <a:ea typeface="Calibri"/>
              <a:cs typeface="Calibri"/>
              <a:sym typeface="Calibri"/>
            </a:endParaRPr>
          </a:p>
        </p:txBody>
      </p:sp>
      <p:sp>
        <p:nvSpPr>
          <p:cNvPr id="34" name="Shape 34"/>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dirty="0"/>
          </a:p>
        </p:txBody>
      </p:sp>
      <p:sp>
        <p:nvSpPr>
          <p:cNvPr id="35" name="Shape 35"/>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090625" y="575500"/>
            <a:ext cx="5596200" cy="3981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1 column with intro text">
    <p:spTree>
      <p:nvGrpSpPr>
        <p:cNvPr id="1" name="Shape 38"/>
        <p:cNvGrpSpPr/>
        <p:nvPr/>
      </p:nvGrpSpPr>
      <p:grpSpPr>
        <a:xfrm>
          <a:off x="0" y="0"/>
          <a:ext cx="0" cy="0"/>
          <a:chOff x="0" y="0"/>
          <a:chExt cx="0" cy="0"/>
        </a:xfrm>
      </p:grpSpPr>
      <p:sp>
        <p:nvSpPr>
          <p:cNvPr id="39" name="Shape 39"/>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SzPct val="25000"/>
              <a:buNone/>
            </a:pPr>
            <a:endParaRPr sz="1800" dirty="0">
              <a:solidFill>
                <a:srgbClr val="FFFFFF"/>
              </a:solidFill>
              <a:latin typeface="Calibri"/>
              <a:ea typeface="Calibri"/>
              <a:cs typeface="Calibri"/>
              <a:sym typeface="Calibri"/>
            </a:endParaRPr>
          </a:p>
        </p:txBody>
      </p:sp>
      <p:sp>
        <p:nvSpPr>
          <p:cNvPr id="40" name="Shape 40"/>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dirty="0"/>
          </a:p>
        </p:txBody>
      </p:sp>
      <p:sp>
        <p:nvSpPr>
          <p:cNvPr id="41" name="Shape 41"/>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2" name="Shape 42"/>
          <p:cNvSpPr txBox="1">
            <a:spLocks noGrp="1"/>
          </p:cNvSpPr>
          <p:nvPr>
            <p:ph type="body" idx="1"/>
          </p:nvPr>
        </p:nvSpPr>
        <p:spPr>
          <a:xfrm>
            <a:off x="3090625" y="575500"/>
            <a:ext cx="5596200" cy="1207800"/>
          </a:xfrm>
          <a:prstGeom prst="rect">
            <a:avLst/>
          </a:prstGeom>
        </p:spPr>
        <p:txBody>
          <a:bodyPr wrap="square" lIns="91425" tIns="91425" rIns="91425" bIns="91425" anchor="t" anchorCtr="0"/>
          <a:lstStyle>
            <a:lvl1pPr lvl="0" rtl="0">
              <a:spcBef>
                <a:spcPts val="0"/>
              </a:spcBef>
              <a:buClr>
                <a:srgbClr val="F67031"/>
              </a:buClr>
              <a:buSzPct val="100000"/>
              <a:buFont typeface="Georgia"/>
              <a:defRPr sz="1600" i="1">
                <a:solidFill>
                  <a:srgbClr val="F67031"/>
                </a:solidFill>
                <a:latin typeface="Georgia"/>
                <a:ea typeface="Georgia"/>
                <a:cs typeface="Georgia"/>
                <a:sym typeface="Georgia"/>
              </a:defRPr>
            </a:lvl1pPr>
            <a:lvl2pPr lvl="1" rtl="0">
              <a:spcBef>
                <a:spcPts val="0"/>
              </a:spcBef>
              <a:buClr>
                <a:srgbClr val="F67031"/>
              </a:buClr>
              <a:buSzPct val="100000"/>
              <a:buFont typeface="Georgia"/>
              <a:defRPr sz="1600" i="1">
                <a:solidFill>
                  <a:srgbClr val="F67031"/>
                </a:solidFill>
                <a:latin typeface="Georgia"/>
                <a:ea typeface="Georgia"/>
                <a:cs typeface="Georgia"/>
                <a:sym typeface="Georgia"/>
              </a:defRPr>
            </a:lvl2pPr>
            <a:lvl3pPr lvl="2" rtl="0">
              <a:spcBef>
                <a:spcPts val="0"/>
              </a:spcBef>
              <a:buClr>
                <a:srgbClr val="F67031"/>
              </a:buClr>
              <a:buSzPct val="100000"/>
              <a:buFont typeface="Georgia"/>
              <a:defRPr sz="1600" i="1">
                <a:solidFill>
                  <a:srgbClr val="F67031"/>
                </a:solidFill>
                <a:latin typeface="Georgia"/>
                <a:ea typeface="Georgia"/>
                <a:cs typeface="Georgia"/>
                <a:sym typeface="Georgia"/>
              </a:defRPr>
            </a:lvl3pPr>
            <a:lvl4pPr lvl="3" rtl="0">
              <a:spcBef>
                <a:spcPts val="0"/>
              </a:spcBef>
              <a:buClr>
                <a:srgbClr val="F67031"/>
              </a:buClr>
              <a:buSzPct val="100000"/>
              <a:buFont typeface="Georgia"/>
              <a:defRPr sz="1600" i="1">
                <a:solidFill>
                  <a:srgbClr val="F67031"/>
                </a:solidFill>
                <a:latin typeface="Georgia"/>
                <a:ea typeface="Georgia"/>
                <a:cs typeface="Georgia"/>
                <a:sym typeface="Georgia"/>
              </a:defRPr>
            </a:lvl4pPr>
            <a:lvl5pPr lvl="4" rtl="0">
              <a:spcBef>
                <a:spcPts val="0"/>
              </a:spcBef>
              <a:buClr>
                <a:srgbClr val="F67031"/>
              </a:buClr>
              <a:buSzPct val="100000"/>
              <a:buFont typeface="Georgia"/>
              <a:defRPr sz="1600" i="1">
                <a:solidFill>
                  <a:srgbClr val="F67031"/>
                </a:solidFill>
                <a:latin typeface="Georgia"/>
                <a:ea typeface="Georgia"/>
                <a:cs typeface="Georgia"/>
                <a:sym typeface="Georgia"/>
              </a:defRPr>
            </a:lvl5pPr>
            <a:lvl6pPr lvl="5" rtl="0">
              <a:spcBef>
                <a:spcPts val="0"/>
              </a:spcBef>
              <a:buClr>
                <a:srgbClr val="F67031"/>
              </a:buClr>
              <a:buSzPct val="100000"/>
              <a:buFont typeface="Georgia"/>
              <a:defRPr sz="1600" i="1">
                <a:solidFill>
                  <a:srgbClr val="F67031"/>
                </a:solidFill>
                <a:latin typeface="Georgia"/>
                <a:ea typeface="Georgia"/>
                <a:cs typeface="Georgia"/>
                <a:sym typeface="Georgia"/>
              </a:defRPr>
            </a:lvl6pPr>
            <a:lvl7pPr lvl="6" rtl="0">
              <a:spcBef>
                <a:spcPts val="0"/>
              </a:spcBef>
              <a:buClr>
                <a:srgbClr val="F67031"/>
              </a:buClr>
              <a:buSzPct val="100000"/>
              <a:buFont typeface="Georgia"/>
              <a:defRPr sz="1600" i="1">
                <a:solidFill>
                  <a:srgbClr val="F67031"/>
                </a:solidFill>
                <a:latin typeface="Georgia"/>
                <a:ea typeface="Georgia"/>
                <a:cs typeface="Georgia"/>
                <a:sym typeface="Georgia"/>
              </a:defRPr>
            </a:lvl7pPr>
            <a:lvl8pPr lvl="7" rtl="0">
              <a:spcBef>
                <a:spcPts val="0"/>
              </a:spcBef>
              <a:buClr>
                <a:srgbClr val="F67031"/>
              </a:buClr>
              <a:buSzPct val="100000"/>
              <a:buFont typeface="Georgia"/>
              <a:defRPr sz="1600" i="1">
                <a:solidFill>
                  <a:srgbClr val="F67031"/>
                </a:solidFill>
                <a:latin typeface="Georgia"/>
                <a:ea typeface="Georgia"/>
                <a:cs typeface="Georgia"/>
                <a:sym typeface="Georgia"/>
              </a:defRPr>
            </a:lvl8pPr>
            <a:lvl9pPr lvl="8" rtl="0">
              <a:spcBef>
                <a:spcPts val="0"/>
              </a:spcBef>
              <a:buClr>
                <a:srgbClr val="F67031"/>
              </a:buClr>
              <a:buSzPct val="100000"/>
              <a:buFont typeface="Georgia"/>
              <a:defRPr sz="1600" i="1">
                <a:solidFill>
                  <a:srgbClr val="F67031"/>
                </a:solidFill>
                <a:latin typeface="Georgia"/>
                <a:ea typeface="Georgia"/>
                <a:cs typeface="Georgia"/>
                <a:sym typeface="Georgia"/>
              </a:defRPr>
            </a:lvl9pPr>
          </a:lstStyle>
          <a:p>
            <a:endParaRPr/>
          </a:p>
        </p:txBody>
      </p:sp>
      <p:sp>
        <p:nvSpPr>
          <p:cNvPr id="43" name="Shape 43"/>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44" name="Shape 44"/>
          <p:cNvSpPr txBox="1">
            <a:spLocks noGrp="1"/>
          </p:cNvSpPr>
          <p:nvPr>
            <p:ph type="body" idx="2"/>
          </p:nvPr>
        </p:nvSpPr>
        <p:spPr>
          <a:xfrm>
            <a:off x="3090625" y="2004313"/>
            <a:ext cx="5596200" cy="25521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2 columns with intro text">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SzPct val="25000"/>
              <a:buNone/>
            </a:pPr>
            <a:endParaRPr sz="1800" dirty="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dirty="0"/>
          </a:p>
        </p:txBody>
      </p:sp>
      <p:sp>
        <p:nvSpPr>
          <p:cNvPr id="48" name="Shape 48"/>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wrap="square" lIns="91425" tIns="91425" rIns="91425" bIns="91425" anchor="t" anchorCtr="0"/>
          <a:lstStyle>
            <a:lvl1pPr lvl="0" rtl="0">
              <a:spcBef>
                <a:spcPts val="0"/>
              </a:spcBef>
              <a:buClr>
                <a:srgbClr val="F67031"/>
              </a:buClr>
              <a:buSzPct val="100000"/>
              <a:buFont typeface="Georgia"/>
              <a:defRPr sz="1600" i="1">
                <a:solidFill>
                  <a:srgbClr val="F67031"/>
                </a:solidFill>
                <a:latin typeface="Georgia"/>
                <a:ea typeface="Georgia"/>
                <a:cs typeface="Georgia"/>
                <a:sym typeface="Georgia"/>
              </a:defRPr>
            </a:lvl1pPr>
            <a:lvl2pPr lvl="1" rtl="0">
              <a:spcBef>
                <a:spcPts val="0"/>
              </a:spcBef>
              <a:buClr>
                <a:srgbClr val="F67031"/>
              </a:buClr>
              <a:buSzPct val="100000"/>
              <a:buFont typeface="Georgia"/>
              <a:defRPr sz="1600" i="1">
                <a:solidFill>
                  <a:srgbClr val="F67031"/>
                </a:solidFill>
                <a:latin typeface="Georgia"/>
                <a:ea typeface="Georgia"/>
                <a:cs typeface="Georgia"/>
                <a:sym typeface="Georgia"/>
              </a:defRPr>
            </a:lvl2pPr>
            <a:lvl3pPr lvl="2" rtl="0">
              <a:spcBef>
                <a:spcPts val="0"/>
              </a:spcBef>
              <a:buClr>
                <a:srgbClr val="F67031"/>
              </a:buClr>
              <a:buSzPct val="100000"/>
              <a:buFont typeface="Georgia"/>
              <a:defRPr sz="1600" i="1">
                <a:solidFill>
                  <a:srgbClr val="F67031"/>
                </a:solidFill>
                <a:latin typeface="Georgia"/>
                <a:ea typeface="Georgia"/>
                <a:cs typeface="Georgia"/>
                <a:sym typeface="Georgia"/>
              </a:defRPr>
            </a:lvl3pPr>
            <a:lvl4pPr lvl="3" rtl="0">
              <a:spcBef>
                <a:spcPts val="0"/>
              </a:spcBef>
              <a:buClr>
                <a:srgbClr val="F67031"/>
              </a:buClr>
              <a:buSzPct val="100000"/>
              <a:buFont typeface="Georgia"/>
              <a:defRPr sz="1600" i="1">
                <a:solidFill>
                  <a:srgbClr val="F67031"/>
                </a:solidFill>
                <a:latin typeface="Georgia"/>
                <a:ea typeface="Georgia"/>
                <a:cs typeface="Georgia"/>
                <a:sym typeface="Georgia"/>
              </a:defRPr>
            </a:lvl4pPr>
            <a:lvl5pPr lvl="4" rtl="0">
              <a:spcBef>
                <a:spcPts val="0"/>
              </a:spcBef>
              <a:buClr>
                <a:srgbClr val="F67031"/>
              </a:buClr>
              <a:buSzPct val="100000"/>
              <a:buFont typeface="Georgia"/>
              <a:defRPr sz="1600" i="1">
                <a:solidFill>
                  <a:srgbClr val="F67031"/>
                </a:solidFill>
                <a:latin typeface="Georgia"/>
                <a:ea typeface="Georgia"/>
                <a:cs typeface="Georgia"/>
                <a:sym typeface="Georgia"/>
              </a:defRPr>
            </a:lvl5pPr>
            <a:lvl6pPr lvl="5" rtl="0">
              <a:spcBef>
                <a:spcPts val="0"/>
              </a:spcBef>
              <a:buClr>
                <a:srgbClr val="F67031"/>
              </a:buClr>
              <a:buSzPct val="100000"/>
              <a:buFont typeface="Georgia"/>
              <a:defRPr sz="1600" i="1">
                <a:solidFill>
                  <a:srgbClr val="F67031"/>
                </a:solidFill>
                <a:latin typeface="Georgia"/>
                <a:ea typeface="Georgia"/>
                <a:cs typeface="Georgia"/>
                <a:sym typeface="Georgia"/>
              </a:defRPr>
            </a:lvl6pPr>
            <a:lvl7pPr lvl="6" rtl="0">
              <a:spcBef>
                <a:spcPts val="0"/>
              </a:spcBef>
              <a:buClr>
                <a:srgbClr val="F67031"/>
              </a:buClr>
              <a:buSzPct val="100000"/>
              <a:buFont typeface="Georgia"/>
              <a:defRPr sz="1600" i="1">
                <a:solidFill>
                  <a:srgbClr val="F67031"/>
                </a:solidFill>
                <a:latin typeface="Georgia"/>
                <a:ea typeface="Georgia"/>
                <a:cs typeface="Georgia"/>
                <a:sym typeface="Georgia"/>
              </a:defRPr>
            </a:lvl7pPr>
            <a:lvl8pPr lvl="7" rtl="0">
              <a:spcBef>
                <a:spcPts val="0"/>
              </a:spcBef>
              <a:buClr>
                <a:srgbClr val="F67031"/>
              </a:buClr>
              <a:buSzPct val="100000"/>
              <a:buFont typeface="Georgia"/>
              <a:defRPr sz="1600" i="1">
                <a:solidFill>
                  <a:srgbClr val="F67031"/>
                </a:solidFill>
                <a:latin typeface="Georgia"/>
                <a:ea typeface="Georgia"/>
                <a:cs typeface="Georgia"/>
                <a:sym typeface="Georgia"/>
              </a:defRPr>
            </a:lvl8pPr>
            <a:lvl9pPr lvl="8" rtl="0">
              <a:spcBef>
                <a:spcPts val="0"/>
              </a:spcBef>
              <a:buClr>
                <a:srgbClr val="F67031"/>
              </a:buClr>
              <a:buSzPct val="100000"/>
              <a:buFont typeface="Georgia"/>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51" name="Shape 51"/>
          <p:cNvSpPr txBox="1">
            <a:spLocks noGrp="1"/>
          </p:cNvSpPr>
          <p:nvPr>
            <p:ph type="body" idx="2"/>
          </p:nvPr>
        </p:nvSpPr>
        <p:spPr>
          <a:xfrm>
            <a:off x="3090625" y="2004325"/>
            <a:ext cx="2727000" cy="2552100"/>
          </a:xfrm>
          <a:prstGeom prst="rect">
            <a:avLst/>
          </a:prstGeom>
        </p:spPr>
        <p:txBody>
          <a:bodyPr wrap="square" lIns="91425" tIns="91425" rIns="91425" bIns="91425" anchor="t" anchorCtr="0"/>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wrap="square" lIns="91425" tIns="91425" rIns="91425" bIns="91425" anchor="t" anchorCtr="0"/>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1 column half">
    <p:spTree>
      <p:nvGrpSpPr>
        <p:cNvPr id="1" name="Shape 59"/>
        <p:cNvGrpSpPr/>
        <p:nvPr/>
      </p:nvGrpSpPr>
      <p:grpSpPr>
        <a:xfrm>
          <a:off x="0" y="0"/>
          <a:ext cx="0" cy="0"/>
          <a:chOff x="0" y="0"/>
          <a:chExt cx="0" cy="0"/>
        </a:xfrm>
      </p:grpSpPr>
      <p:sp>
        <p:nvSpPr>
          <p:cNvPr id="60" name="Shape 60"/>
          <p:cNvSpPr/>
          <p:nvPr/>
        </p:nvSpPr>
        <p:spPr>
          <a:xfrm flipH="1">
            <a:off x="-688" y="0"/>
            <a:ext cx="4575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dirty="0"/>
          </a:p>
        </p:txBody>
      </p:sp>
      <p:sp>
        <p:nvSpPr>
          <p:cNvPr id="61" name="Shape 61"/>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SzPct val="25000"/>
              <a:buNone/>
            </a:pPr>
            <a:endParaRPr sz="1800" dirty="0">
              <a:solidFill>
                <a:srgbClr val="FFFFFF"/>
              </a:solidFill>
              <a:latin typeface="Calibri"/>
              <a:ea typeface="Calibri"/>
              <a:cs typeface="Calibri"/>
              <a:sym typeface="Calibri"/>
            </a:endParaRPr>
          </a:p>
        </p:txBody>
      </p:sp>
      <p:sp>
        <p:nvSpPr>
          <p:cNvPr id="62" name="Shape 62"/>
          <p:cNvSpPr txBox="1">
            <a:spLocks noGrp="1"/>
          </p:cNvSpPr>
          <p:nvPr>
            <p:ph type="title"/>
          </p:nvPr>
        </p:nvSpPr>
        <p:spPr>
          <a:xfrm>
            <a:off x="511425" y="575500"/>
            <a:ext cx="3517200" cy="973500"/>
          </a:xfrm>
          <a:prstGeom prst="rect">
            <a:avLst/>
          </a:prstGeom>
        </p:spPr>
        <p:txBody>
          <a:bodyPr wrap="square" lIns="91425" tIns="91425" rIns="91425" bIns="91425" anchor="b" anchorCtr="0"/>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a:endParaRPr/>
          </a:p>
        </p:txBody>
      </p:sp>
      <p:sp>
        <p:nvSpPr>
          <p:cNvPr id="63" name="Shape 63"/>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rgbClr val="FFFFFF"/>
                </a:solidFill>
              </a:rPr>
              <a:t>‹#›</a:t>
            </a:fld>
            <a:endParaRPr lang="en">
              <a:solidFill>
                <a:srgbClr val="FFFFFF"/>
              </a:solidFill>
            </a:endParaRPr>
          </a:p>
        </p:txBody>
      </p:sp>
      <p:sp>
        <p:nvSpPr>
          <p:cNvPr id="64" name="Shape 64"/>
          <p:cNvSpPr txBox="1">
            <a:spLocks noGrp="1"/>
          </p:cNvSpPr>
          <p:nvPr>
            <p:ph type="body" idx="1"/>
          </p:nvPr>
        </p:nvSpPr>
        <p:spPr>
          <a:xfrm>
            <a:off x="511425" y="1598600"/>
            <a:ext cx="3517200" cy="2957700"/>
          </a:xfrm>
          <a:prstGeom prst="rect">
            <a:avLst/>
          </a:prstGeom>
        </p:spPr>
        <p:txBody>
          <a:bodyPr wrap="square"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SzPct val="25000"/>
              <a:buNone/>
            </a:pPr>
            <a:endParaRPr sz="1800" dirty="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dirty="0"/>
          </a:p>
        </p:txBody>
      </p:sp>
      <p:sp>
        <p:nvSpPr>
          <p:cNvPr id="68" name="Shape 68"/>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wrap="square" lIns="91425" tIns="91425" rIns="91425" bIns="91425" anchor="t" anchorCtr="0"/>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wrap="square" lIns="91425" tIns="91425" rIns="91425" bIns="91425" anchor="t" anchorCtr="0"/>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72"/>
        <p:cNvGrpSpPr/>
        <p:nvPr/>
      </p:nvGrpSpPr>
      <p:grpSpPr>
        <a:xfrm>
          <a:off x="0" y="0"/>
          <a:ext cx="0" cy="0"/>
          <a:chOff x="0" y="0"/>
          <a:chExt cx="0" cy="0"/>
        </a:xfrm>
      </p:grpSpPr>
      <p:sp>
        <p:nvSpPr>
          <p:cNvPr id="73" name="Shape 7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wrap="square" lIns="91425" tIns="45700" rIns="91425" bIns="45700" anchor="ctr" anchorCtr="0">
            <a:noAutofit/>
          </a:bodyPr>
          <a:lstStyle/>
          <a:p>
            <a:pPr marL="0" marR="0" lvl="0" indent="0" algn="ctr" rtl="0">
              <a:spcBef>
                <a:spcPts val="0"/>
              </a:spcBef>
              <a:buSzPct val="25000"/>
              <a:buNone/>
            </a:pPr>
            <a:endParaRPr sz="1800" dirty="0">
              <a:solidFill>
                <a:srgbClr val="FFFFFF"/>
              </a:solidFill>
              <a:latin typeface="Calibri"/>
              <a:ea typeface="Calibri"/>
              <a:cs typeface="Calibri"/>
              <a:sym typeface="Calibri"/>
            </a:endParaRPr>
          </a:p>
        </p:txBody>
      </p:sp>
      <p:sp>
        <p:nvSpPr>
          <p:cNvPr id="74" name="Shape 74"/>
          <p:cNvSpPr/>
          <p:nvPr/>
        </p:nvSpPr>
        <p:spPr>
          <a:xfrm>
            <a:off x="2585475" y="0"/>
            <a:ext cx="6558600" cy="51435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dirty="0"/>
          </a:p>
        </p:txBody>
      </p:sp>
      <p:sp>
        <p:nvSpPr>
          <p:cNvPr id="75" name="Shape 75"/>
          <p:cNvSpPr txBox="1">
            <a:spLocks noGrp="1"/>
          </p:cNvSpPr>
          <p:nvPr>
            <p:ph type="title"/>
          </p:nvPr>
        </p:nvSpPr>
        <p:spPr>
          <a:xfrm>
            <a:off x="234450" y="575500"/>
            <a:ext cx="2046300" cy="3981000"/>
          </a:xfrm>
          <a:prstGeom prst="rect">
            <a:avLst/>
          </a:prstGeom>
        </p:spPr>
        <p:txBody>
          <a:bodyPr wrap="square"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6" name="Shape 76"/>
          <p:cNvSpPr txBox="1">
            <a:spLocks noGrp="1"/>
          </p:cNvSpPr>
          <p:nvPr>
            <p:ph type="body" idx="1"/>
          </p:nvPr>
        </p:nvSpPr>
        <p:spPr>
          <a:xfrm>
            <a:off x="3069325" y="575500"/>
            <a:ext cx="1789800" cy="3981000"/>
          </a:xfrm>
          <a:prstGeom prst="rect">
            <a:avLst/>
          </a:prstGeom>
        </p:spPr>
        <p:txBody>
          <a:bodyPr wrap="square" lIns="91425" tIns="91425" rIns="91425" bIns="91425" anchor="t" anchorCtr="0"/>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a:endParaRPr/>
          </a:p>
        </p:txBody>
      </p:sp>
      <p:sp>
        <p:nvSpPr>
          <p:cNvPr id="77" name="Shape 77"/>
          <p:cNvSpPr txBox="1">
            <a:spLocks noGrp="1"/>
          </p:cNvSpPr>
          <p:nvPr>
            <p:ph type="body" idx="2"/>
          </p:nvPr>
        </p:nvSpPr>
        <p:spPr>
          <a:xfrm>
            <a:off x="4951006" y="575500"/>
            <a:ext cx="1789800" cy="3981000"/>
          </a:xfrm>
          <a:prstGeom prst="rect">
            <a:avLst/>
          </a:prstGeom>
        </p:spPr>
        <p:txBody>
          <a:bodyPr wrap="square" lIns="91425" tIns="91425" rIns="91425" bIns="91425" anchor="t" anchorCtr="0"/>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a:endParaRPr/>
          </a:p>
        </p:txBody>
      </p:sp>
      <p:sp>
        <p:nvSpPr>
          <p:cNvPr id="78" name="Shape 78"/>
          <p:cNvSpPr txBox="1">
            <a:spLocks noGrp="1"/>
          </p:cNvSpPr>
          <p:nvPr>
            <p:ph type="body" idx="3"/>
          </p:nvPr>
        </p:nvSpPr>
        <p:spPr>
          <a:xfrm>
            <a:off x="6832686" y="575500"/>
            <a:ext cx="1789800" cy="3981000"/>
          </a:xfrm>
          <a:prstGeom prst="rect">
            <a:avLst/>
          </a:prstGeom>
        </p:spPr>
        <p:txBody>
          <a:bodyPr wrap="square" lIns="91425" tIns="91425" rIns="91425" bIns="91425" anchor="t" anchorCtr="0"/>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a:endParaRPr/>
          </a:p>
        </p:txBody>
      </p:sp>
      <p:sp>
        <p:nvSpPr>
          <p:cNvPr id="79" name="Shape 79"/>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wrap="square" lIns="91425" tIns="91425" rIns="91425" bIns="91425" anchor="t" anchorCtr="0"/>
          <a:lstStyle>
            <a:lvl1pPr lv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1pPr>
            <a:lvl2pPr lvl="1">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2pPr>
            <a:lvl3pPr lvl="2">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3pPr>
            <a:lvl4pPr lvl="3">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4pPr>
            <a:lvl5pPr lvl="4">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5pPr>
            <a:lvl6pPr lvl="5">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6pPr>
            <a:lvl7pPr lvl="6">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7pPr>
            <a:lvl8pPr lvl="7">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8pPr>
            <a:lvl9pPr lvl="8">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wrap="square" lIns="91425" tIns="91425" rIns="91425" bIns="91425" anchor="t" anchorCtr="0"/>
          <a:lstStyle>
            <a:lvl1pPr lvl="0">
              <a:lnSpc>
                <a:spcPct val="115000"/>
              </a:lnSpc>
              <a:spcBef>
                <a:spcPts val="600"/>
              </a:spcBef>
              <a:buClr>
                <a:srgbClr val="CCCCCC"/>
              </a:buClr>
              <a:buFont typeface="Nunito Sans"/>
              <a:buChar char="▪"/>
              <a:defRPr>
                <a:solidFill>
                  <a:srgbClr val="666666"/>
                </a:solidFill>
                <a:latin typeface="Nunito Sans"/>
                <a:ea typeface="Nunito Sans"/>
                <a:cs typeface="Nunito Sans"/>
                <a:sym typeface="Nunito Sans"/>
              </a:defRPr>
            </a:lvl1pPr>
            <a:lvl2pPr lvl="1">
              <a:lnSpc>
                <a:spcPct val="115000"/>
              </a:lnSpc>
              <a:spcBef>
                <a:spcPts val="480"/>
              </a:spcBef>
              <a:buClr>
                <a:srgbClr val="CCCCCC"/>
              </a:buClr>
              <a:buFont typeface="Nunito Sans"/>
              <a:buChar char="-"/>
              <a:defRPr>
                <a:solidFill>
                  <a:srgbClr val="666666"/>
                </a:solidFill>
                <a:latin typeface="Nunito Sans"/>
                <a:ea typeface="Nunito Sans"/>
                <a:cs typeface="Nunito Sans"/>
                <a:sym typeface="Nunito Sans"/>
              </a:defRPr>
            </a:lvl2pPr>
            <a:lvl3pPr lvl="2">
              <a:lnSpc>
                <a:spcPct val="115000"/>
              </a:lnSpc>
              <a:spcBef>
                <a:spcPts val="480"/>
              </a:spcBef>
              <a:buClr>
                <a:srgbClr val="CCCCCC"/>
              </a:buClr>
              <a:buFont typeface="Nunito Sans"/>
              <a:buChar char="-"/>
              <a:defRPr>
                <a:solidFill>
                  <a:srgbClr val="666666"/>
                </a:solidFill>
                <a:latin typeface="Nunito Sans"/>
                <a:ea typeface="Nunito Sans"/>
                <a:cs typeface="Nunito Sans"/>
                <a:sym typeface="Nunito Sans"/>
              </a:defRPr>
            </a:lvl3pPr>
            <a:lvl4pPr lvl="3">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4pPr>
            <a:lvl5pPr lvl="4">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5pPr>
            <a:lvl6pPr lvl="5">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6pPr>
            <a:lvl7pPr lvl="6">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7pPr>
            <a:lvl8pPr lvl="7">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8pPr>
            <a:lvl9pPr lvl="8">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rgbClr val="CCCCCC"/>
                </a:solidFill>
                <a:latin typeface="Nunito Sans"/>
                <a:ea typeface="Nunito Sans"/>
                <a:cs typeface="Nunito Sans"/>
                <a:sym typeface="Nunito Sans"/>
              </a:rPr>
              <a:t>‹#›</a:t>
            </a:fld>
            <a:endParaRPr lang="en" sz="1000">
              <a:solidFill>
                <a:srgbClr val="CCCCCC"/>
              </a:solidFill>
              <a:latin typeface="Nunito Sans"/>
              <a:ea typeface="Nunito Sans"/>
              <a:cs typeface="Nunito Sans"/>
              <a:sym typeface="Nunito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6"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0.jpe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5.xml"/><Relationship Id="rId5" Type="http://schemas.openxmlformats.org/officeDocument/2006/relationships/image" Target="../media/image14.jpeg"/><Relationship Id="rId4" Type="http://schemas.openxmlformats.org/officeDocument/2006/relationships/chart" Target="../charts/chart4.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5.jpeg"/><Relationship Id="rId4" Type="http://schemas.openxmlformats.org/officeDocument/2006/relationships/chart" Target="../charts/chart6.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38.jpeg"/><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468925" y="2387250"/>
            <a:ext cx="3636600" cy="2259000"/>
          </a:xfrm>
          <a:prstGeom prst="rect">
            <a:avLst/>
          </a:prstGeom>
        </p:spPr>
        <p:txBody>
          <a:bodyPr wrap="square" lIns="91425" tIns="91425" rIns="91425" bIns="91425" anchor="t" anchorCtr="0">
            <a:noAutofit/>
          </a:bodyPr>
          <a:lstStyle/>
          <a:p>
            <a:pPr lvl="0"/>
            <a:r>
              <a:rPr lang="en-SG" dirty="0"/>
              <a:t>Software Engineering</a:t>
            </a:r>
            <a:br>
              <a:rPr lang="en-SG" dirty="0"/>
            </a:br>
            <a:r>
              <a:rPr lang="en-SG" dirty="0"/>
              <a:t>Final Presentation</a:t>
            </a:r>
            <a:br>
              <a:rPr lang="en-SG" dirty="0"/>
            </a:br>
            <a:br>
              <a:rPr lang="en-SG" dirty="0"/>
            </a:br>
            <a:r>
              <a:rPr lang="en-SG" sz="2400" dirty="0"/>
              <a:t>Team XRAYS (G7T9)</a:t>
            </a:r>
            <a:endParaRPr lang="en" dirty="0"/>
          </a:p>
        </p:txBody>
      </p:sp>
      <p:pic>
        <p:nvPicPr>
          <p:cNvPr id="3" name="Picture 2" descr="A picture containing clipart&#10;&#10;Description generated with very high confidence">
            <a:extLst>
              <a:ext uri="{FF2B5EF4-FFF2-40B4-BE49-F238E27FC236}">
                <a16:creationId xmlns:a16="http://schemas.microsoft.com/office/drawing/2014/main" id="{93CEFE50-859C-41B6-B5AE-3B56766C7C5D}"/>
              </a:ext>
            </a:extLst>
          </p:cNvPr>
          <p:cNvPicPr>
            <a:picLocks noChangeAspect="1"/>
          </p:cNvPicPr>
          <p:nvPr/>
        </p:nvPicPr>
        <p:blipFill>
          <a:blip r:embed="rId4"/>
          <a:stretch>
            <a:fillRect/>
          </a:stretch>
        </p:blipFill>
        <p:spPr>
          <a:xfrm>
            <a:off x="1177562" y="310541"/>
            <a:ext cx="2219325" cy="1866900"/>
          </a:xfrm>
          <a:prstGeom prst="rect">
            <a:avLst/>
          </a:prstGeom>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277100" y="284200"/>
            <a:ext cx="2024100" cy="3678000"/>
          </a:xfrm>
          <a:prstGeom prst="rect">
            <a:avLst/>
          </a:prstGeom>
        </p:spPr>
        <p:txBody>
          <a:bodyPr wrap="square" lIns="91425" tIns="91425" rIns="91425" bIns="91425" anchor="b" anchorCtr="0">
            <a:noAutofit/>
          </a:bodyPr>
          <a:lstStyle/>
          <a:p>
            <a:pPr lvl="0" rtl="0">
              <a:spcBef>
                <a:spcPts val="0"/>
              </a:spcBef>
              <a:buNone/>
            </a:pPr>
            <a:r>
              <a:rPr lang="en" sz="4800" b="1" dirty="0"/>
              <a:t>2.</a:t>
            </a:r>
          </a:p>
          <a:p>
            <a:pPr lvl="0" rtl="0">
              <a:spcBef>
                <a:spcPts val="0"/>
              </a:spcBef>
              <a:buNone/>
            </a:pPr>
            <a:r>
              <a:rPr lang="en-SG" sz="2000" dirty="0"/>
              <a:t>IMPROVEMENT</a:t>
            </a:r>
            <a:endParaRPr lang="en" sz="2000" dirty="0"/>
          </a:p>
        </p:txBody>
      </p:sp>
      <p:sp>
        <p:nvSpPr>
          <p:cNvPr id="138" name="Shape 13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10</a:t>
            </a:fld>
            <a:endParaRPr lang="en"/>
          </a:p>
        </p:txBody>
      </p:sp>
      <p:sp>
        <p:nvSpPr>
          <p:cNvPr id="3" name="Subtitle 2">
            <a:extLst>
              <a:ext uri="{FF2B5EF4-FFF2-40B4-BE49-F238E27FC236}">
                <a16:creationId xmlns:a16="http://schemas.microsoft.com/office/drawing/2014/main" id="{901F9605-A752-4AB9-B2ED-C11173040312}"/>
              </a:ext>
            </a:extLst>
          </p:cNvPr>
          <p:cNvSpPr>
            <a:spLocks noGrp="1"/>
          </p:cNvSpPr>
          <p:nvPr>
            <p:ph type="subTitle" idx="1"/>
          </p:nvPr>
        </p:nvSpPr>
        <p:spPr/>
        <p:txBody>
          <a:bodyPr/>
          <a:lstStyle/>
          <a:p>
            <a:r>
              <a:rPr lang="en-SG" dirty="0"/>
              <a:t>Improvement begins with I</a:t>
            </a:r>
          </a:p>
        </p:txBody>
      </p:sp>
    </p:spTree>
    <p:extLst>
      <p:ext uri="{BB962C8B-B14F-4D97-AF65-F5344CB8AC3E}">
        <p14:creationId xmlns:p14="http://schemas.microsoft.com/office/powerpoint/2010/main" val="223537247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a:spcBef>
                <a:spcPts val="0"/>
              </a:spcBef>
              <a:buNone/>
            </a:pPr>
            <a:r>
              <a:rPr lang="en-SG" sz="2800" b="1" dirty="0"/>
              <a:t>Comments We Received</a:t>
            </a:r>
            <a:endParaRPr lang="en" sz="2800" b="1" dirty="0"/>
          </a:p>
        </p:txBody>
      </p:sp>
      <p:sp>
        <p:nvSpPr>
          <p:cNvPr id="115" name="Shape 11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11</a:t>
            </a:fld>
            <a:endParaRPr lang="en"/>
          </a:p>
        </p:txBody>
      </p:sp>
      <p:pic>
        <p:nvPicPr>
          <p:cNvPr id="8" name="Picture 7">
            <a:extLst>
              <a:ext uri="{FF2B5EF4-FFF2-40B4-BE49-F238E27FC236}">
                <a16:creationId xmlns:a16="http://schemas.microsoft.com/office/drawing/2014/main" id="{DB1BBFCB-E9E5-43D4-B28E-2B4DE709A1E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358863" y="2496463"/>
            <a:ext cx="1123950" cy="1123950"/>
          </a:xfrm>
          <a:prstGeom prst="rect">
            <a:avLst/>
          </a:prstGeom>
        </p:spPr>
      </p:pic>
      <p:pic>
        <p:nvPicPr>
          <p:cNvPr id="10" name="Picture 9" descr="A picture containing object&#10;&#10;Description generated with high confidence">
            <a:extLst>
              <a:ext uri="{FF2B5EF4-FFF2-40B4-BE49-F238E27FC236}">
                <a16:creationId xmlns:a16="http://schemas.microsoft.com/office/drawing/2014/main" id="{8508DE07-ED87-4A75-B781-E0E9DD5BD1E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327179" y="1067938"/>
            <a:ext cx="1187319" cy="1187319"/>
          </a:xfrm>
          <a:prstGeom prst="rect">
            <a:avLst/>
          </a:prstGeom>
        </p:spPr>
      </p:pic>
      <p:sp>
        <p:nvSpPr>
          <p:cNvPr id="11" name="TextBox 10">
            <a:extLst>
              <a:ext uri="{FF2B5EF4-FFF2-40B4-BE49-F238E27FC236}">
                <a16:creationId xmlns:a16="http://schemas.microsoft.com/office/drawing/2014/main" id="{CE0765A2-0D00-4151-9BEF-31EEBBD64831}"/>
              </a:ext>
            </a:extLst>
          </p:cNvPr>
          <p:cNvSpPr txBox="1"/>
          <p:nvPr/>
        </p:nvSpPr>
        <p:spPr>
          <a:xfrm>
            <a:off x="4759037" y="1394304"/>
            <a:ext cx="1849582" cy="461665"/>
          </a:xfrm>
          <a:prstGeom prst="rect">
            <a:avLst/>
          </a:prstGeom>
          <a:noFill/>
        </p:spPr>
        <p:txBody>
          <a:bodyPr wrap="square" rtlCol="0">
            <a:spAutoFit/>
          </a:bodyPr>
          <a:lstStyle/>
          <a:p>
            <a:r>
              <a:rPr lang="en-SG" sz="2400" b="1" dirty="0">
                <a:solidFill>
                  <a:srgbClr val="666666"/>
                </a:solidFill>
                <a:latin typeface="Nunito Sans"/>
                <a:sym typeface="Nunito Sans"/>
              </a:rPr>
              <a:t>Plain UI</a:t>
            </a:r>
          </a:p>
        </p:txBody>
      </p:sp>
      <p:sp>
        <p:nvSpPr>
          <p:cNvPr id="16" name="TextBox 15">
            <a:extLst>
              <a:ext uri="{FF2B5EF4-FFF2-40B4-BE49-F238E27FC236}">
                <a16:creationId xmlns:a16="http://schemas.microsoft.com/office/drawing/2014/main" id="{2D22C8E9-7790-4A53-83BD-6621493D3F0E}"/>
              </a:ext>
            </a:extLst>
          </p:cNvPr>
          <p:cNvSpPr txBox="1"/>
          <p:nvPr/>
        </p:nvSpPr>
        <p:spPr>
          <a:xfrm>
            <a:off x="4759037" y="2858383"/>
            <a:ext cx="2563092" cy="830997"/>
          </a:xfrm>
          <a:prstGeom prst="rect">
            <a:avLst/>
          </a:prstGeom>
          <a:noFill/>
        </p:spPr>
        <p:txBody>
          <a:bodyPr wrap="square" rtlCol="0">
            <a:spAutoFit/>
          </a:bodyPr>
          <a:lstStyle/>
          <a:p>
            <a:r>
              <a:rPr lang="en-SG" sz="2400" b="1" dirty="0">
                <a:solidFill>
                  <a:srgbClr val="666666"/>
                </a:solidFill>
                <a:latin typeface="Nunito Sans"/>
                <a:sym typeface="Nunito Sans"/>
              </a:rPr>
              <a:t>Unbalanced Hours</a:t>
            </a:r>
          </a:p>
        </p:txBody>
      </p:sp>
      <p:pic>
        <p:nvPicPr>
          <p:cNvPr id="3" name="Picture 2">
            <a:extLst>
              <a:ext uri="{FF2B5EF4-FFF2-40B4-BE49-F238E27FC236}">
                <a16:creationId xmlns:a16="http://schemas.microsoft.com/office/drawing/2014/main" id="{8AAE5ADA-C464-4F1B-8050-274264C88176}"/>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20872679">
            <a:off x="22877" y="2917253"/>
            <a:ext cx="2620033" cy="19629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a:spcBef>
                <a:spcPts val="0"/>
              </a:spcBef>
              <a:buNone/>
            </a:pPr>
            <a:r>
              <a:rPr lang="en-SG" sz="3200" b="1" dirty="0"/>
              <a:t>What We Did</a:t>
            </a:r>
            <a:endParaRPr lang="en" sz="3200" b="1" dirty="0"/>
          </a:p>
        </p:txBody>
      </p:sp>
      <p:sp>
        <p:nvSpPr>
          <p:cNvPr id="115" name="Shape 11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12</a:t>
            </a:fld>
            <a:endParaRPr lang="en"/>
          </a:p>
        </p:txBody>
      </p:sp>
      <p:sp>
        <p:nvSpPr>
          <p:cNvPr id="2" name="TextBox 1">
            <a:extLst>
              <a:ext uri="{FF2B5EF4-FFF2-40B4-BE49-F238E27FC236}">
                <a16:creationId xmlns:a16="http://schemas.microsoft.com/office/drawing/2014/main" id="{36676EA9-B25E-4C0A-9B1C-C24730251222}"/>
              </a:ext>
            </a:extLst>
          </p:cNvPr>
          <p:cNvSpPr txBox="1"/>
          <p:nvPr/>
        </p:nvSpPr>
        <p:spPr>
          <a:xfrm>
            <a:off x="3090863" y="3376991"/>
            <a:ext cx="5728855" cy="1569660"/>
          </a:xfrm>
          <a:prstGeom prst="rect">
            <a:avLst/>
          </a:prstGeom>
          <a:noFill/>
        </p:spPr>
        <p:txBody>
          <a:bodyPr wrap="square" rtlCol="0">
            <a:spAutoFit/>
          </a:bodyPr>
          <a:lstStyle/>
          <a:p>
            <a:pPr marL="285750" indent="-285750">
              <a:buFont typeface="Arial" panose="020B0604020202020204" pitchFamily="34" charset="0"/>
              <a:buChar char="•"/>
            </a:pPr>
            <a:r>
              <a:rPr lang="en-SG" sz="1600" dirty="0">
                <a:latin typeface="Nunito Sans" panose="020B0604020202020204" charset="0"/>
              </a:rPr>
              <a:t>Added a [Resolved On] column in bug logs for better accountability</a:t>
            </a:r>
          </a:p>
          <a:p>
            <a:pPr marL="285750" indent="-285750">
              <a:buFont typeface="Arial" panose="020B0604020202020204" pitchFamily="34" charset="0"/>
              <a:buChar char="•"/>
            </a:pPr>
            <a:r>
              <a:rPr lang="en-SG" sz="1600" dirty="0">
                <a:latin typeface="Nunito Sans" panose="020B0604020202020204" charset="0"/>
              </a:rPr>
              <a:t>Project Managers took a more active role by checking in with Pair Programmers</a:t>
            </a:r>
          </a:p>
          <a:p>
            <a:pPr marL="285750" indent="-285750">
              <a:buFont typeface="Arial" panose="020B0604020202020204" pitchFamily="34" charset="0"/>
              <a:buChar char="•"/>
            </a:pPr>
            <a:r>
              <a:rPr lang="en-SG" sz="1600" dirty="0">
                <a:latin typeface="Nunito Sans" panose="020B0604020202020204" charset="0"/>
              </a:rPr>
              <a:t>Spending more time and effort during project kickstart to iron out any possible planning issues</a:t>
            </a:r>
          </a:p>
        </p:txBody>
      </p:sp>
      <p:pic>
        <p:nvPicPr>
          <p:cNvPr id="14" name="Picture 13">
            <a:extLst>
              <a:ext uri="{FF2B5EF4-FFF2-40B4-BE49-F238E27FC236}">
                <a16:creationId xmlns:a16="http://schemas.microsoft.com/office/drawing/2014/main" id="{F4C0D69D-C433-498D-A9C4-8A88AD186A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81706" y="1334655"/>
            <a:ext cx="572876" cy="572876"/>
          </a:xfrm>
          <a:prstGeom prst="rect">
            <a:avLst/>
          </a:prstGeom>
        </p:spPr>
      </p:pic>
      <p:pic>
        <p:nvPicPr>
          <p:cNvPr id="15" name="Picture 14" descr="A picture containing object&#10;&#10;Description generated with high confidence">
            <a:extLst>
              <a:ext uri="{FF2B5EF4-FFF2-40B4-BE49-F238E27FC236}">
                <a16:creationId xmlns:a16="http://schemas.microsoft.com/office/drawing/2014/main" id="{179CCE9E-9FDB-41BE-8D96-4D051FB4A15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81706" y="527025"/>
            <a:ext cx="572876" cy="572876"/>
          </a:xfrm>
          <a:prstGeom prst="rect">
            <a:avLst/>
          </a:prstGeom>
        </p:spPr>
      </p:pic>
      <p:sp>
        <p:nvSpPr>
          <p:cNvPr id="17" name="TextBox 16">
            <a:extLst>
              <a:ext uri="{FF2B5EF4-FFF2-40B4-BE49-F238E27FC236}">
                <a16:creationId xmlns:a16="http://schemas.microsoft.com/office/drawing/2014/main" id="{4C22CA94-1DD5-486F-9B51-E0EA32188176}"/>
              </a:ext>
            </a:extLst>
          </p:cNvPr>
          <p:cNvSpPr txBox="1"/>
          <p:nvPr/>
        </p:nvSpPr>
        <p:spPr>
          <a:xfrm>
            <a:off x="3962399" y="650524"/>
            <a:ext cx="1849582" cy="338554"/>
          </a:xfrm>
          <a:prstGeom prst="rect">
            <a:avLst/>
          </a:prstGeom>
          <a:noFill/>
        </p:spPr>
        <p:txBody>
          <a:bodyPr wrap="square" rtlCol="0">
            <a:spAutoFit/>
          </a:bodyPr>
          <a:lstStyle/>
          <a:p>
            <a:r>
              <a:rPr lang="en-SG" sz="1600" b="1" dirty="0">
                <a:solidFill>
                  <a:srgbClr val="666666"/>
                </a:solidFill>
                <a:latin typeface="Nunito Sans"/>
                <a:sym typeface="Nunito Sans"/>
              </a:rPr>
              <a:t>Plain UI</a:t>
            </a:r>
          </a:p>
        </p:txBody>
      </p:sp>
      <p:sp>
        <p:nvSpPr>
          <p:cNvPr id="18" name="TextBox 17">
            <a:extLst>
              <a:ext uri="{FF2B5EF4-FFF2-40B4-BE49-F238E27FC236}">
                <a16:creationId xmlns:a16="http://schemas.microsoft.com/office/drawing/2014/main" id="{538688A0-39FB-4542-92C2-5A2FDB28FB2D}"/>
              </a:ext>
            </a:extLst>
          </p:cNvPr>
          <p:cNvSpPr txBox="1"/>
          <p:nvPr/>
        </p:nvSpPr>
        <p:spPr>
          <a:xfrm>
            <a:off x="3962399" y="1446157"/>
            <a:ext cx="2563092" cy="338554"/>
          </a:xfrm>
          <a:prstGeom prst="rect">
            <a:avLst/>
          </a:prstGeom>
          <a:noFill/>
        </p:spPr>
        <p:txBody>
          <a:bodyPr wrap="square" rtlCol="0">
            <a:spAutoFit/>
          </a:bodyPr>
          <a:lstStyle/>
          <a:p>
            <a:r>
              <a:rPr lang="en-SG" sz="1600" b="1" dirty="0">
                <a:solidFill>
                  <a:srgbClr val="666666"/>
                </a:solidFill>
                <a:latin typeface="Nunito Sans"/>
                <a:sym typeface="Nunito Sans"/>
              </a:rPr>
              <a:t>Unbalanced Hours</a:t>
            </a:r>
          </a:p>
        </p:txBody>
      </p:sp>
      <p:sp>
        <p:nvSpPr>
          <p:cNvPr id="3" name="Rectangle: Rounded Corners 2">
            <a:extLst>
              <a:ext uri="{FF2B5EF4-FFF2-40B4-BE49-F238E27FC236}">
                <a16:creationId xmlns:a16="http://schemas.microsoft.com/office/drawing/2014/main" id="{4EA06232-BC95-41C4-96FB-13F23FC3F866}"/>
              </a:ext>
            </a:extLst>
          </p:cNvPr>
          <p:cNvSpPr/>
          <p:nvPr/>
        </p:nvSpPr>
        <p:spPr>
          <a:xfrm>
            <a:off x="5846618" y="644185"/>
            <a:ext cx="2763982" cy="572877"/>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SG" dirty="0">
                <a:latin typeface="Nunito Sans" panose="020B0604020202020204" charset="0"/>
              </a:rPr>
              <a:t>Added in preloading screen when awaiting results</a:t>
            </a:r>
          </a:p>
        </p:txBody>
      </p:sp>
      <p:sp>
        <p:nvSpPr>
          <p:cNvPr id="19" name="Rectangle: Rounded Corners 18">
            <a:extLst>
              <a:ext uri="{FF2B5EF4-FFF2-40B4-BE49-F238E27FC236}">
                <a16:creationId xmlns:a16="http://schemas.microsoft.com/office/drawing/2014/main" id="{DF233288-804A-4B08-AA4C-8892CC48BF28}"/>
              </a:ext>
            </a:extLst>
          </p:cNvPr>
          <p:cNvSpPr/>
          <p:nvPr/>
        </p:nvSpPr>
        <p:spPr>
          <a:xfrm>
            <a:off x="6234544" y="1334654"/>
            <a:ext cx="2376055" cy="572877"/>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SG" dirty="0">
                <a:latin typeface="Nunito Sans" panose="020B0604020202020204" charset="0"/>
              </a:rPr>
              <a:t>PM did better job allocations this time</a:t>
            </a:r>
          </a:p>
        </p:txBody>
      </p:sp>
      <p:graphicFrame>
        <p:nvGraphicFramePr>
          <p:cNvPr id="5" name="Table 4">
            <a:extLst>
              <a:ext uri="{FF2B5EF4-FFF2-40B4-BE49-F238E27FC236}">
                <a16:creationId xmlns:a16="http://schemas.microsoft.com/office/drawing/2014/main" id="{D07E1CDD-B73B-48D6-8ACE-3ED93A13EC2E}"/>
              </a:ext>
            </a:extLst>
          </p:cNvPr>
          <p:cNvGraphicFramePr>
            <a:graphicFrameLocks noGrp="1"/>
          </p:cNvGraphicFramePr>
          <p:nvPr>
            <p:extLst>
              <p:ext uri="{D42A27DB-BD31-4B8C-83A1-F6EECF244321}">
                <p14:modId xmlns:p14="http://schemas.microsoft.com/office/powerpoint/2010/main" val="3355956084"/>
              </p:ext>
            </p:extLst>
          </p:nvPr>
        </p:nvGraphicFramePr>
        <p:xfrm>
          <a:off x="3495486" y="2078643"/>
          <a:ext cx="4919607" cy="1004415"/>
        </p:xfrm>
        <a:graphic>
          <a:graphicData uri="http://schemas.openxmlformats.org/drawingml/2006/table">
            <a:tbl>
              <a:tblPr/>
              <a:tblGrid>
                <a:gridCol w="1337347">
                  <a:extLst>
                    <a:ext uri="{9D8B030D-6E8A-4147-A177-3AD203B41FA5}">
                      <a16:colId xmlns:a16="http://schemas.microsoft.com/office/drawing/2014/main" val="667843267"/>
                    </a:ext>
                  </a:extLst>
                </a:gridCol>
                <a:gridCol w="716452">
                  <a:extLst>
                    <a:ext uri="{9D8B030D-6E8A-4147-A177-3AD203B41FA5}">
                      <a16:colId xmlns:a16="http://schemas.microsoft.com/office/drawing/2014/main" val="3090321831"/>
                    </a:ext>
                  </a:extLst>
                </a:gridCol>
                <a:gridCol w="716452">
                  <a:extLst>
                    <a:ext uri="{9D8B030D-6E8A-4147-A177-3AD203B41FA5}">
                      <a16:colId xmlns:a16="http://schemas.microsoft.com/office/drawing/2014/main" val="3608184436"/>
                    </a:ext>
                  </a:extLst>
                </a:gridCol>
                <a:gridCol w="716452">
                  <a:extLst>
                    <a:ext uri="{9D8B030D-6E8A-4147-A177-3AD203B41FA5}">
                      <a16:colId xmlns:a16="http://schemas.microsoft.com/office/drawing/2014/main" val="1405716616"/>
                    </a:ext>
                  </a:extLst>
                </a:gridCol>
                <a:gridCol w="716452">
                  <a:extLst>
                    <a:ext uri="{9D8B030D-6E8A-4147-A177-3AD203B41FA5}">
                      <a16:colId xmlns:a16="http://schemas.microsoft.com/office/drawing/2014/main" val="3181388079"/>
                    </a:ext>
                  </a:extLst>
                </a:gridCol>
                <a:gridCol w="716452">
                  <a:extLst>
                    <a:ext uri="{9D8B030D-6E8A-4147-A177-3AD203B41FA5}">
                      <a16:colId xmlns:a16="http://schemas.microsoft.com/office/drawing/2014/main" val="4288734827"/>
                    </a:ext>
                  </a:extLst>
                </a:gridCol>
              </a:tblGrid>
              <a:tr h="167355">
                <a:tc>
                  <a:txBody>
                    <a:bodyPr/>
                    <a:lstStyle/>
                    <a:p>
                      <a:pPr rtl="0" fontAlgn="b"/>
                      <a:endParaRPr lang="en-SG" sz="1100" dirty="0">
                        <a:effectLst/>
                      </a:endParaRPr>
                    </a:p>
                  </a:txBody>
                  <a:tcPr marL="22414" marR="2241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SG" sz="1100" dirty="0">
                          <a:solidFill>
                            <a:srgbClr val="000000"/>
                          </a:solidFill>
                          <a:effectLst/>
                        </a:rPr>
                        <a:t>Xinyi</a:t>
                      </a:r>
                    </a:p>
                  </a:txBody>
                  <a:tcPr marL="22414" marR="22414"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SG" sz="1100" dirty="0">
                          <a:solidFill>
                            <a:srgbClr val="000000"/>
                          </a:solidFill>
                          <a:effectLst/>
                        </a:rPr>
                        <a:t>Rainean</a:t>
                      </a:r>
                    </a:p>
                  </a:txBody>
                  <a:tcPr marL="22414" marR="22414"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SG" sz="1100" dirty="0">
                          <a:solidFill>
                            <a:srgbClr val="000000"/>
                          </a:solidFill>
                          <a:effectLst/>
                        </a:rPr>
                        <a:t>Amos</a:t>
                      </a:r>
                    </a:p>
                  </a:txBody>
                  <a:tcPr marL="22414" marR="22414"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SG" sz="1100" dirty="0">
                          <a:solidFill>
                            <a:srgbClr val="000000"/>
                          </a:solidFill>
                          <a:effectLst/>
                        </a:rPr>
                        <a:t>Yigang</a:t>
                      </a:r>
                    </a:p>
                  </a:txBody>
                  <a:tcPr marL="22414" marR="22414"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SG" sz="1100" dirty="0">
                          <a:solidFill>
                            <a:srgbClr val="000000"/>
                          </a:solidFill>
                          <a:effectLst/>
                        </a:rPr>
                        <a:t>Samantha</a:t>
                      </a:r>
                    </a:p>
                  </a:txBody>
                  <a:tcPr marL="22414" marR="22414"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81076972"/>
                  </a:ext>
                </a:extLst>
              </a:tr>
              <a:tr h="334710">
                <a:tc>
                  <a:txBody>
                    <a:bodyPr/>
                    <a:lstStyle/>
                    <a:p>
                      <a:pPr algn="l" rtl="0" fontAlgn="b"/>
                      <a:r>
                        <a:rPr lang="en-SG" sz="1100" b="1" dirty="0">
                          <a:solidFill>
                            <a:srgbClr val="000000"/>
                          </a:solidFill>
                          <a:effectLst/>
                        </a:rPr>
                        <a:t>Prog Hrs</a:t>
                      </a:r>
                    </a:p>
                  </a:txBody>
                  <a:tcPr marL="22414" marR="22414"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SG" sz="1100" dirty="0">
                          <a:solidFill>
                            <a:srgbClr val="000000"/>
                          </a:solidFill>
                          <a:effectLst/>
                        </a:rPr>
                        <a:t>71</a:t>
                      </a:r>
                    </a:p>
                  </a:txBody>
                  <a:tcPr marL="22414" marR="22414"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SG" sz="1100" dirty="0">
                          <a:solidFill>
                            <a:srgbClr val="000000"/>
                          </a:solidFill>
                          <a:effectLst/>
                        </a:rPr>
                        <a:t>67</a:t>
                      </a:r>
                    </a:p>
                  </a:txBody>
                  <a:tcPr marL="22414" marR="22414"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SG" sz="1100" dirty="0">
                          <a:solidFill>
                            <a:srgbClr val="000000"/>
                          </a:solidFill>
                          <a:effectLst/>
                        </a:rPr>
                        <a:t>74</a:t>
                      </a:r>
                    </a:p>
                  </a:txBody>
                  <a:tcPr marL="22414" marR="22414"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SG" sz="1100" dirty="0">
                          <a:solidFill>
                            <a:srgbClr val="000000"/>
                          </a:solidFill>
                          <a:effectLst/>
                        </a:rPr>
                        <a:t>71</a:t>
                      </a:r>
                    </a:p>
                  </a:txBody>
                  <a:tcPr marL="22414" marR="22414"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SG" sz="1100" dirty="0">
                          <a:solidFill>
                            <a:srgbClr val="000000"/>
                          </a:solidFill>
                          <a:effectLst/>
                        </a:rPr>
                        <a:t>67</a:t>
                      </a:r>
                    </a:p>
                  </a:txBody>
                  <a:tcPr marL="22414" marR="22414"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54568929"/>
                  </a:ext>
                </a:extLst>
              </a:tr>
              <a:tr h="502065">
                <a:tc>
                  <a:txBody>
                    <a:bodyPr/>
                    <a:lstStyle/>
                    <a:p>
                      <a:pPr algn="l" rtl="0" fontAlgn="b"/>
                      <a:r>
                        <a:rPr lang="en-SG" sz="1100" b="1" dirty="0">
                          <a:solidFill>
                            <a:srgbClr val="000000"/>
                          </a:solidFill>
                          <a:effectLst/>
                        </a:rPr>
                        <a:t>Non-prog Hrs</a:t>
                      </a:r>
                    </a:p>
                  </a:txBody>
                  <a:tcPr marL="22414" marR="22414"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SG" sz="1100" dirty="0">
                          <a:solidFill>
                            <a:srgbClr val="000000"/>
                          </a:solidFill>
                          <a:effectLst/>
                        </a:rPr>
                        <a:t>105</a:t>
                      </a:r>
                    </a:p>
                  </a:txBody>
                  <a:tcPr marL="22414" marR="22414"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SG" sz="1100" dirty="0">
                          <a:solidFill>
                            <a:srgbClr val="000000"/>
                          </a:solidFill>
                          <a:effectLst/>
                        </a:rPr>
                        <a:t>108</a:t>
                      </a:r>
                    </a:p>
                  </a:txBody>
                  <a:tcPr marL="22414" marR="22414"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SG" sz="1100" dirty="0">
                          <a:solidFill>
                            <a:srgbClr val="000000"/>
                          </a:solidFill>
                          <a:effectLst/>
                        </a:rPr>
                        <a:t>105</a:t>
                      </a:r>
                    </a:p>
                  </a:txBody>
                  <a:tcPr marL="22414" marR="22414"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SG" sz="1100" dirty="0">
                          <a:solidFill>
                            <a:srgbClr val="000000"/>
                          </a:solidFill>
                          <a:effectLst/>
                        </a:rPr>
                        <a:t>114</a:t>
                      </a:r>
                    </a:p>
                  </a:txBody>
                  <a:tcPr marL="22414" marR="22414"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SG" sz="1100" dirty="0">
                          <a:solidFill>
                            <a:srgbClr val="000000"/>
                          </a:solidFill>
                          <a:effectLst/>
                        </a:rPr>
                        <a:t>113</a:t>
                      </a:r>
                    </a:p>
                  </a:txBody>
                  <a:tcPr marL="22414" marR="22414" marT="0" marB="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34669044"/>
                  </a:ext>
                </a:extLst>
              </a:tr>
            </a:tbl>
          </a:graphicData>
        </a:graphic>
      </p:graphicFrame>
    </p:spTree>
    <p:extLst>
      <p:ext uri="{BB962C8B-B14F-4D97-AF65-F5344CB8AC3E}">
        <p14:creationId xmlns:p14="http://schemas.microsoft.com/office/powerpoint/2010/main" val="24056062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277100" y="284200"/>
            <a:ext cx="2024100" cy="3678000"/>
          </a:xfrm>
          <a:prstGeom prst="rect">
            <a:avLst/>
          </a:prstGeom>
        </p:spPr>
        <p:txBody>
          <a:bodyPr wrap="square" lIns="91425" tIns="91425" rIns="91425" bIns="91425" anchor="b" anchorCtr="0">
            <a:noAutofit/>
          </a:bodyPr>
          <a:lstStyle/>
          <a:p>
            <a:pPr lvl="0" rtl="0">
              <a:spcBef>
                <a:spcPts val="0"/>
              </a:spcBef>
              <a:buNone/>
            </a:pPr>
            <a:r>
              <a:rPr lang="en" sz="4800" b="1" dirty="0"/>
              <a:t>3.</a:t>
            </a:r>
          </a:p>
          <a:p>
            <a:pPr lvl="0" rtl="0">
              <a:spcBef>
                <a:spcPts val="0"/>
              </a:spcBef>
              <a:buNone/>
            </a:pPr>
            <a:r>
              <a:rPr lang="en-SG" sz="2000" dirty="0"/>
              <a:t>BREAKDOWN </a:t>
            </a:r>
            <a:br>
              <a:rPr lang="en-SG" sz="2000" dirty="0"/>
            </a:br>
            <a:r>
              <a:rPr lang="en-SG" sz="2000" dirty="0"/>
              <a:t>OF WORK</a:t>
            </a:r>
            <a:endParaRPr lang="en" sz="2000" dirty="0"/>
          </a:p>
        </p:txBody>
      </p:sp>
      <p:sp>
        <p:nvSpPr>
          <p:cNvPr id="138" name="Shape 13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13</a:t>
            </a:fld>
            <a:endParaRPr lang="en"/>
          </a:p>
        </p:txBody>
      </p:sp>
      <p:sp>
        <p:nvSpPr>
          <p:cNvPr id="3" name="Subtitle 2">
            <a:extLst>
              <a:ext uri="{FF2B5EF4-FFF2-40B4-BE49-F238E27FC236}">
                <a16:creationId xmlns:a16="http://schemas.microsoft.com/office/drawing/2014/main" id="{901F9605-A752-4AB9-B2ED-C11173040312}"/>
              </a:ext>
            </a:extLst>
          </p:cNvPr>
          <p:cNvSpPr>
            <a:spLocks noGrp="1"/>
          </p:cNvSpPr>
          <p:nvPr>
            <p:ph type="subTitle" idx="1"/>
          </p:nvPr>
        </p:nvSpPr>
        <p:spPr/>
        <p:txBody>
          <a:bodyPr/>
          <a:lstStyle/>
          <a:p>
            <a:r>
              <a:rPr lang="en-SG" dirty="0"/>
              <a:t>Lets get down to business</a:t>
            </a:r>
          </a:p>
        </p:txBody>
      </p:sp>
    </p:spTree>
    <p:extLst>
      <p:ext uri="{BB962C8B-B14F-4D97-AF65-F5344CB8AC3E}">
        <p14:creationId xmlns:p14="http://schemas.microsoft.com/office/powerpoint/2010/main" val="90731752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94CE28-667D-4AD8-BE39-4AC06340F8B0}"/>
              </a:ext>
            </a:extLst>
          </p:cNvPr>
          <p:cNvSpPr>
            <a:spLocks noGrp="1"/>
          </p:cNvSpPr>
          <p:nvPr>
            <p:ph type="sldNum" idx="12"/>
          </p:nvPr>
        </p:nvSpPr>
        <p:spPr/>
        <p:txBody>
          <a:bodyPr/>
          <a:lstStyle/>
          <a:p>
            <a:pPr lvl="0" rtl="0">
              <a:spcBef>
                <a:spcPts val="0"/>
              </a:spcBef>
              <a:buNone/>
            </a:pPr>
            <a:fld id="{00000000-1234-1234-1234-123412341234}" type="slidenum">
              <a:rPr lang="en" smtClean="0"/>
              <a:t>14</a:t>
            </a:fld>
            <a:endParaRPr lang="en"/>
          </a:p>
        </p:txBody>
      </p:sp>
      <p:sp>
        <p:nvSpPr>
          <p:cNvPr id="7" name="Title 6">
            <a:extLst>
              <a:ext uri="{FF2B5EF4-FFF2-40B4-BE49-F238E27FC236}">
                <a16:creationId xmlns:a16="http://schemas.microsoft.com/office/drawing/2014/main" id="{C6C312A1-0FF8-414C-A964-E2855AA36851}"/>
              </a:ext>
            </a:extLst>
          </p:cNvPr>
          <p:cNvSpPr>
            <a:spLocks noGrp="1"/>
          </p:cNvSpPr>
          <p:nvPr>
            <p:ph type="title"/>
          </p:nvPr>
        </p:nvSpPr>
        <p:spPr>
          <a:xfrm>
            <a:off x="234450" y="575500"/>
            <a:ext cx="2121100" cy="3981000"/>
          </a:xfrm>
        </p:spPr>
        <p:txBody>
          <a:bodyPr/>
          <a:lstStyle/>
          <a:p>
            <a:r>
              <a:rPr lang="en-SG" sz="2800" b="1" dirty="0"/>
              <a:t>Overall Work Breakdown</a:t>
            </a:r>
          </a:p>
        </p:txBody>
      </p:sp>
      <p:graphicFrame>
        <p:nvGraphicFramePr>
          <p:cNvPr id="10" name="Chart 9">
            <a:extLst>
              <a:ext uri="{FF2B5EF4-FFF2-40B4-BE49-F238E27FC236}">
                <a16:creationId xmlns:a16="http://schemas.microsoft.com/office/drawing/2014/main" id="{C4A8A572-072E-4568-A098-9D4FA6A93378}"/>
              </a:ext>
            </a:extLst>
          </p:cNvPr>
          <p:cNvGraphicFramePr/>
          <p:nvPr>
            <p:extLst>
              <p:ext uri="{D42A27DB-BD31-4B8C-83A1-F6EECF244321}">
                <p14:modId xmlns:p14="http://schemas.microsoft.com/office/powerpoint/2010/main" val="4255975517"/>
              </p:ext>
            </p:extLst>
          </p:nvPr>
        </p:nvGraphicFramePr>
        <p:xfrm>
          <a:off x="5377095" y="-76058"/>
          <a:ext cx="4007974" cy="26420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3741C4B0-06D4-416F-9696-3D2AF5644949}"/>
              </a:ext>
            </a:extLst>
          </p:cNvPr>
          <p:cNvGraphicFramePr/>
          <p:nvPr>
            <p:extLst>
              <p:ext uri="{D42A27DB-BD31-4B8C-83A1-F6EECF244321}">
                <p14:modId xmlns:p14="http://schemas.microsoft.com/office/powerpoint/2010/main" val="634611558"/>
              </p:ext>
            </p:extLst>
          </p:nvPr>
        </p:nvGraphicFramePr>
        <p:xfrm>
          <a:off x="2537762" y="-76058"/>
          <a:ext cx="3746660" cy="26800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901C6B80-E16D-4BB2-92F5-27006D19EA8E}"/>
              </a:ext>
            </a:extLst>
          </p:cNvPr>
          <p:cNvGraphicFramePr/>
          <p:nvPr>
            <p:extLst>
              <p:ext uri="{D42A27DB-BD31-4B8C-83A1-F6EECF244321}">
                <p14:modId xmlns:p14="http://schemas.microsoft.com/office/powerpoint/2010/main" val="3116570327"/>
              </p:ext>
            </p:extLst>
          </p:nvPr>
        </p:nvGraphicFramePr>
        <p:xfrm>
          <a:off x="2635135" y="2421150"/>
          <a:ext cx="6470349" cy="2722350"/>
        </p:xfrm>
        <a:graphic>
          <a:graphicData uri="http://schemas.openxmlformats.org/drawingml/2006/chart">
            <c:chart xmlns:c="http://schemas.openxmlformats.org/drawingml/2006/chart" xmlns:r="http://schemas.openxmlformats.org/officeDocument/2006/relationships" r:id="rId4"/>
          </a:graphicData>
        </a:graphic>
      </p:graphicFrame>
      <p:pic>
        <p:nvPicPr>
          <p:cNvPr id="3" name="Picture 2">
            <a:extLst>
              <a:ext uri="{FF2B5EF4-FFF2-40B4-BE49-F238E27FC236}">
                <a16:creationId xmlns:a16="http://schemas.microsoft.com/office/drawing/2014/main" id="{5A77D8EC-2341-4313-8362-1C18EFCAE946}"/>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498931">
            <a:off x="215642" y="2229440"/>
            <a:ext cx="2083502" cy="27780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5641919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34449" y="422510"/>
            <a:ext cx="2046300" cy="3981000"/>
          </a:xfrm>
          <a:prstGeom prst="rect">
            <a:avLst/>
          </a:prstGeom>
        </p:spPr>
        <p:txBody>
          <a:bodyPr wrap="square" lIns="91425" tIns="91425" rIns="91425" bIns="91425" anchor="t" anchorCtr="0">
            <a:noAutofit/>
          </a:bodyPr>
          <a:lstStyle/>
          <a:p>
            <a:pPr lvl="0">
              <a:spcBef>
                <a:spcPts val="0"/>
              </a:spcBef>
              <a:buNone/>
            </a:pPr>
            <a:r>
              <a:rPr lang="en-SG" sz="3200" b="1" dirty="0"/>
              <a:t>Member:</a:t>
            </a:r>
            <a:br>
              <a:rPr lang="en-SG" sz="3200" b="1" dirty="0"/>
            </a:br>
            <a:r>
              <a:rPr lang="en-SG" sz="3200" b="1" dirty="0"/>
              <a:t>Xinyi</a:t>
            </a:r>
            <a:endParaRPr lang="en" sz="3200" b="1" dirty="0"/>
          </a:p>
        </p:txBody>
      </p:sp>
      <p:sp>
        <p:nvSpPr>
          <p:cNvPr id="115" name="Shape 11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15</a:t>
            </a:fld>
            <a:endParaRPr lang="en"/>
          </a:p>
        </p:txBody>
      </p:sp>
      <p:graphicFrame>
        <p:nvGraphicFramePr>
          <p:cNvPr id="10" name="Table 9">
            <a:extLst>
              <a:ext uri="{FF2B5EF4-FFF2-40B4-BE49-F238E27FC236}">
                <a16:creationId xmlns:a16="http://schemas.microsoft.com/office/drawing/2014/main" id="{49EEE44E-74CE-4DEB-B45F-31EC49CA339F}"/>
              </a:ext>
            </a:extLst>
          </p:cNvPr>
          <p:cNvGraphicFramePr>
            <a:graphicFrameLocks noGrp="1"/>
          </p:cNvGraphicFramePr>
          <p:nvPr>
            <p:extLst>
              <p:ext uri="{D42A27DB-BD31-4B8C-83A1-F6EECF244321}">
                <p14:modId xmlns:p14="http://schemas.microsoft.com/office/powerpoint/2010/main" val="3429737163"/>
              </p:ext>
            </p:extLst>
          </p:nvPr>
        </p:nvGraphicFramePr>
        <p:xfrm>
          <a:off x="2727266" y="887227"/>
          <a:ext cx="6293120" cy="3051566"/>
        </p:xfrm>
        <a:graphic>
          <a:graphicData uri="http://schemas.openxmlformats.org/drawingml/2006/table">
            <a:tbl>
              <a:tblPr firstRow="1" bandRow="1"/>
              <a:tblGrid>
                <a:gridCol w="3146560">
                  <a:extLst>
                    <a:ext uri="{9D8B030D-6E8A-4147-A177-3AD203B41FA5}">
                      <a16:colId xmlns:a16="http://schemas.microsoft.com/office/drawing/2014/main" val="3770674089"/>
                    </a:ext>
                  </a:extLst>
                </a:gridCol>
                <a:gridCol w="3146560">
                  <a:extLst>
                    <a:ext uri="{9D8B030D-6E8A-4147-A177-3AD203B41FA5}">
                      <a16:colId xmlns:a16="http://schemas.microsoft.com/office/drawing/2014/main" val="1526106644"/>
                    </a:ext>
                  </a:extLst>
                </a:gridCol>
              </a:tblGrid>
              <a:tr h="674323">
                <a:tc>
                  <a:txBody>
                    <a:bodyPr/>
                    <a:lstStyle/>
                    <a:p>
                      <a:pPr algn="ctr"/>
                      <a:r>
                        <a:rPr lang="en-SG" sz="1400" b="1" dirty="0">
                          <a:latin typeface="Consolas" panose="020B0609020204030204" pitchFamily="49" charset="0"/>
                        </a:rPr>
                        <a:t>Programming (71 Hours)</a:t>
                      </a:r>
                      <a:endParaRPr lang="en-US" sz="1400" b="1" dirty="0">
                        <a:latin typeface="Consolas" panose="020B0609020204030204" pitchFamily="49" charset="0"/>
                      </a:endParaRPr>
                    </a:p>
                  </a:txBody>
                  <a:tcPr anchor="ctr">
                    <a:solidFill>
                      <a:schemeClr val="bg1">
                        <a:lumMod val="85000"/>
                      </a:schemeClr>
                    </a:solidFill>
                  </a:tcPr>
                </a:tc>
                <a:tc>
                  <a:txBody>
                    <a:bodyPr/>
                    <a:lstStyle/>
                    <a:p>
                      <a:pPr algn="ctr"/>
                      <a:r>
                        <a:rPr lang="en-SG" sz="1400" b="1" dirty="0">
                          <a:latin typeface="Consolas" panose="020B0609020204030204" pitchFamily="49" charset="0"/>
                        </a:rPr>
                        <a:t>Non-Programming (105 Hours)</a:t>
                      </a:r>
                      <a:endParaRPr lang="en-US" sz="1400" b="1" dirty="0">
                        <a:latin typeface="Consolas" panose="020B0609020204030204" pitchFamily="49" charset="0"/>
                      </a:endParaRPr>
                    </a:p>
                  </a:txBody>
                  <a:tcPr anchor="ctr">
                    <a:solidFill>
                      <a:schemeClr val="bg1">
                        <a:lumMod val="85000"/>
                      </a:schemeClr>
                    </a:solidFill>
                  </a:tcPr>
                </a:tc>
                <a:extLst>
                  <a:ext uri="{0D108BD9-81ED-4DB2-BD59-A6C34878D82A}">
                    <a16:rowId xmlns:a16="http://schemas.microsoft.com/office/drawing/2014/main" val="522340031"/>
                  </a:ext>
                </a:extLst>
              </a:tr>
              <a:tr h="2377243">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Bootstrap (Import &amp; Validation)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B</a:t>
                      </a:r>
                      <a:r>
                        <a:rPr lang="en-US" sz="1400" dirty="0">
                          <a:latin typeface="Consolas" panose="020B0609020204030204" pitchFamily="49" charset="0"/>
                        </a:rPr>
                        <a:t>asic Location Reports (Breakdown, </a:t>
                      </a:r>
                      <a:r>
                        <a:rPr lang="en-SG" sz="1400" dirty="0">
                          <a:latin typeface="Consolas" panose="020B0609020204030204" pitchFamily="49" charset="0"/>
                        </a:rPr>
                        <a:t>Top K Companions, Top K Next Places, Top K Popular Place)</a:t>
                      </a:r>
                    </a:p>
                    <a:p>
                      <a:pPr marL="285750" indent="-285750">
                        <a:buFont typeface="Arial" panose="020B0604020202020204" pitchFamily="34" charset="0"/>
                        <a:buChar char="×"/>
                      </a:pPr>
                      <a:r>
                        <a:rPr lang="en-SG" sz="1400" dirty="0">
                          <a:latin typeface="Consolas" panose="020B0609020204030204" pitchFamily="49" charset="0"/>
                        </a:rPr>
                        <a:t>System Integration</a:t>
                      </a:r>
                    </a:p>
                    <a:p>
                      <a:pPr marL="285750" indent="-285750">
                        <a:buFont typeface="Arial" panose="020B0604020202020204" pitchFamily="34" charset="0"/>
                        <a:buChar char="×"/>
                      </a:pPr>
                      <a:r>
                        <a:rPr lang="en-SG" sz="1400" dirty="0">
                          <a:latin typeface="Consolas" panose="020B0609020204030204" pitchFamily="49" charset="0"/>
                        </a:rPr>
                        <a:t>Debugging</a:t>
                      </a:r>
                      <a:endParaRPr lang="en-US" sz="1400" dirty="0">
                        <a:latin typeface="Consolas" panose="020B0609020204030204" pitchFamily="49" charset="0"/>
                      </a:endParaRPr>
                    </a:p>
                  </a:txBody>
                  <a:tcPr>
                    <a:solidFill>
                      <a:schemeClr val="bg1"/>
                    </a:solidFill>
                  </a:tcPr>
                </a:tc>
                <a:tc>
                  <a:txBody>
                    <a:bodyPr/>
                    <a:lstStyle/>
                    <a:p>
                      <a:pPr marL="285750" indent="-285750">
                        <a:buFont typeface="Arial" panose="020B0604020202020204" pitchFamily="34" charset="0"/>
                        <a:buChar char="×"/>
                      </a:pPr>
                      <a:r>
                        <a:rPr lang="en-SG" sz="1400" dirty="0">
                          <a:latin typeface="Consolas" panose="020B0609020204030204" pitchFamily="49" charset="0"/>
                        </a:rPr>
                        <a:t>Review system design</a:t>
                      </a:r>
                    </a:p>
                    <a:p>
                      <a:pPr marL="285750" indent="-285750">
                        <a:buFont typeface="Arial" panose="020B0604020202020204" pitchFamily="34" charset="0"/>
                        <a:buChar char="×"/>
                      </a:pPr>
                      <a:r>
                        <a:rPr lang="en-SG" sz="1400" dirty="0">
                          <a:latin typeface="Consolas" panose="020B0609020204030204" pitchFamily="49" charset="0"/>
                        </a:rPr>
                        <a:t>Review technical documents</a:t>
                      </a:r>
                    </a:p>
                    <a:p>
                      <a:pPr marL="285750" indent="-285750">
                        <a:buFont typeface="Arial" panose="020B0604020202020204" pitchFamily="34" charset="0"/>
                        <a:buChar char="×"/>
                      </a:pPr>
                      <a:r>
                        <a:rPr lang="en-SG" sz="1400" dirty="0">
                          <a:latin typeface="Consolas" panose="020B0609020204030204" pitchFamily="49" charset="0"/>
                        </a:rPr>
                        <a:t>Preparation for Milestones (PM Review, Online Demo)</a:t>
                      </a:r>
                    </a:p>
                    <a:p>
                      <a:pPr marL="285750" indent="-285750">
                        <a:buFont typeface="Arial" panose="020B0604020202020204" pitchFamily="34" charset="0"/>
                        <a:buChar char="×"/>
                      </a:pPr>
                      <a:r>
                        <a:rPr lang="en-SG" sz="1400" dirty="0">
                          <a:latin typeface="Consolas" panose="020B0609020204030204" pitchFamily="49" charset="0"/>
                        </a:rPr>
                        <a:t>Testing (Unit, System Integration, Regression)</a:t>
                      </a:r>
                    </a:p>
                    <a:p>
                      <a:pPr marL="285750" indent="-285750">
                        <a:buFont typeface="Arial" panose="020B0604020202020204" pitchFamily="34" charset="0"/>
                        <a:buChar char="×"/>
                      </a:pPr>
                      <a:r>
                        <a:rPr lang="en-SG" sz="1400" dirty="0">
                          <a:latin typeface="Consolas" panose="020B0609020204030204" pitchFamily="49" charset="0"/>
                        </a:rPr>
                        <a:t>AWS Deployment</a:t>
                      </a:r>
                    </a:p>
                  </a:txBody>
                  <a:tcPr>
                    <a:solidFill>
                      <a:schemeClr val="bg1"/>
                    </a:solidFill>
                  </a:tcPr>
                </a:tc>
                <a:extLst>
                  <a:ext uri="{0D108BD9-81ED-4DB2-BD59-A6C34878D82A}">
                    <a16:rowId xmlns:a16="http://schemas.microsoft.com/office/drawing/2014/main" val="230286452"/>
                  </a:ext>
                </a:extLst>
              </a:tr>
            </a:tbl>
          </a:graphicData>
        </a:graphic>
      </p:graphicFrame>
      <p:graphicFrame>
        <p:nvGraphicFramePr>
          <p:cNvPr id="8" name="Chart 7">
            <a:extLst>
              <a:ext uri="{FF2B5EF4-FFF2-40B4-BE49-F238E27FC236}">
                <a16:creationId xmlns:a16="http://schemas.microsoft.com/office/drawing/2014/main" id="{3482419C-8709-48C9-AB94-FEDEEF4043B6}"/>
              </a:ext>
            </a:extLst>
          </p:cNvPr>
          <p:cNvGraphicFramePr/>
          <p:nvPr>
            <p:extLst>
              <p:ext uri="{D42A27DB-BD31-4B8C-83A1-F6EECF244321}">
                <p14:modId xmlns:p14="http://schemas.microsoft.com/office/powerpoint/2010/main" val="1786444653"/>
              </p:ext>
            </p:extLst>
          </p:nvPr>
        </p:nvGraphicFramePr>
        <p:xfrm>
          <a:off x="-104148" y="1781228"/>
          <a:ext cx="2723495" cy="15695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61E0F734-7194-42BD-A22E-EC780D24F5B1}"/>
              </a:ext>
            </a:extLst>
          </p:cNvPr>
          <p:cNvGraphicFramePr/>
          <p:nvPr>
            <p:extLst>
              <p:ext uri="{D42A27DB-BD31-4B8C-83A1-F6EECF244321}">
                <p14:modId xmlns:p14="http://schemas.microsoft.com/office/powerpoint/2010/main" val="832075480"/>
              </p:ext>
            </p:extLst>
          </p:nvPr>
        </p:nvGraphicFramePr>
        <p:xfrm>
          <a:off x="-104148" y="1313427"/>
          <a:ext cx="2723495" cy="1569543"/>
        </p:xfrm>
        <a:graphic>
          <a:graphicData uri="http://schemas.openxmlformats.org/drawingml/2006/chart">
            <c:chart xmlns:c="http://schemas.openxmlformats.org/drawingml/2006/chart" xmlns:r="http://schemas.openxmlformats.org/officeDocument/2006/relationships" r:id="rId4"/>
          </a:graphicData>
        </a:graphic>
      </p:graphicFrame>
      <p:pic>
        <p:nvPicPr>
          <p:cNvPr id="3" name="Picture 2">
            <a:extLst>
              <a:ext uri="{FF2B5EF4-FFF2-40B4-BE49-F238E27FC236}">
                <a16:creationId xmlns:a16="http://schemas.microsoft.com/office/drawing/2014/main" id="{4A13C56A-3240-42A3-8ABF-1E757561316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20890406">
            <a:off x="147392" y="3145222"/>
            <a:ext cx="2225040" cy="16687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5244364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34449" y="453088"/>
            <a:ext cx="2046300" cy="3981000"/>
          </a:xfrm>
          <a:prstGeom prst="rect">
            <a:avLst/>
          </a:prstGeom>
        </p:spPr>
        <p:txBody>
          <a:bodyPr wrap="square" lIns="91425" tIns="91425" rIns="91425" bIns="91425" anchor="t" anchorCtr="0">
            <a:noAutofit/>
          </a:bodyPr>
          <a:lstStyle/>
          <a:p>
            <a:pPr lvl="0">
              <a:spcBef>
                <a:spcPts val="0"/>
              </a:spcBef>
              <a:buNone/>
            </a:pPr>
            <a:r>
              <a:rPr lang="en-SG" sz="3200" b="1" dirty="0"/>
              <a:t>Member:</a:t>
            </a:r>
            <a:br>
              <a:rPr lang="en-SG" sz="3200" b="1" dirty="0"/>
            </a:br>
            <a:r>
              <a:rPr lang="en-SG" sz="3200" b="1" dirty="0"/>
              <a:t>Rainean</a:t>
            </a:r>
            <a:endParaRPr lang="en" sz="3200" b="1" dirty="0"/>
          </a:p>
        </p:txBody>
      </p:sp>
      <p:sp>
        <p:nvSpPr>
          <p:cNvPr id="115" name="Shape 11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16</a:t>
            </a:fld>
            <a:endParaRPr lang="en"/>
          </a:p>
        </p:txBody>
      </p:sp>
      <p:graphicFrame>
        <p:nvGraphicFramePr>
          <p:cNvPr id="10" name="Table 9">
            <a:extLst>
              <a:ext uri="{FF2B5EF4-FFF2-40B4-BE49-F238E27FC236}">
                <a16:creationId xmlns:a16="http://schemas.microsoft.com/office/drawing/2014/main" id="{49EEE44E-74CE-4DEB-B45F-31EC49CA339F}"/>
              </a:ext>
            </a:extLst>
          </p:cNvPr>
          <p:cNvGraphicFramePr>
            <a:graphicFrameLocks noGrp="1"/>
          </p:cNvGraphicFramePr>
          <p:nvPr>
            <p:extLst>
              <p:ext uri="{D42A27DB-BD31-4B8C-83A1-F6EECF244321}">
                <p14:modId xmlns:p14="http://schemas.microsoft.com/office/powerpoint/2010/main" val="1079422097"/>
              </p:ext>
            </p:extLst>
          </p:nvPr>
        </p:nvGraphicFramePr>
        <p:xfrm>
          <a:off x="2727266" y="887227"/>
          <a:ext cx="6293120" cy="3112723"/>
        </p:xfrm>
        <a:graphic>
          <a:graphicData uri="http://schemas.openxmlformats.org/drawingml/2006/table">
            <a:tbl>
              <a:tblPr firstRow="1" bandRow="1"/>
              <a:tblGrid>
                <a:gridCol w="3146560">
                  <a:extLst>
                    <a:ext uri="{9D8B030D-6E8A-4147-A177-3AD203B41FA5}">
                      <a16:colId xmlns:a16="http://schemas.microsoft.com/office/drawing/2014/main" val="3770674089"/>
                    </a:ext>
                  </a:extLst>
                </a:gridCol>
                <a:gridCol w="3146560">
                  <a:extLst>
                    <a:ext uri="{9D8B030D-6E8A-4147-A177-3AD203B41FA5}">
                      <a16:colId xmlns:a16="http://schemas.microsoft.com/office/drawing/2014/main" val="1526106644"/>
                    </a:ext>
                  </a:extLst>
                </a:gridCol>
              </a:tblGrid>
              <a:tr h="674323">
                <a:tc>
                  <a:txBody>
                    <a:bodyPr/>
                    <a:lstStyle/>
                    <a:p>
                      <a:pPr algn="ctr"/>
                      <a:r>
                        <a:rPr lang="en-SG" sz="1400" b="1" dirty="0">
                          <a:latin typeface="Consolas" panose="020B0609020204030204" pitchFamily="49" charset="0"/>
                        </a:rPr>
                        <a:t>Programming (67 Hours)</a:t>
                      </a:r>
                      <a:endParaRPr lang="en-US" sz="1400" b="1" dirty="0">
                        <a:latin typeface="Consolas" panose="020B0609020204030204" pitchFamily="49" charset="0"/>
                      </a:endParaRPr>
                    </a:p>
                  </a:txBody>
                  <a:tcPr anchor="ctr">
                    <a:solidFill>
                      <a:schemeClr val="bg1">
                        <a:lumMod val="85000"/>
                      </a:schemeClr>
                    </a:solidFill>
                  </a:tcPr>
                </a:tc>
                <a:tc>
                  <a:txBody>
                    <a:bodyPr/>
                    <a:lstStyle/>
                    <a:p>
                      <a:pPr algn="ctr"/>
                      <a:r>
                        <a:rPr lang="en-SG" sz="1400" b="1" dirty="0">
                          <a:latin typeface="Consolas" panose="020B0609020204030204" pitchFamily="49" charset="0"/>
                        </a:rPr>
                        <a:t>Non-Programming (108 Hours)</a:t>
                      </a:r>
                      <a:endParaRPr lang="en-US" sz="1400" b="1" dirty="0">
                        <a:latin typeface="Consolas" panose="020B0609020204030204" pitchFamily="49" charset="0"/>
                      </a:endParaRPr>
                    </a:p>
                  </a:txBody>
                  <a:tcPr anchor="ctr">
                    <a:solidFill>
                      <a:schemeClr val="bg1">
                        <a:lumMod val="85000"/>
                      </a:schemeClr>
                    </a:solidFill>
                  </a:tcPr>
                </a:tc>
                <a:extLst>
                  <a:ext uri="{0D108BD9-81ED-4DB2-BD59-A6C34878D82A}">
                    <a16:rowId xmlns:a16="http://schemas.microsoft.com/office/drawing/2014/main" val="522340031"/>
                  </a:ext>
                </a:extLst>
              </a:tr>
              <a:tr h="2377243">
                <a:tc>
                  <a:txBody>
                    <a:bodyPr/>
                    <a:lstStyle/>
                    <a:p>
                      <a:pPr marL="285750" indent="-285750">
                        <a:buFont typeface="Arial" panose="020B0604020202020204" pitchFamily="34" charset="0"/>
                        <a:buChar char="×"/>
                      </a:pPr>
                      <a:r>
                        <a:rPr lang="en-SG" dirty="0">
                          <a:latin typeface="Consolas" panose="020B0609020204030204" pitchFamily="49" charset="0"/>
                        </a:rPr>
                        <a:t>Login Page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dirty="0">
                          <a:latin typeface="Consolas" panose="020B0609020204030204" pitchFamily="49" charset="0"/>
                        </a:rPr>
                        <a:t>Bootstrap (Import)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dirty="0">
                          <a:latin typeface="Consolas" panose="020B0609020204030204" pitchFamily="49" charset="0"/>
                        </a:rPr>
                        <a:t>B</a:t>
                      </a:r>
                      <a:r>
                        <a:rPr lang="en-US" dirty="0">
                          <a:latin typeface="Consolas" panose="020B0609020204030204" pitchFamily="49" charset="0"/>
                        </a:rPr>
                        <a:t>asic Location Reports (Breakdown, </a:t>
                      </a:r>
                      <a:r>
                        <a:rPr lang="en-SG" dirty="0">
                          <a:latin typeface="Consolas" panose="020B0609020204030204" pitchFamily="49" charset="0"/>
                        </a:rPr>
                        <a:t>Top K Companions, Top K Next Places, Top K Popular Place)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dirty="0">
                          <a:latin typeface="Consolas" panose="020B0609020204030204" pitchFamily="49" charset="0"/>
                        </a:rPr>
                        <a:t>Integration (Top K Companions, Top K Next Places, AGD)</a:t>
                      </a:r>
                      <a:endParaRPr lang="en-US" dirty="0">
                        <a:latin typeface="Consolas" panose="020B0609020204030204" pitchFamily="49"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dirty="0">
                          <a:latin typeface="Consolas" panose="020B0609020204030204" pitchFamily="49" charset="0"/>
                        </a:rPr>
                        <a:t>Debugging</a:t>
                      </a:r>
                    </a:p>
                  </a:txBody>
                  <a:tcPr>
                    <a:solidFill>
                      <a:schemeClr val="bg1"/>
                    </a:solidFill>
                  </a:tcPr>
                </a:tc>
                <a:tc>
                  <a:txBody>
                    <a:bodyPr/>
                    <a:lstStyle/>
                    <a:p>
                      <a:pPr marL="285750" indent="-285750">
                        <a:buFont typeface="Arial" panose="020B0604020202020204" pitchFamily="34" charset="0"/>
                        <a:buChar char="×"/>
                      </a:pPr>
                      <a:r>
                        <a:rPr lang="en-SG" dirty="0">
                          <a:latin typeface="Consolas" panose="020B0609020204030204" pitchFamily="49" charset="0"/>
                        </a:rPr>
                        <a:t>Review system design</a:t>
                      </a:r>
                    </a:p>
                    <a:p>
                      <a:pPr marL="285750" indent="-285750">
                        <a:buFont typeface="Arial" panose="020B0604020202020204" pitchFamily="34" charset="0"/>
                        <a:buChar char="×"/>
                      </a:pPr>
                      <a:r>
                        <a:rPr lang="en-SG" dirty="0">
                          <a:latin typeface="Consolas" panose="020B0609020204030204" pitchFamily="49" charset="0"/>
                        </a:rPr>
                        <a:t>Review technical documents</a:t>
                      </a:r>
                    </a:p>
                    <a:p>
                      <a:pPr marL="285750" indent="-285750">
                        <a:buFont typeface="Arial" panose="020B0604020202020204" pitchFamily="34" charset="0"/>
                        <a:buChar char="×"/>
                      </a:pPr>
                      <a:r>
                        <a:rPr lang="en-SG" dirty="0">
                          <a:latin typeface="Consolas" panose="020B0609020204030204" pitchFamily="49" charset="0"/>
                        </a:rPr>
                        <a:t>Preparation for Milestones (PM Review, Online Demo)</a:t>
                      </a:r>
                    </a:p>
                    <a:p>
                      <a:pPr marL="285750" indent="-285750">
                        <a:buFont typeface="Arial" panose="020B0604020202020204" pitchFamily="34" charset="0"/>
                        <a:buChar char="×"/>
                      </a:pPr>
                      <a:r>
                        <a:rPr lang="en-SG" dirty="0">
                          <a:latin typeface="Consolas" panose="020B0609020204030204" pitchFamily="49" charset="0"/>
                        </a:rPr>
                        <a:t>Testing (Unit, System Integration)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dirty="0">
                          <a:latin typeface="Consolas" panose="020B0609020204030204" pitchFamily="49" charset="0"/>
                        </a:rPr>
                        <a:t>AWS Deployment</a:t>
                      </a:r>
                    </a:p>
                  </a:txBody>
                  <a:tcPr>
                    <a:solidFill>
                      <a:schemeClr val="bg1"/>
                    </a:solidFill>
                  </a:tcPr>
                </a:tc>
                <a:extLst>
                  <a:ext uri="{0D108BD9-81ED-4DB2-BD59-A6C34878D82A}">
                    <a16:rowId xmlns:a16="http://schemas.microsoft.com/office/drawing/2014/main" val="230286452"/>
                  </a:ext>
                </a:extLst>
              </a:tr>
            </a:tbl>
          </a:graphicData>
        </a:graphic>
      </p:graphicFrame>
      <p:graphicFrame>
        <p:nvGraphicFramePr>
          <p:cNvPr id="5" name="Chart 4">
            <a:extLst>
              <a:ext uri="{FF2B5EF4-FFF2-40B4-BE49-F238E27FC236}">
                <a16:creationId xmlns:a16="http://schemas.microsoft.com/office/drawing/2014/main" id="{EAAA4554-7ABB-4110-A319-7B7E9FD8CDAB}"/>
              </a:ext>
            </a:extLst>
          </p:cNvPr>
          <p:cNvGraphicFramePr/>
          <p:nvPr>
            <p:extLst>
              <p:ext uri="{D42A27DB-BD31-4B8C-83A1-F6EECF244321}">
                <p14:modId xmlns:p14="http://schemas.microsoft.com/office/powerpoint/2010/main" val="1255626996"/>
              </p:ext>
            </p:extLst>
          </p:nvPr>
        </p:nvGraphicFramePr>
        <p:xfrm>
          <a:off x="-104148" y="1407517"/>
          <a:ext cx="2723495" cy="1569543"/>
        </p:xfrm>
        <a:graphic>
          <a:graphicData uri="http://schemas.openxmlformats.org/drawingml/2006/chart">
            <c:chart xmlns:c="http://schemas.openxmlformats.org/drawingml/2006/chart" xmlns:r="http://schemas.openxmlformats.org/officeDocument/2006/relationships" r:id="rId3"/>
          </a:graphicData>
        </a:graphic>
      </p:graphicFrame>
      <p:pic>
        <p:nvPicPr>
          <p:cNvPr id="3" name="Picture 2">
            <a:extLst>
              <a:ext uri="{FF2B5EF4-FFF2-40B4-BE49-F238E27FC236}">
                <a16:creationId xmlns:a16="http://schemas.microsoft.com/office/drawing/2014/main" id="{CE746560-786C-4BBA-B181-990AE8DF7BA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3935">
            <a:off x="-127798" y="3170426"/>
            <a:ext cx="2609421" cy="19550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3697721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34447" y="422510"/>
            <a:ext cx="2046300" cy="3981000"/>
          </a:xfrm>
          <a:prstGeom prst="rect">
            <a:avLst/>
          </a:prstGeom>
        </p:spPr>
        <p:txBody>
          <a:bodyPr wrap="square" lIns="91425" tIns="91425" rIns="91425" bIns="91425" anchor="t" anchorCtr="0">
            <a:noAutofit/>
          </a:bodyPr>
          <a:lstStyle/>
          <a:p>
            <a:pPr lvl="0">
              <a:spcBef>
                <a:spcPts val="0"/>
              </a:spcBef>
              <a:buNone/>
            </a:pPr>
            <a:r>
              <a:rPr lang="en-SG" sz="3200" b="1" dirty="0"/>
              <a:t>Member:</a:t>
            </a:r>
            <a:br>
              <a:rPr lang="en-SG" sz="3200" b="1" dirty="0"/>
            </a:br>
            <a:r>
              <a:rPr lang="en-SG" sz="3200" b="1" dirty="0"/>
              <a:t>Amos</a:t>
            </a:r>
            <a:endParaRPr lang="en" sz="3200" b="1" dirty="0"/>
          </a:p>
        </p:txBody>
      </p:sp>
      <p:sp>
        <p:nvSpPr>
          <p:cNvPr id="115" name="Shape 11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17</a:t>
            </a:fld>
            <a:endParaRPr lang="en"/>
          </a:p>
        </p:txBody>
      </p:sp>
      <p:graphicFrame>
        <p:nvGraphicFramePr>
          <p:cNvPr id="10" name="Table 9">
            <a:extLst>
              <a:ext uri="{FF2B5EF4-FFF2-40B4-BE49-F238E27FC236}">
                <a16:creationId xmlns:a16="http://schemas.microsoft.com/office/drawing/2014/main" id="{49EEE44E-74CE-4DEB-B45F-31EC49CA339F}"/>
              </a:ext>
            </a:extLst>
          </p:cNvPr>
          <p:cNvGraphicFramePr>
            <a:graphicFrameLocks noGrp="1"/>
          </p:cNvGraphicFramePr>
          <p:nvPr>
            <p:extLst>
              <p:ext uri="{D42A27DB-BD31-4B8C-83A1-F6EECF244321}">
                <p14:modId xmlns:p14="http://schemas.microsoft.com/office/powerpoint/2010/main" val="1500932281"/>
              </p:ext>
            </p:extLst>
          </p:nvPr>
        </p:nvGraphicFramePr>
        <p:xfrm>
          <a:off x="2727266" y="887227"/>
          <a:ext cx="6293120" cy="3051566"/>
        </p:xfrm>
        <a:graphic>
          <a:graphicData uri="http://schemas.openxmlformats.org/drawingml/2006/table">
            <a:tbl>
              <a:tblPr firstRow="1" bandRow="1"/>
              <a:tblGrid>
                <a:gridCol w="3146560">
                  <a:extLst>
                    <a:ext uri="{9D8B030D-6E8A-4147-A177-3AD203B41FA5}">
                      <a16:colId xmlns:a16="http://schemas.microsoft.com/office/drawing/2014/main" val="3770674089"/>
                    </a:ext>
                  </a:extLst>
                </a:gridCol>
                <a:gridCol w="3146560">
                  <a:extLst>
                    <a:ext uri="{9D8B030D-6E8A-4147-A177-3AD203B41FA5}">
                      <a16:colId xmlns:a16="http://schemas.microsoft.com/office/drawing/2014/main" val="1526106644"/>
                    </a:ext>
                  </a:extLst>
                </a:gridCol>
              </a:tblGrid>
              <a:tr h="674323">
                <a:tc>
                  <a:txBody>
                    <a:bodyPr/>
                    <a:lstStyle/>
                    <a:p>
                      <a:pPr algn="ctr"/>
                      <a:r>
                        <a:rPr lang="en-SG" sz="1400" b="1" dirty="0">
                          <a:latin typeface="Consolas" panose="020B0609020204030204" pitchFamily="49" charset="0"/>
                        </a:rPr>
                        <a:t>Programming (74 Hours)</a:t>
                      </a:r>
                      <a:endParaRPr lang="en-US" sz="1400" b="1" dirty="0">
                        <a:latin typeface="Consolas" panose="020B0609020204030204" pitchFamily="49" charset="0"/>
                      </a:endParaRPr>
                    </a:p>
                  </a:txBody>
                  <a:tcPr anchor="ctr">
                    <a:solidFill>
                      <a:schemeClr val="bg1">
                        <a:lumMod val="85000"/>
                      </a:schemeClr>
                    </a:solidFill>
                  </a:tcPr>
                </a:tc>
                <a:tc>
                  <a:txBody>
                    <a:bodyPr/>
                    <a:lstStyle/>
                    <a:p>
                      <a:pPr algn="ctr"/>
                      <a:r>
                        <a:rPr lang="en-SG" sz="1400" b="1" dirty="0">
                          <a:latin typeface="Consolas" panose="020B0609020204030204" pitchFamily="49" charset="0"/>
                        </a:rPr>
                        <a:t>Non-Programming (105 Hours)</a:t>
                      </a:r>
                      <a:endParaRPr lang="en-US" sz="1400" b="1" dirty="0">
                        <a:latin typeface="Consolas" panose="020B0609020204030204" pitchFamily="49" charset="0"/>
                      </a:endParaRPr>
                    </a:p>
                  </a:txBody>
                  <a:tcPr anchor="ctr">
                    <a:solidFill>
                      <a:schemeClr val="bg1">
                        <a:lumMod val="85000"/>
                      </a:schemeClr>
                    </a:solidFill>
                  </a:tcPr>
                </a:tc>
                <a:extLst>
                  <a:ext uri="{0D108BD9-81ED-4DB2-BD59-A6C34878D82A}">
                    <a16:rowId xmlns:a16="http://schemas.microsoft.com/office/drawing/2014/main" val="522340031"/>
                  </a:ext>
                </a:extLst>
              </a:tr>
              <a:tr h="2377243">
                <a:tc>
                  <a:txBody>
                    <a:bodyPr/>
                    <a:lstStyle/>
                    <a:p>
                      <a:pPr marL="285750" indent="-285750">
                        <a:buFont typeface="Arial" panose="020B0604020202020204" pitchFamily="34" charset="0"/>
                        <a:buChar char="×"/>
                      </a:pPr>
                      <a:r>
                        <a:rPr lang="en-SG" sz="1400" dirty="0">
                          <a:latin typeface="Consolas" panose="020B0609020204030204" pitchFamily="49" charset="0"/>
                        </a:rPr>
                        <a:t>Bootstrap (Import, Validate, Logic)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Login Page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B</a:t>
                      </a:r>
                      <a:r>
                        <a:rPr lang="en-US" sz="1400" dirty="0">
                          <a:latin typeface="Consolas" panose="020B0609020204030204" pitchFamily="49" charset="0"/>
                        </a:rPr>
                        <a:t>asic Location Reports (Breakdown, </a:t>
                      </a:r>
                      <a:r>
                        <a:rPr lang="en-SG" sz="1400" dirty="0">
                          <a:latin typeface="Consolas" panose="020B0609020204030204" pitchFamily="49" charset="0"/>
                        </a:rPr>
                        <a:t>Top K Popular Place</a:t>
                      </a:r>
                      <a:r>
                        <a:rPr lang="en-US" sz="1400" dirty="0">
                          <a:latin typeface="Consolas" panose="020B0609020204030204" pitchFamily="49" charset="0"/>
                        </a:rPr>
                        <a:t>)</a:t>
                      </a:r>
                      <a:endParaRPr lang="en-SG" sz="1400" dirty="0">
                        <a:latin typeface="Consolas" panose="020B0609020204030204" pitchFamily="49"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AGD</a:t>
                      </a:r>
                      <a:endParaRPr lang="en-US" sz="1400" dirty="0">
                        <a:latin typeface="Consolas" panose="020B0609020204030204" pitchFamily="49" charset="0"/>
                      </a:endParaRPr>
                    </a:p>
                    <a:p>
                      <a:pPr marL="285750" indent="-285750">
                        <a:buFont typeface="Arial" panose="020B0604020202020204" pitchFamily="34" charset="0"/>
                        <a:buChar char="×"/>
                      </a:pPr>
                      <a:r>
                        <a:rPr lang="en-SG" sz="1400" dirty="0">
                          <a:latin typeface="Consolas" panose="020B0609020204030204" pitchFamily="49" charset="0"/>
                        </a:rPr>
                        <a:t>Heatmap</a:t>
                      </a:r>
                    </a:p>
                    <a:p>
                      <a:pPr marL="285750" indent="-285750">
                        <a:buFont typeface="Arial" panose="020B0604020202020204" pitchFamily="34" charset="0"/>
                        <a:buChar char="×"/>
                      </a:pPr>
                      <a:r>
                        <a:rPr lang="en-SG" sz="1400" dirty="0">
                          <a:latin typeface="Consolas" panose="020B0609020204030204" pitchFamily="49" charset="0"/>
                        </a:rPr>
                        <a:t>Debugging</a:t>
                      </a:r>
                      <a:endParaRPr lang="en-US" sz="1400" dirty="0">
                        <a:latin typeface="Consolas" panose="020B0609020204030204" pitchFamily="49" charset="0"/>
                      </a:endParaRPr>
                    </a:p>
                  </a:txBody>
                  <a:tcPr>
                    <a:solidFill>
                      <a:schemeClr val="bg1"/>
                    </a:solidFill>
                  </a:tcPr>
                </a:tc>
                <a:tc>
                  <a:txBody>
                    <a:bodyPr/>
                    <a:lstStyle/>
                    <a:p>
                      <a:pPr marL="285750" indent="-285750">
                        <a:buFont typeface="Arial" panose="020B0604020202020204" pitchFamily="34" charset="0"/>
                        <a:buChar char="×"/>
                      </a:pPr>
                      <a:r>
                        <a:rPr lang="en-SG" sz="1400" dirty="0">
                          <a:latin typeface="Consolas" panose="020B0609020204030204" pitchFamily="49" charset="0"/>
                        </a:rPr>
                        <a:t>Review system design</a:t>
                      </a:r>
                    </a:p>
                    <a:p>
                      <a:pPr marL="285750" indent="-285750">
                        <a:buFont typeface="Arial" panose="020B0604020202020204" pitchFamily="34" charset="0"/>
                        <a:buChar char="×"/>
                      </a:pPr>
                      <a:r>
                        <a:rPr lang="en-SG" sz="1400" dirty="0">
                          <a:latin typeface="Consolas" panose="020B0609020204030204" pitchFamily="49" charset="0"/>
                        </a:rPr>
                        <a:t>Review technical documents</a:t>
                      </a:r>
                    </a:p>
                    <a:p>
                      <a:pPr marL="285750" indent="-285750">
                        <a:buFont typeface="Arial" panose="020B0604020202020204" pitchFamily="34" charset="0"/>
                        <a:buChar char="×"/>
                      </a:pPr>
                      <a:r>
                        <a:rPr lang="en-SG" sz="1400" dirty="0">
                          <a:latin typeface="Consolas" panose="020B0609020204030204" pitchFamily="49" charset="0"/>
                        </a:rPr>
                        <a:t>Preparation for Milestones (PM Review, Online Demo)</a:t>
                      </a:r>
                    </a:p>
                    <a:p>
                      <a:pPr marL="285750" indent="-285750">
                        <a:buFont typeface="Arial" panose="020B0604020202020204" pitchFamily="34" charset="0"/>
                        <a:buChar char="×"/>
                      </a:pPr>
                      <a:r>
                        <a:rPr lang="en-SG" sz="1400" dirty="0">
                          <a:latin typeface="Consolas" panose="020B0609020204030204" pitchFamily="49" charset="0"/>
                        </a:rPr>
                        <a:t>System Integration &amp; Regression Testing</a:t>
                      </a:r>
                    </a:p>
                    <a:p>
                      <a:pPr marL="285750" indent="-285750">
                        <a:buFont typeface="Arial" panose="020B0604020202020204" pitchFamily="34" charset="0"/>
                        <a:buChar char="×"/>
                      </a:pPr>
                      <a:r>
                        <a:rPr lang="en-SG" sz="1400" dirty="0">
                          <a:latin typeface="Consolas" panose="020B0609020204030204" pitchFamily="49" charset="0"/>
                        </a:rPr>
                        <a:t>AWS Deployment</a:t>
                      </a:r>
                    </a:p>
                    <a:p>
                      <a:pPr marL="285750" indent="-285750">
                        <a:buFont typeface="Arial" panose="020B0604020202020204" pitchFamily="34" charset="0"/>
                        <a:buChar char="×"/>
                      </a:pPr>
                      <a:r>
                        <a:rPr lang="en-SG" sz="1400" dirty="0">
                          <a:latin typeface="Consolas" panose="020B0609020204030204" pitchFamily="49" charset="0"/>
                        </a:rPr>
                        <a:t>Testing (Unit, System Integration)</a:t>
                      </a:r>
                    </a:p>
                  </a:txBody>
                  <a:tcPr>
                    <a:solidFill>
                      <a:schemeClr val="bg1"/>
                    </a:solidFill>
                  </a:tcPr>
                </a:tc>
                <a:extLst>
                  <a:ext uri="{0D108BD9-81ED-4DB2-BD59-A6C34878D82A}">
                    <a16:rowId xmlns:a16="http://schemas.microsoft.com/office/drawing/2014/main" val="230286452"/>
                  </a:ext>
                </a:extLst>
              </a:tr>
            </a:tbl>
          </a:graphicData>
        </a:graphic>
      </p:graphicFrame>
      <p:graphicFrame>
        <p:nvGraphicFramePr>
          <p:cNvPr id="5" name="Chart 4">
            <a:extLst>
              <a:ext uri="{FF2B5EF4-FFF2-40B4-BE49-F238E27FC236}">
                <a16:creationId xmlns:a16="http://schemas.microsoft.com/office/drawing/2014/main" id="{4AA3E515-6215-46BB-8244-18BC54C95577}"/>
              </a:ext>
            </a:extLst>
          </p:cNvPr>
          <p:cNvGraphicFramePr/>
          <p:nvPr>
            <p:extLst>
              <p:ext uri="{D42A27DB-BD31-4B8C-83A1-F6EECF244321}">
                <p14:modId xmlns:p14="http://schemas.microsoft.com/office/powerpoint/2010/main" val="389035937"/>
              </p:ext>
            </p:extLst>
          </p:nvPr>
        </p:nvGraphicFramePr>
        <p:xfrm>
          <a:off x="-104149" y="1423419"/>
          <a:ext cx="2723495" cy="1569543"/>
        </p:xfrm>
        <a:graphic>
          <a:graphicData uri="http://schemas.openxmlformats.org/drawingml/2006/chart">
            <c:chart xmlns:c="http://schemas.openxmlformats.org/drawingml/2006/chart" xmlns:r="http://schemas.openxmlformats.org/officeDocument/2006/relationships" r:id="rId3"/>
          </a:graphicData>
        </a:graphic>
      </p:graphicFrame>
      <p:pic>
        <p:nvPicPr>
          <p:cNvPr id="3" name="Picture 2">
            <a:extLst>
              <a:ext uri="{FF2B5EF4-FFF2-40B4-BE49-F238E27FC236}">
                <a16:creationId xmlns:a16="http://schemas.microsoft.com/office/drawing/2014/main" id="{007E94FB-9CA9-40D4-9F53-4922FE99581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20798804">
            <a:off x="307416" y="3276377"/>
            <a:ext cx="1900362" cy="17383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8344365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34449" y="281302"/>
            <a:ext cx="2046300" cy="3981000"/>
          </a:xfrm>
          <a:prstGeom prst="rect">
            <a:avLst/>
          </a:prstGeom>
        </p:spPr>
        <p:txBody>
          <a:bodyPr wrap="square" lIns="91425" tIns="91425" rIns="91425" bIns="91425" anchor="t" anchorCtr="0">
            <a:noAutofit/>
          </a:bodyPr>
          <a:lstStyle/>
          <a:p>
            <a:pPr lvl="0">
              <a:spcBef>
                <a:spcPts val="0"/>
              </a:spcBef>
              <a:buNone/>
            </a:pPr>
            <a:r>
              <a:rPr lang="en-SG" sz="3200" b="1" dirty="0"/>
              <a:t>Member:</a:t>
            </a:r>
            <a:br>
              <a:rPr lang="en-SG" sz="3200" b="1" dirty="0"/>
            </a:br>
            <a:r>
              <a:rPr lang="en-SG" sz="3200" b="1" dirty="0"/>
              <a:t>Yigang</a:t>
            </a:r>
            <a:endParaRPr lang="en" sz="3200" b="1" dirty="0"/>
          </a:p>
        </p:txBody>
      </p:sp>
      <p:sp>
        <p:nvSpPr>
          <p:cNvPr id="115" name="Shape 11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18</a:t>
            </a:fld>
            <a:endParaRPr lang="en"/>
          </a:p>
        </p:txBody>
      </p:sp>
      <p:graphicFrame>
        <p:nvGraphicFramePr>
          <p:cNvPr id="10" name="Table 9">
            <a:extLst>
              <a:ext uri="{FF2B5EF4-FFF2-40B4-BE49-F238E27FC236}">
                <a16:creationId xmlns:a16="http://schemas.microsoft.com/office/drawing/2014/main" id="{49EEE44E-74CE-4DEB-B45F-31EC49CA339F}"/>
              </a:ext>
            </a:extLst>
          </p:cNvPr>
          <p:cNvGraphicFramePr>
            <a:graphicFrameLocks noGrp="1"/>
          </p:cNvGraphicFramePr>
          <p:nvPr>
            <p:extLst>
              <p:ext uri="{D42A27DB-BD31-4B8C-83A1-F6EECF244321}">
                <p14:modId xmlns:p14="http://schemas.microsoft.com/office/powerpoint/2010/main" val="4112049363"/>
              </p:ext>
            </p:extLst>
          </p:nvPr>
        </p:nvGraphicFramePr>
        <p:xfrm>
          <a:off x="2727266" y="887227"/>
          <a:ext cx="6293120" cy="3112723"/>
        </p:xfrm>
        <a:graphic>
          <a:graphicData uri="http://schemas.openxmlformats.org/drawingml/2006/table">
            <a:tbl>
              <a:tblPr firstRow="1" bandRow="1"/>
              <a:tblGrid>
                <a:gridCol w="3146560">
                  <a:extLst>
                    <a:ext uri="{9D8B030D-6E8A-4147-A177-3AD203B41FA5}">
                      <a16:colId xmlns:a16="http://schemas.microsoft.com/office/drawing/2014/main" val="3770674089"/>
                    </a:ext>
                  </a:extLst>
                </a:gridCol>
                <a:gridCol w="3146560">
                  <a:extLst>
                    <a:ext uri="{9D8B030D-6E8A-4147-A177-3AD203B41FA5}">
                      <a16:colId xmlns:a16="http://schemas.microsoft.com/office/drawing/2014/main" val="1526106644"/>
                    </a:ext>
                  </a:extLst>
                </a:gridCol>
              </a:tblGrid>
              <a:tr h="674323">
                <a:tc>
                  <a:txBody>
                    <a:bodyPr/>
                    <a:lstStyle/>
                    <a:p>
                      <a:pPr algn="ctr"/>
                      <a:r>
                        <a:rPr lang="en-SG" sz="1400" b="1" dirty="0">
                          <a:latin typeface="Consolas" panose="020B0609020204030204" pitchFamily="49" charset="0"/>
                        </a:rPr>
                        <a:t>Programming (71 Hours)</a:t>
                      </a:r>
                      <a:endParaRPr lang="en-US" sz="1400" b="1" dirty="0">
                        <a:latin typeface="Consolas" panose="020B0609020204030204" pitchFamily="49" charset="0"/>
                      </a:endParaRPr>
                    </a:p>
                  </a:txBody>
                  <a:tcPr anchor="ctr">
                    <a:solidFill>
                      <a:schemeClr val="bg1">
                        <a:lumMod val="85000"/>
                      </a:schemeClr>
                    </a:solidFill>
                  </a:tcPr>
                </a:tc>
                <a:tc>
                  <a:txBody>
                    <a:bodyPr/>
                    <a:lstStyle/>
                    <a:p>
                      <a:pPr algn="ctr"/>
                      <a:r>
                        <a:rPr lang="en-SG" sz="1400" b="1" dirty="0">
                          <a:latin typeface="Consolas" panose="020B0609020204030204" pitchFamily="49" charset="0"/>
                        </a:rPr>
                        <a:t>Non-Programming (114 Hours)</a:t>
                      </a:r>
                      <a:endParaRPr lang="en-US" sz="1400" b="1" dirty="0">
                        <a:latin typeface="Consolas" panose="020B0609020204030204" pitchFamily="49" charset="0"/>
                      </a:endParaRPr>
                    </a:p>
                  </a:txBody>
                  <a:tcPr anchor="ctr">
                    <a:solidFill>
                      <a:schemeClr val="bg1">
                        <a:lumMod val="85000"/>
                      </a:schemeClr>
                    </a:solidFill>
                  </a:tcPr>
                </a:tc>
                <a:extLst>
                  <a:ext uri="{0D108BD9-81ED-4DB2-BD59-A6C34878D82A}">
                    <a16:rowId xmlns:a16="http://schemas.microsoft.com/office/drawing/2014/main" val="522340031"/>
                  </a:ext>
                </a:extLst>
              </a:tr>
              <a:tr h="2377243">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Login Page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Bootstrap (Import, </a:t>
                      </a:r>
                      <a:r>
                        <a:rPr lang="en-US" sz="1400" dirty="0">
                          <a:latin typeface="Consolas" panose="020B0609020204030204" pitchFamily="49" charset="0"/>
                        </a:rPr>
                        <a:t>Validate)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B</a:t>
                      </a:r>
                      <a:r>
                        <a:rPr lang="en-US" sz="1400" dirty="0">
                          <a:latin typeface="Consolas" panose="020B0609020204030204" pitchFamily="49" charset="0"/>
                        </a:rPr>
                        <a:t>asic Location Reports (</a:t>
                      </a:r>
                      <a:r>
                        <a:rPr lang="en-SG" sz="1400" dirty="0">
                          <a:latin typeface="Consolas" panose="020B0609020204030204" pitchFamily="49" charset="0"/>
                        </a:rPr>
                        <a:t>Top K Next Places, Breakdown, Top K Popular Place)</a:t>
                      </a:r>
                      <a:endParaRPr lang="en-US" sz="1400" dirty="0">
                        <a:latin typeface="Consolas" panose="020B0609020204030204" pitchFamily="49" charset="0"/>
                      </a:endParaRPr>
                    </a:p>
                    <a:p>
                      <a:pPr marL="285750" indent="-285750">
                        <a:buFont typeface="Arial" panose="020B0604020202020204" pitchFamily="34" charset="0"/>
                        <a:buChar char="×"/>
                      </a:pPr>
                      <a:r>
                        <a:rPr lang="en-SG" sz="1400" dirty="0">
                          <a:latin typeface="Consolas" panose="020B0609020204030204" pitchFamily="49" charset="0"/>
                        </a:rPr>
                        <a:t>Debugging</a:t>
                      </a:r>
                    </a:p>
                  </a:txBody>
                  <a:tcPr>
                    <a:solidFill>
                      <a:schemeClr val="bg1"/>
                    </a:solidFill>
                  </a:tcPr>
                </a:tc>
                <a:tc>
                  <a:txBody>
                    <a:bodyPr/>
                    <a:lstStyle/>
                    <a:p>
                      <a:pPr marL="285750" indent="-285750">
                        <a:buFont typeface="Arial" panose="020B0604020202020204" pitchFamily="34" charset="0"/>
                        <a:buChar char="×"/>
                      </a:pPr>
                      <a:r>
                        <a:rPr lang="en-SG" sz="1400" dirty="0">
                          <a:latin typeface="Consolas" panose="020B0609020204030204" pitchFamily="49" charset="0"/>
                        </a:rPr>
                        <a:t>Review system design</a:t>
                      </a:r>
                    </a:p>
                    <a:p>
                      <a:pPr marL="285750" indent="-285750">
                        <a:buFont typeface="Arial" panose="020B0604020202020204" pitchFamily="34" charset="0"/>
                        <a:buChar char="×"/>
                      </a:pPr>
                      <a:r>
                        <a:rPr lang="en-SG" sz="1400" dirty="0">
                          <a:latin typeface="Consolas" panose="020B0609020204030204" pitchFamily="49" charset="0"/>
                        </a:rPr>
                        <a:t>Review technical documents</a:t>
                      </a:r>
                      <a:endParaRPr lang="en-US" sz="1400" dirty="0">
                        <a:latin typeface="Consolas" panose="020B0609020204030204" pitchFamily="49" charset="0"/>
                      </a:endParaRPr>
                    </a:p>
                    <a:p>
                      <a:pPr marL="285750" indent="-285750">
                        <a:buFont typeface="Arial" panose="020B0604020202020204" pitchFamily="34" charset="0"/>
                        <a:buChar char="×"/>
                      </a:pPr>
                      <a:r>
                        <a:rPr lang="en-SG" sz="1400" dirty="0">
                          <a:latin typeface="Consolas" panose="020B0609020204030204" pitchFamily="49" charset="0"/>
                        </a:rPr>
                        <a:t>Preparation for Milestones (PM Review, Online Demo)</a:t>
                      </a:r>
                    </a:p>
                    <a:p>
                      <a:pPr marL="285750" indent="-285750">
                        <a:buFont typeface="Arial" panose="020B0604020202020204" pitchFamily="34" charset="0"/>
                        <a:buChar char="×"/>
                      </a:pPr>
                      <a:r>
                        <a:rPr lang="en-SG" sz="1400" dirty="0">
                          <a:latin typeface="Consolas" panose="020B0609020204030204" pitchFamily="49" charset="0"/>
                        </a:rPr>
                        <a:t>AWS Deployment</a:t>
                      </a:r>
                    </a:p>
                    <a:p>
                      <a:pPr marL="285750" indent="-285750">
                        <a:buFont typeface="Arial" panose="020B0604020202020204" pitchFamily="34" charset="0"/>
                        <a:buChar char="×"/>
                      </a:pPr>
                      <a:r>
                        <a:rPr lang="en-SG" sz="1400" dirty="0">
                          <a:latin typeface="Consolas" panose="020B0609020204030204" pitchFamily="49" charset="0"/>
                        </a:rPr>
                        <a:t>Create Test Cases (Bootstrap, Top K Companions, Top K Next Places)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Testing (Unit, System Integration, Regression)</a:t>
                      </a:r>
                    </a:p>
                  </a:txBody>
                  <a:tcPr>
                    <a:solidFill>
                      <a:schemeClr val="bg1"/>
                    </a:solidFill>
                  </a:tcPr>
                </a:tc>
                <a:extLst>
                  <a:ext uri="{0D108BD9-81ED-4DB2-BD59-A6C34878D82A}">
                    <a16:rowId xmlns:a16="http://schemas.microsoft.com/office/drawing/2014/main" val="230286452"/>
                  </a:ext>
                </a:extLst>
              </a:tr>
            </a:tbl>
          </a:graphicData>
        </a:graphic>
      </p:graphicFrame>
      <p:graphicFrame>
        <p:nvGraphicFramePr>
          <p:cNvPr id="5" name="Chart 4">
            <a:extLst>
              <a:ext uri="{FF2B5EF4-FFF2-40B4-BE49-F238E27FC236}">
                <a16:creationId xmlns:a16="http://schemas.microsoft.com/office/drawing/2014/main" id="{085A8365-36BE-4933-B604-C08979108C1A}"/>
              </a:ext>
            </a:extLst>
          </p:cNvPr>
          <p:cNvGraphicFramePr/>
          <p:nvPr>
            <p:extLst>
              <p:ext uri="{D42A27DB-BD31-4B8C-83A1-F6EECF244321}">
                <p14:modId xmlns:p14="http://schemas.microsoft.com/office/powerpoint/2010/main" val="4202871922"/>
              </p:ext>
            </p:extLst>
          </p:nvPr>
        </p:nvGraphicFramePr>
        <p:xfrm>
          <a:off x="-104148" y="1294323"/>
          <a:ext cx="2723495" cy="1569543"/>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10B983FB-90B0-404A-AAC2-AF2B0D2F9F8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20857833">
            <a:off x="62863" y="3228229"/>
            <a:ext cx="2633870" cy="18447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6619692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34448" y="422510"/>
            <a:ext cx="2046300" cy="3981000"/>
          </a:xfrm>
          <a:prstGeom prst="rect">
            <a:avLst/>
          </a:prstGeom>
        </p:spPr>
        <p:txBody>
          <a:bodyPr wrap="square" lIns="91425" tIns="91425" rIns="91425" bIns="91425" anchor="t" anchorCtr="0">
            <a:noAutofit/>
          </a:bodyPr>
          <a:lstStyle/>
          <a:p>
            <a:pPr lvl="0">
              <a:spcBef>
                <a:spcPts val="0"/>
              </a:spcBef>
              <a:buNone/>
            </a:pPr>
            <a:r>
              <a:rPr lang="en-SG" sz="2800" b="1" dirty="0"/>
              <a:t>Member:</a:t>
            </a:r>
            <a:br>
              <a:rPr lang="en-SG" sz="2800" b="1" dirty="0"/>
            </a:br>
            <a:r>
              <a:rPr lang="en-SG" sz="2800" b="1" dirty="0"/>
              <a:t>Samantha</a:t>
            </a:r>
            <a:endParaRPr lang="en" sz="2800" b="1" dirty="0"/>
          </a:p>
        </p:txBody>
      </p:sp>
      <p:sp>
        <p:nvSpPr>
          <p:cNvPr id="115" name="Shape 11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19</a:t>
            </a:fld>
            <a:endParaRPr lang="en"/>
          </a:p>
        </p:txBody>
      </p:sp>
      <p:graphicFrame>
        <p:nvGraphicFramePr>
          <p:cNvPr id="10" name="Table 9">
            <a:extLst>
              <a:ext uri="{FF2B5EF4-FFF2-40B4-BE49-F238E27FC236}">
                <a16:creationId xmlns:a16="http://schemas.microsoft.com/office/drawing/2014/main" id="{49EEE44E-74CE-4DEB-B45F-31EC49CA339F}"/>
              </a:ext>
            </a:extLst>
          </p:cNvPr>
          <p:cNvGraphicFramePr>
            <a:graphicFrameLocks noGrp="1"/>
          </p:cNvGraphicFramePr>
          <p:nvPr>
            <p:extLst>
              <p:ext uri="{D42A27DB-BD31-4B8C-83A1-F6EECF244321}">
                <p14:modId xmlns:p14="http://schemas.microsoft.com/office/powerpoint/2010/main" val="978819593"/>
              </p:ext>
            </p:extLst>
          </p:nvPr>
        </p:nvGraphicFramePr>
        <p:xfrm>
          <a:off x="2727266" y="887227"/>
          <a:ext cx="6293120" cy="3051566"/>
        </p:xfrm>
        <a:graphic>
          <a:graphicData uri="http://schemas.openxmlformats.org/drawingml/2006/table">
            <a:tbl>
              <a:tblPr firstRow="1" bandRow="1"/>
              <a:tblGrid>
                <a:gridCol w="3146560">
                  <a:extLst>
                    <a:ext uri="{9D8B030D-6E8A-4147-A177-3AD203B41FA5}">
                      <a16:colId xmlns:a16="http://schemas.microsoft.com/office/drawing/2014/main" val="3770674089"/>
                    </a:ext>
                  </a:extLst>
                </a:gridCol>
                <a:gridCol w="3146560">
                  <a:extLst>
                    <a:ext uri="{9D8B030D-6E8A-4147-A177-3AD203B41FA5}">
                      <a16:colId xmlns:a16="http://schemas.microsoft.com/office/drawing/2014/main" val="1526106644"/>
                    </a:ext>
                  </a:extLst>
                </a:gridCol>
              </a:tblGrid>
              <a:tr h="674323">
                <a:tc>
                  <a:txBody>
                    <a:bodyPr/>
                    <a:lstStyle/>
                    <a:p>
                      <a:pPr algn="ctr"/>
                      <a:r>
                        <a:rPr lang="en-SG" sz="1400" b="1" dirty="0">
                          <a:latin typeface="Consolas" panose="020B0609020204030204" pitchFamily="49" charset="0"/>
                        </a:rPr>
                        <a:t>Programming (67 Hours)</a:t>
                      </a:r>
                      <a:endParaRPr lang="en-US" sz="1400" b="1" dirty="0">
                        <a:latin typeface="Consolas" panose="020B0609020204030204" pitchFamily="49" charset="0"/>
                      </a:endParaRPr>
                    </a:p>
                  </a:txBody>
                  <a:tcPr anchor="ctr">
                    <a:solidFill>
                      <a:schemeClr val="bg1">
                        <a:lumMod val="85000"/>
                      </a:schemeClr>
                    </a:solidFill>
                  </a:tcPr>
                </a:tc>
                <a:tc>
                  <a:txBody>
                    <a:bodyPr/>
                    <a:lstStyle/>
                    <a:p>
                      <a:pPr algn="ctr"/>
                      <a:r>
                        <a:rPr lang="en-SG" sz="1400" b="1" dirty="0">
                          <a:latin typeface="Consolas" panose="020B0609020204030204" pitchFamily="49" charset="0"/>
                        </a:rPr>
                        <a:t>Non-Programming (113 Hours)</a:t>
                      </a:r>
                      <a:endParaRPr lang="en-US" sz="1400" b="1" dirty="0">
                        <a:latin typeface="Consolas" panose="020B0609020204030204" pitchFamily="49" charset="0"/>
                      </a:endParaRPr>
                    </a:p>
                  </a:txBody>
                  <a:tcPr anchor="ctr">
                    <a:solidFill>
                      <a:schemeClr val="bg1">
                        <a:lumMod val="85000"/>
                      </a:schemeClr>
                    </a:solidFill>
                  </a:tcPr>
                </a:tc>
                <a:extLst>
                  <a:ext uri="{0D108BD9-81ED-4DB2-BD59-A6C34878D82A}">
                    <a16:rowId xmlns:a16="http://schemas.microsoft.com/office/drawing/2014/main" val="522340031"/>
                  </a:ext>
                </a:extLst>
              </a:tr>
              <a:tr h="2377243">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Bootstrap (Import, </a:t>
                      </a:r>
                      <a:r>
                        <a:rPr lang="en-US" sz="1400" dirty="0">
                          <a:latin typeface="Consolas" panose="020B0609020204030204" pitchFamily="49" charset="0"/>
                        </a:rPr>
                        <a:t>Validate, Logic)</a:t>
                      </a:r>
                      <a:endParaRPr lang="en-SG" sz="1400" dirty="0">
                        <a:latin typeface="Consolas" panose="020B0609020204030204" pitchFamily="49"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Login Page</a:t>
                      </a:r>
                      <a:endParaRPr lang="en-US" sz="1400" dirty="0">
                        <a:latin typeface="Consolas" panose="020B0609020204030204" pitchFamily="49"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AGD</a:t>
                      </a:r>
                      <a:endParaRPr lang="en-US" sz="1400" dirty="0">
                        <a:latin typeface="Consolas" panose="020B0609020204030204" pitchFamily="49"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Heatmap</a:t>
                      </a:r>
                      <a:endParaRPr lang="en-US" sz="1400" dirty="0">
                        <a:latin typeface="Consolas" panose="020B0609020204030204" pitchFamily="49"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Debugging</a:t>
                      </a:r>
                    </a:p>
                  </a:txBody>
                  <a:tcPr>
                    <a:solidFill>
                      <a:schemeClr val="bg1"/>
                    </a:solidFill>
                  </a:tcPr>
                </a:tc>
                <a:tc>
                  <a:txBody>
                    <a:bodyPr/>
                    <a:lstStyle/>
                    <a:p>
                      <a:pPr marL="285750" indent="-285750">
                        <a:buFont typeface="Arial" panose="020B0604020202020204" pitchFamily="34" charset="0"/>
                        <a:buChar char="×"/>
                      </a:pPr>
                      <a:r>
                        <a:rPr lang="en-SG" sz="1400" dirty="0">
                          <a:latin typeface="Consolas" panose="020B0609020204030204" pitchFamily="49" charset="0"/>
                        </a:rPr>
                        <a:t>Review system design</a:t>
                      </a:r>
                    </a:p>
                    <a:p>
                      <a:pPr marL="285750" indent="-285750">
                        <a:buFont typeface="Arial" panose="020B0604020202020204" pitchFamily="34" charset="0"/>
                        <a:buChar char="×"/>
                      </a:pPr>
                      <a:r>
                        <a:rPr lang="en-SG" sz="1400" dirty="0">
                          <a:latin typeface="Consolas" panose="020B0609020204030204" pitchFamily="49" charset="0"/>
                        </a:rPr>
                        <a:t>Review technical documents</a:t>
                      </a:r>
                      <a:endParaRPr lang="en-US" sz="1400" dirty="0">
                        <a:latin typeface="Consolas" panose="020B0609020204030204" pitchFamily="49" charset="0"/>
                      </a:endParaRPr>
                    </a:p>
                    <a:p>
                      <a:pPr marL="285750" indent="-285750">
                        <a:buFont typeface="Arial" panose="020B0604020202020204" pitchFamily="34" charset="0"/>
                        <a:buChar char="×"/>
                      </a:pPr>
                      <a:r>
                        <a:rPr lang="en-SG" sz="1400" dirty="0">
                          <a:latin typeface="Consolas" panose="020B0609020204030204" pitchFamily="49" charset="0"/>
                        </a:rPr>
                        <a:t>Create Test Case (Bootstrap)</a:t>
                      </a:r>
                    </a:p>
                    <a:p>
                      <a:pPr marL="285750" indent="-285750">
                        <a:buFont typeface="Arial" panose="020B0604020202020204" pitchFamily="34" charset="0"/>
                        <a:buChar char="×"/>
                      </a:pPr>
                      <a:r>
                        <a:rPr lang="en-SG" sz="1400" dirty="0">
                          <a:latin typeface="Consolas" panose="020B0609020204030204" pitchFamily="49" charset="0"/>
                        </a:rPr>
                        <a:t>Preparation for Milestones (PM Review, Online Demo)</a:t>
                      </a:r>
                    </a:p>
                    <a:p>
                      <a:pPr marL="285750" indent="-285750">
                        <a:buFont typeface="Arial" panose="020B0604020202020204" pitchFamily="34" charset="0"/>
                        <a:buChar char="×"/>
                      </a:pPr>
                      <a:r>
                        <a:rPr lang="en-SG" sz="1400" dirty="0">
                          <a:latin typeface="Consolas" panose="020B0609020204030204" pitchFamily="49" charset="0"/>
                        </a:rPr>
                        <a:t>AWS Deployment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400" dirty="0">
                          <a:latin typeface="Consolas" panose="020B0609020204030204" pitchFamily="49" charset="0"/>
                        </a:rPr>
                        <a:t>Testing (Unit, System Integration, Regression)</a:t>
                      </a:r>
                    </a:p>
                  </a:txBody>
                  <a:tcPr>
                    <a:solidFill>
                      <a:schemeClr val="bg1"/>
                    </a:solidFill>
                  </a:tcPr>
                </a:tc>
                <a:extLst>
                  <a:ext uri="{0D108BD9-81ED-4DB2-BD59-A6C34878D82A}">
                    <a16:rowId xmlns:a16="http://schemas.microsoft.com/office/drawing/2014/main" val="230286452"/>
                  </a:ext>
                </a:extLst>
              </a:tr>
            </a:tbl>
          </a:graphicData>
        </a:graphic>
      </p:graphicFrame>
      <p:graphicFrame>
        <p:nvGraphicFramePr>
          <p:cNvPr id="5" name="Chart 4">
            <a:extLst>
              <a:ext uri="{FF2B5EF4-FFF2-40B4-BE49-F238E27FC236}">
                <a16:creationId xmlns:a16="http://schemas.microsoft.com/office/drawing/2014/main" id="{DA666375-D1C2-42A6-B788-96459D159293}"/>
              </a:ext>
            </a:extLst>
          </p:cNvPr>
          <p:cNvGraphicFramePr/>
          <p:nvPr>
            <p:extLst>
              <p:ext uri="{D42A27DB-BD31-4B8C-83A1-F6EECF244321}">
                <p14:modId xmlns:p14="http://schemas.microsoft.com/office/powerpoint/2010/main" val="2176694292"/>
              </p:ext>
            </p:extLst>
          </p:nvPr>
        </p:nvGraphicFramePr>
        <p:xfrm>
          <a:off x="-104148" y="1367760"/>
          <a:ext cx="2723495" cy="1569543"/>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7D240BDF-6719-486F-9DE8-F6E9EB6F838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84727">
            <a:off x="127999" y="3153633"/>
            <a:ext cx="2259199" cy="16926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996104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46550" y="530970"/>
            <a:ext cx="3246900" cy="973500"/>
          </a:xfrm>
          <a:prstGeom prst="rect">
            <a:avLst/>
          </a:prstGeom>
        </p:spPr>
        <p:txBody>
          <a:bodyPr wrap="square" lIns="91425" tIns="91425" rIns="91425" bIns="91425" anchor="t" anchorCtr="0">
            <a:noAutofit/>
          </a:bodyPr>
          <a:lstStyle/>
          <a:p>
            <a:pPr lvl="0">
              <a:spcBef>
                <a:spcPts val="0"/>
              </a:spcBef>
              <a:buNone/>
            </a:pPr>
            <a:r>
              <a:rPr lang="en" sz="3200" b="1" dirty="0"/>
              <a:t>Table of contents</a:t>
            </a:r>
          </a:p>
        </p:txBody>
      </p:sp>
      <p:sp>
        <p:nvSpPr>
          <p:cNvPr id="122" name="Shape 122"/>
          <p:cNvSpPr txBox="1">
            <a:spLocks noGrp="1"/>
          </p:cNvSpPr>
          <p:nvPr>
            <p:ph type="body" idx="2"/>
          </p:nvPr>
        </p:nvSpPr>
        <p:spPr>
          <a:xfrm>
            <a:off x="5151007" y="842818"/>
            <a:ext cx="3470700" cy="3099900"/>
          </a:xfrm>
          <a:prstGeom prst="rect">
            <a:avLst/>
          </a:prstGeom>
        </p:spPr>
        <p:txBody>
          <a:bodyPr wrap="square" lIns="91425" tIns="91425" rIns="91425" bIns="91425" anchor="t" anchorCtr="0">
            <a:noAutofit/>
          </a:bodyPr>
          <a:lstStyle/>
          <a:p>
            <a:pPr marL="457200" lvl="0" indent="-342900" rtl="0">
              <a:spcBef>
                <a:spcPts val="0"/>
              </a:spcBef>
              <a:spcAft>
                <a:spcPts val="1000"/>
              </a:spcAft>
              <a:buSzPct val="100000"/>
              <a:buAutoNum type="arabicPeriod"/>
            </a:pPr>
            <a:r>
              <a:rPr lang="en-SG" dirty="0"/>
              <a:t>Schedule</a:t>
            </a:r>
            <a:endParaRPr lang="en" dirty="0"/>
          </a:p>
          <a:p>
            <a:pPr marL="457200" lvl="0" indent="-342900" rtl="0">
              <a:spcBef>
                <a:spcPts val="0"/>
              </a:spcBef>
              <a:spcAft>
                <a:spcPts val="1000"/>
              </a:spcAft>
              <a:buSzPct val="100000"/>
              <a:buAutoNum type="arabicPeriod"/>
            </a:pPr>
            <a:r>
              <a:rPr lang="en-SG" dirty="0"/>
              <a:t>Improvement</a:t>
            </a:r>
            <a:endParaRPr lang="en" dirty="0"/>
          </a:p>
          <a:p>
            <a:pPr marL="457200" lvl="0" indent="-342900" rtl="0">
              <a:spcBef>
                <a:spcPts val="0"/>
              </a:spcBef>
              <a:spcAft>
                <a:spcPts val="1000"/>
              </a:spcAft>
              <a:buSzPct val="100000"/>
              <a:buAutoNum type="arabicPeriod"/>
            </a:pPr>
            <a:r>
              <a:rPr lang="en-SG" dirty="0"/>
              <a:t>Breakdown on Work</a:t>
            </a:r>
          </a:p>
          <a:p>
            <a:pPr marL="457200" lvl="0" indent="-342900" rtl="0">
              <a:spcBef>
                <a:spcPts val="0"/>
              </a:spcBef>
              <a:spcAft>
                <a:spcPts val="1000"/>
              </a:spcAft>
              <a:buSzPct val="100000"/>
              <a:buAutoNum type="arabicPeriod"/>
            </a:pPr>
            <a:r>
              <a:rPr lang="en-SG" dirty="0"/>
              <a:t>Task and Bug Metrics</a:t>
            </a:r>
          </a:p>
          <a:p>
            <a:pPr marL="457200" lvl="0" indent="-342900" rtl="0">
              <a:spcBef>
                <a:spcPts val="0"/>
              </a:spcBef>
              <a:spcAft>
                <a:spcPts val="1000"/>
              </a:spcAft>
              <a:buSzPct val="100000"/>
              <a:buAutoNum type="arabicPeriod"/>
            </a:pPr>
            <a:r>
              <a:rPr lang="en-SG" dirty="0"/>
              <a:t>Use of GIT</a:t>
            </a:r>
          </a:p>
          <a:p>
            <a:pPr marL="457200" lvl="0" indent="-342900" rtl="0">
              <a:spcBef>
                <a:spcPts val="0"/>
              </a:spcBef>
              <a:spcAft>
                <a:spcPts val="1000"/>
              </a:spcAft>
              <a:buSzPct val="100000"/>
              <a:buAutoNum type="arabicPeriod"/>
            </a:pPr>
            <a:r>
              <a:rPr lang="en-SG" dirty="0"/>
              <a:t>Test Score</a:t>
            </a:r>
          </a:p>
          <a:p>
            <a:pPr marL="457200" lvl="0" indent="-342900" rtl="0">
              <a:spcBef>
                <a:spcPts val="0"/>
              </a:spcBef>
              <a:spcAft>
                <a:spcPts val="1000"/>
              </a:spcAft>
              <a:buSzPct val="100000"/>
              <a:buAutoNum type="arabicPeriod"/>
            </a:pPr>
            <a:r>
              <a:rPr lang="en-SG" dirty="0"/>
              <a:t>Server Info</a:t>
            </a:r>
          </a:p>
          <a:p>
            <a:pPr marL="457200" lvl="0" indent="-342900" rtl="0">
              <a:spcBef>
                <a:spcPts val="0"/>
              </a:spcBef>
              <a:spcAft>
                <a:spcPts val="1000"/>
              </a:spcAft>
              <a:buSzPct val="100000"/>
              <a:buAutoNum type="arabicPeriod"/>
            </a:pPr>
            <a:r>
              <a:rPr lang="en-SG" dirty="0"/>
              <a:t>Others</a:t>
            </a:r>
          </a:p>
          <a:p>
            <a:pPr marL="457200" lvl="0" indent="-342900" rtl="0">
              <a:spcBef>
                <a:spcPts val="0"/>
              </a:spcBef>
              <a:spcAft>
                <a:spcPts val="1000"/>
              </a:spcAft>
              <a:buSzPct val="100000"/>
              <a:buAutoNum type="arabicPeriod"/>
            </a:pPr>
            <a:endParaRPr lang="en-SG" dirty="0"/>
          </a:p>
          <a:p>
            <a:pPr marL="457200" lvl="0" indent="-342900" rtl="0">
              <a:spcBef>
                <a:spcPts val="0"/>
              </a:spcBef>
              <a:spcAft>
                <a:spcPts val="1000"/>
              </a:spcAft>
              <a:buSzPct val="100000"/>
              <a:buAutoNum type="arabicPeriod"/>
            </a:pPr>
            <a:endParaRPr lang="en" dirty="0"/>
          </a:p>
        </p:txBody>
      </p:sp>
      <p:sp>
        <p:nvSpPr>
          <p:cNvPr id="123" name="Shape 123"/>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a:t>
            </a:fld>
            <a:endParaRPr lang="en"/>
          </a:p>
        </p:txBody>
      </p:sp>
      <p:sp>
        <p:nvSpPr>
          <p:cNvPr id="124" name="Shape 124"/>
          <p:cNvSpPr txBox="1">
            <a:spLocks noGrp="1"/>
          </p:cNvSpPr>
          <p:nvPr>
            <p:ph type="subTitle" idx="1"/>
          </p:nvPr>
        </p:nvSpPr>
        <p:spPr>
          <a:xfrm>
            <a:off x="646550" y="1684700"/>
            <a:ext cx="3246900" cy="2126400"/>
          </a:xfrm>
          <a:prstGeom prst="rect">
            <a:avLst/>
          </a:prstGeom>
        </p:spPr>
        <p:txBody>
          <a:bodyPr wrap="square" lIns="91425" tIns="91425" rIns="91425" bIns="91425" anchor="t" anchorCtr="0">
            <a:noAutofit/>
          </a:bodyPr>
          <a:lstStyle/>
          <a:p>
            <a:pPr lvl="0">
              <a:spcBef>
                <a:spcPts val="0"/>
              </a:spcBef>
              <a:buNone/>
            </a:pPr>
            <a:r>
              <a:rPr lang="en-SG" dirty="0"/>
              <a:t>The agenda for today</a:t>
            </a:r>
            <a:endParaRPr lang="en" dirty="0"/>
          </a:p>
        </p:txBody>
      </p:sp>
      <p:pic>
        <p:nvPicPr>
          <p:cNvPr id="3" name="Picture 2">
            <a:extLst>
              <a:ext uri="{FF2B5EF4-FFF2-40B4-BE49-F238E27FC236}">
                <a16:creationId xmlns:a16="http://schemas.microsoft.com/office/drawing/2014/main" id="{5091F9AC-4B7E-4E80-8628-7E81926C0FE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20880448">
            <a:off x="459641" y="2233941"/>
            <a:ext cx="3620718" cy="27127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277100" y="284200"/>
            <a:ext cx="2024100" cy="3678000"/>
          </a:xfrm>
          <a:prstGeom prst="rect">
            <a:avLst/>
          </a:prstGeom>
        </p:spPr>
        <p:txBody>
          <a:bodyPr wrap="square" lIns="91425" tIns="91425" rIns="91425" bIns="91425" anchor="b" anchorCtr="0">
            <a:noAutofit/>
          </a:bodyPr>
          <a:lstStyle/>
          <a:p>
            <a:pPr lvl="0" rtl="0">
              <a:spcBef>
                <a:spcPts val="0"/>
              </a:spcBef>
              <a:buNone/>
            </a:pPr>
            <a:r>
              <a:rPr lang="en" sz="4800" b="1" dirty="0"/>
              <a:t>4.</a:t>
            </a:r>
          </a:p>
          <a:p>
            <a:pPr lvl="0" rtl="0">
              <a:spcBef>
                <a:spcPts val="0"/>
              </a:spcBef>
              <a:buNone/>
            </a:pPr>
            <a:r>
              <a:rPr lang="en-SG" sz="2000" dirty="0"/>
              <a:t>TASK AND BUG METRICS</a:t>
            </a:r>
            <a:endParaRPr lang="en" sz="2000" dirty="0"/>
          </a:p>
        </p:txBody>
      </p:sp>
      <p:sp>
        <p:nvSpPr>
          <p:cNvPr id="138" name="Shape 13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20</a:t>
            </a:fld>
            <a:endParaRPr lang="en"/>
          </a:p>
        </p:txBody>
      </p:sp>
      <p:sp>
        <p:nvSpPr>
          <p:cNvPr id="3" name="Subtitle 2">
            <a:extLst>
              <a:ext uri="{FF2B5EF4-FFF2-40B4-BE49-F238E27FC236}">
                <a16:creationId xmlns:a16="http://schemas.microsoft.com/office/drawing/2014/main" id="{901F9605-A752-4AB9-B2ED-C11173040312}"/>
              </a:ext>
            </a:extLst>
          </p:cNvPr>
          <p:cNvSpPr>
            <a:spLocks noGrp="1"/>
          </p:cNvSpPr>
          <p:nvPr>
            <p:ph type="subTitle" idx="1"/>
          </p:nvPr>
        </p:nvSpPr>
        <p:spPr/>
        <p:txBody>
          <a:bodyPr/>
          <a:lstStyle/>
          <a:p>
            <a:r>
              <a:rPr lang="en-SG" dirty="0"/>
              <a:t>Squish Squash Squeeze</a:t>
            </a:r>
          </a:p>
        </p:txBody>
      </p:sp>
    </p:spTree>
    <p:extLst>
      <p:ext uri="{BB962C8B-B14F-4D97-AF65-F5344CB8AC3E}">
        <p14:creationId xmlns:p14="http://schemas.microsoft.com/office/powerpoint/2010/main" val="147994380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69303" y="335172"/>
            <a:ext cx="2046300" cy="3981000"/>
          </a:xfrm>
          <a:prstGeom prst="rect">
            <a:avLst/>
          </a:prstGeom>
        </p:spPr>
        <p:txBody>
          <a:bodyPr wrap="square" lIns="91425" tIns="91425" rIns="91425" bIns="91425" anchor="t" anchorCtr="0">
            <a:noAutofit/>
          </a:bodyPr>
          <a:lstStyle/>
          <a:p>
            <a:pPr lvl="0">
              <a:spcBef>
                <a:spcPts val="0"/>
              </a:spcBef>
              <a:buNone/>
            </a:pPr>
            <a:r>
              <a:rPr lang="en-SG" sz="3200" b="1" dirty="0"/>
              <a:t>Task Metrics</a:t>
            </a:r>
            <a:endParaRPr lang="en" sz="3200" b="1" dirty="0"/>
          </a:p>
        </p:txBody>
      </p:sp>
      <p:sp>
        <p:nvSpPr>
          <p:cNvPr id="115" name="Shape 11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21</a:t>
            </a:fld>
            <a:endParaRPr lang="en"/>
          </a:p>
        </p:txBody>
      </p:sp>
      <p:graphicFrame>
        <p:nvGraphicFramePr>
          <p:cNvPr id="8" name="Chart 7">
            <a:extLst>
              <a:ext uri="{FF2B5EF4-FFF2-40B4-BE49-F238E27FC236}">
                <a16:creationId xmlns:a16="http://schemas.microsoft.com/office/drawing/2014/main" id="{F72F34CB-6663-4023-90EF-9DE0DC7C4BB2}"/>
              </a:ext>
            </a:extLst>
          </p:cNvPr>
          <p:cNvGraphicFramePr/>
          <p:nvPr>
            <p:extLst>
              <p:ext uri="{D42A27DB-BD31-4B8C-83A1-F6EECF244321}">
                <p14:modId xmlns:p14="http://schemas.microsoft.com/office/powerpoint/2010/main" val="1367580013"/>
              </p:ext>
            </p:extLst>
          </p:nvPr>
        </p:nvGraphicFramePr>
        <p:xfrm>
          <a:off x="3689659" y="144341"/>
          <a:ext cx="4350327" cy="2421659"/>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79921428-8F85-4825-B69C-CF73D642B9F9}"/>
              </a:ext>
            </a:extLst>
          </p:cNvPr>
          <p:cNvSpPr txBox="1"/>
          <p:nvPr/>
        </p:nvSpPr>
        <p:spPr>
          <a:xfrm>
            <a:off x="3146059" y="2778626"/>
            <a:ext cx="5763491" cy="1169551"/>
          </a:xfrm>
          <a:prstGeom prst="rect">
            <a:avLst/>
          </a:prstGeom>
          <a:noFill/>
        </p:spPr>
        <p:txBody>
          <a:bodyPr wrap="square" rtlCol="0">
            <a:spAutoFit/>
          </a:bodyPr>
          <a:lstStyle/>
          <a:p>
            <a:r>
              <a:rPr lang="en-SG" dirty="0">
                <a:latin typeface="Nunito Sans" panose="020B0604020202020204" charset="0"/>
              </a:rPr>
              <a:t>For Iterations 1 &amp; 2, there was gross over estimation of effort. </a:t>
            </a:r>
          </a:p>
          <a:p>
            <a:r>
              <a:rPr lang="en-SG" dirty="0">
                <a:latin typeface="Nunito Sans" panose="020B0604020202020204" charset="0"/>
              </a:rPr>
              <a:t>From this, we knew we were over allocating needed time for technical documents. Hence, in future iterations, we reduced the number of time allocated for creating technical documents.</a:t>
            </a:r>
          </a:p>
          <a:p>
            <a:r>
              <a:rPr lang="en-SG" dirty="0">
                <a:latin typeface="Nunito Sans" panose="020B0604020202020204" charset="0"/>
              </a:rPr>
              <a:t> </a:t>
            </a:r>
          </a:p>
        </p:txBody>
      </p:sp>
      <p:graphicFrame>
        <p:nvGraphicFramePr>
          <p:cNvPr id="10" name="Table 9">
            <a:extLst>
              <a:ext uri="{FF2B5EF4-FFF2-40B4-BE49-F238E27FC236}">
                <a16:creationId xmlns:a16="http://schemas.microsoft.com/office/drawing/2014/main" id="{7A6E6BFE-E3A2-4F57-AB07-CE1883FF2A0A}"/>
              </a:ext>
            </a:extLst>
          </p:cNvPr>
          <p:cNvGraphicFramePr>
            <a:graphicFrameLocks noGrp="1"/>
          </p:cNvGraphicFramePr>
          <p:nvPr>
            <p:extLst>
              <p:ext uri="{D42A27DB-BD31-4B8C-83A1-F6EECF244321}">
                <p14:modId xmlns:p14="http://schemas.microsoft.com/office/powerpoint/2010/main" val="1976415506"/>
              </p:ext>
            </p:extLst>
          </p:nvPr>
        </p:nvGraphicFramePr>
        <p:xfrm>
          <a:off x="65556" y="1626042"/>
          <a:ext cx="2437315" cy="1737360"/>
        </p:xfrm>
        <a:graphic>
          <a:graphicData uri="http://schemas.openxmlformats.org/drawingml/2006/table">
            <a:tbl>
              <a:tblPr firstRow="1" firstCol="1" bandRow="1">
                <a:tableStyleId>{B301B821-A1FF-4177-AEE7-76D212191A09}</a:tableStyleId>
              </a:tblPr>
              <a:tblGrid>
                <a:gridCol w="497202">
                  <a:extLst>
                    <a:ext uri="{9D8B030D-6E8A-4147-A177-3AD203B41FA5}">
                      <a16:colId xmlns:a16="http://schemas.microsoft.com/office/drawing/2014/main" val="2633559112"/>
                    </a:ext>
                  </a:extLst>
                </a:gridCol>
                <a:gridCol w="727350">
                  <a:extLst>
                    <a:ext uri="{9D8B030D-6E8A-4147-A177-3AD203B41FA5}">
                      <a16:colId xmlns:a16="http://schemas.microsoft.com/office/drawing/2014/main" val="3998688906"/>
                    </a:ext>
                  </a:extLst>
                </a:gridCol>
                <a:gridCol w="711973">
                  <a:extLst>
                    <a:ext uri="{9D8B030D-6E8A-4147-A177-3AD203B41FA5}">
                      <a16:colId xmlns:a16="http://schemas.microsoft.com/office/drawing/2014/main" val="2920651419"/>
                    </a:ext>
                  </a:extLst>
                </a:gridCol>
                <a:gridCol w="500790">
                  <a:extLst>
                    <a:ext uri="{9D8B030D-6E8A-4147-A177-3AD203B41FA5}">
                      <a16:colId xmlns:a16="http://schemas.microsoft.com/office/drawing/2014/main" val="1637780985"/>
                    </a:ext>
                  </a:extLst>
                </a:gridCol>
              </a:tblGrid>
              <a:tr h="0">
                <a:tc>
                  <a:txBody>
                    <a:bodyPr/>
                    <a:lstStyle/>
                    <a:p>
                      <a:pPr algn="ctr">
                        <a:spcAft>
                          <a:spcPts val="0"/>
                        </a:spcAft>
                      </a:pPr>
                      <a:r>
                        <a:rPr lang="en-US" sz="1000" kern="100" dirty="0">
                          <a:effectLst/>
                          <a:latin typeface="Nunito Sans" panose="020B0604020202020204" charset="0"/>
                        </a:rPr>
                        <a:t>#</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00" kern="100" dirty="0">
                          <a:effectLst/>
                          <a:latin typeface="Nunito Sans" panose="020B0604020202020204" charset="0"/>
                        </a:rPr>
                        <a:t>No. of Planned tasks</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00" kern="100" dirty="0">
                          <a:effectLst/>
                          <a:latin typeface="Nunito Sans" panose="020B0604020202020204" charset="0"/>
                        </a:rPr>
                        <a:t>No. of Actual Tasks</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00" kern="100" dirty="0">
                          <a:effectLst/>
                          <a:latin typeface="Nunito Sans" panose="020B0604020202020204" charset="0"/>
                        </a:rPr>
                        <a:t>Score(%)</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49034199"/>
                  </a:ext>
                </a:extLst>
              </a:tr>
              <a:tr h="0">
                <a:tc>
                  <a:txBody>
                    <a:bodyPr/>
                    <a:lstStyle/>
                    <a:p>
                      <a:pPr algn="ctr">
                        <a:spcAft>
                          <a:spcPts val="0"/>
                        </a:spcAft>
                      </a:pPr>
                      <a:r>
                        <a:rPr lang="en-US" sz="1200" kern="100" dirty="0">
                          <a:effectLst/>
                          <a:latin typeface="Nunito Sans" panose="020B0604020202020204" charset="0"/>
                        </a:rPr>
                        <a:t>1</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effectLst/>
                          <a:latin typeface="Nunito Sans" panose="020B0604020202020204" charset="0"/>
                        </a:rPr>
                        <a:t>5</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effectLst/>
                          <a:latin typeface="Nunito Sans" panose="020B0604020202020204" charset="0"/>
                        </a:rPr>
                        <a:t>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solidFill>
                            <a:srgbClr val="FF0000"/>
                          </a:solidFill>
                          <a:effectLst/>
                          <a:latin typeface="Nunito Sans" panose="020B0604020202020204" charset="0"/>
                        </a:rPr>
                        <a:t>120</a:t>
                      </a:r>
                      <a:endParaRPr lang="en-SG" sz="105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1956485134"/>
                  </a:ext>
                </a:extLst>
              </a:tr>
              <a:tr h="119733">
                <a:tc>
                  <a:txBody>
                    <a:bodyPr/>
                    <a:lstStyle/>
                    <a:p>
                      <a:pPr algn="ctr">
                        <a:spcAft>
                          <a:spcPts val="0"/>
                        </a:spcAft>
                      </a:pPr>
                      <a:r>
                        <a:rPr lang="en-US" sz="1200" kern="100" dirty="0">
                          <a:effectLst/>
                          <a:latin typeface="Nunito Sans" panose="020B0604020202020204" charset="0"/>
                        </a:rPr>
                        <a:t>2</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effectLst/>
                          <a:latin typeface="Nunito Sans" panose="020B0604020202020204" charset="0"/>
                        </a:rPr>
                        <a:t>5</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effectLst/>
                          <a:latin typeface="Nunito Sans" panose="020B0604020202020204" charset="0"/>
                        </a:rPr>
                        <a:t>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solidFill>
                            <a:srgbClr val="FF0000"/>
                          </a:solidFill>
                          <a:effectLst/>
                          <a:latin typeface="Nunito Sans" panose="020B0604020202020204" charset="0"/>
                        </a:rPr>
                        <a:t>120</a:t>
                      </a:r>
                      <a:endParaRPr lang="en-SG" sz="105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259527481"/>
                  </a:ext>
                </a:extLst>
              </a:tr>
              <a:tr h="0">
                <a:tc>
                  <a:txBody>
                    <a:bodyPr/>
                    <a:lstStyle/>
                    <a:p>
                      <a:pPr algn="ctr">
                        <a:spcAft>
                          <a:spcPts val="0"/>
                        </a:spcAft>
                      </a:pPr>
                      <a:r>
                        <a:rPr lang="en-US" sz="1200" kern="100" dirty="0">
                          <a:effectLst/>
                          <a:latin typeface="Nunito Sans" panose="020B0604020202020204" charset="0"/>
                        </a:rPr>
                        <a:t>3</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22</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20</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91</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41274695"/>
                  </a:ext>
                </a:extLst>
              </a:tr>
              <a:tr h="0">
                <a:tc>
                  <a:txBody>
                    <a:bodyPr/>
                    <a:lstStyle/>
                    <a:p>
                      <a:pPr algn="ctr">
                        <a:spcAft>
                          <a:spcPts val="0"/>
                        </a:spcAft>
                      </a:pPr>
                      <a:r>
                        <a:rPr lang="en-US" sz="1200" kern="100" dirty="0">
                          <a:effectLst/>
                          <a:latin typeface="Nunito Sans" panose="020B0604020202020204" charset="0"/>
                        </a:rPr>
                        <a:t>4</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33</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23</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solidFill>
                            <a:srgbClr val="FF0000"/>
                          </a:solidFill>
                          <a:effectLst/>
                          <a:latin typeface="Nunito Sans" panose="020B0604020202020204" charset="0"/>
                        </a:rPr>
                        <a:t>69. 7</a:t>
                      </a:r>
                      <a:endParaRPr lang="en-SG" sz="105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76414696"/>
                  </a:ext>
                </a:extLst>
              </a:tr>
              <a:tr h="0">
                <a:tc>
                  <a:txBody>
                    <a:bodyPr/>
                    <a:lstStyle/>
                    <a:p>
                      <a:pPr algn="ctr">
                        <a:spcAft>
                          <a:spcPts val="0"/>
                        </a:spcAft>
                      </a:pPr>
                      <a:r>
                        <a:rPr lang="en-US" sz="1200" kern="100" dirty="0">
                          <a:effectLst/>
                          <a:latin typeface="Nunito Sans" panose="020B0604020202020204" charset="0"/>
                        </a:rPr>
                        <a:t>5</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50</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46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92</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73676722"/>
                  </a:ext>
                </a:extLst>
              </a:tr>
              <a:tr h="0">
                <a:tc>
                  <a:txBody>
                    <a:bodyPr/>
                    <a:lstStyle/>
                    <a:p>
                      <a:pPr algn="ctr">
                        <a:spcAft>
                          <a:spcPts val="0"/>
                        </a:spcAft>
                      </a:pPr>
                      <a:r>
                        <a:rPr lang="en-US" sz="1200" kern="100" dirty="0">
                          <a:effectLst/>
                          <a:latin typeface="Nunito Sans" panose="020B0604020202020204" charset="0"/>
                        </a:rPr>
                        <a:t>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21</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23</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109</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0153251"/>
                  </a:ext>
                </a:extLst>
              </a:tr>
              <a:tr h="0">
                <a:tc>
                  <a:txBody>
                    <a:bodyPr/>
                    <a:lstStyle/>
                    <a:p>
                      <a:pPr algn="ctr">
                        <a:spcAft>
                          <a:spcPts val="0"/>
                        </a:spcAft>
                      </a:pPr>
                      <a:r>
                        <a:rPr lang="en-US" sz="1200" kern="100" dirty="0">
                          <a:effectLst/>
                          <a:latin typeface="Nunito Sans" panose="020B0604020202020204" charset="0"/>
                        </a:rPr>
                        <a:t>7</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16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16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1</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66851410"/>
                  </a:ext>
                </a:extLst>
              </a:tr>
            </a:tbl>
          </a:graphicData>
        </a:graphic>
      </p:graphicFrame>
      <p:pic>
        <p:nvPicPr>
          <p:cNvPr id="15" name="Picture 14" descr="https://lh5.googleusercontent.com/LjgiTZ_zci1TiTZylEbucwnGOk6S9qfiYoOvsclpbxNtyT6vufH1tqNGfvvbD8kVvJCJLQODv_MC2QzeA3rTlgkP2IY7aTu1I4HNNtYbYRbIyk3l55lDrraqt54zXmSkFLRR5fGHMqg">
            <a:extLst>
              <a:ext uri="{FF2B5EF4-FFF2-40B4-BE49-F238E27FC236}">
                <a16:creationId xmlns:a16="http://schemas.microsoft.com/office/drawing/2014/main" id="{ECB9805F-E76A-4A35-9963-BE286EB88A71}"/>
              </a:ext>
            </a:extLst>
          </p:cNvPr>
          <p:cNvPicPr/>
          <p:nvPr/>
        </p:nvPicPr>
        <p:blipFill>
          <a:blip r:embed="rId4" cstate="screen">
            <a:extLst>
              <a:ext uri="{28A0092B-C50C-407E-A947-70E740481C1C}">
                <a14:useLocalDpi xmlns:a14="http://schemas.microsoft.com/office/drawing/2010/main"/>
              </a:ext>
            </a:extLst>
          </a:blip>
          <a:srcRect/>
          <a:stretch>
            <a:fillRect/>
          </a:stretch>
        </p:blipFill>
        <p:spPr bwMode="auto">
          <a:xfrm>
            <a:off x="65556" y="3491559"/>
            <a:ext cx="2453794" cy="1412950"/>
          </a:xfrm>
          <a:prstGeom prst="rect">
            <a:avLst/>
          </a:prstGeom>
          <a:noFill/>
          <a:ln>
            <a:noFill/>
          </a:ln>
        </p:spPr>
      </p:pic>
    </p:spTree>
    <p:extLst>
      <p:ext uri="{BB962C8B-B14F-4D97-AF65-F5344CB8AC3E}">
        <p14:creationId xmlns:p14="http://schemas.microsoft.com/office/powerpoint/2010/main" val="349229310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5" name="Shape 11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22</a:t>
            </a:fld>
            <a:endParaRPr lang="en"/>
          </a:p>
        </p:txBody>
      </p:sp>
      <p:graphicFrame>
        <p:nvGraphicFramePr>
          <p:cNvPr id="8" name="Chart 7">
            <a:extLst>
              <a:ext uri="{FF2B5EF4-FFF2-40B4-BE49-F238E27FC236}">
                <a16:creationId xmlns:a16="http://schemas.microsoft.com/office/drawing/2014/main" id="{F72F34CB-6663-4023-90EF-9DE0DC7C4BB2}"/>
              </a:ext>
            </a:extLst>
          </p:cNvPr>
          <p:cNvGraphicFramePr/>
          <p:nvPr/>
        </p:nvGraphicFramePr>
        <p:xfrm>
          <a:off x="3689659" y="144341"/>
          <a:ext cx="4350327" cy="2421659"/>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79921428-8F85-4825-B69C-CF73D642B9F9}"/>
              </a:ext>
            </a:extLst>
          </p:cNvPr>
          <p:cNvSpPr txBox="1"/>
          <p:nvPr/>
        </p:nvSpPr>
        <p:spPr>
          <a:xfrm>
            <a:off x="3146059" y="2778626"/>
            <a:ext cx="5763491" cy="2031325"/>
          </a:xfrm>
          <a:prstGeom prst="rect">
            <a:avLst/>
          </a:prstGeom>
          <a:noFill/>
        </p:spPr>
        <p:txBody>
          <a:bodyPr wrap="square" rtlCol="0">
            <a:spAutoFit/>
          </a:bodyPr>
          <a:lstStyle/>
          <a:p>
            <a:r>
              <a:rPr lang="en-SG" dirty="0">
                <a:latin typeface="Nunito Sans" panose="020B0604020202020204" charset="0"/>
              </a:rPr>
              <a:t>For Iteration 4, there was gross under estimation of effort. </a:t>
            </a:r>
          </a:p>
          <a:p>
            <a:r>
              <a:rPr lang="en-SG" dirty="0">
                <a:latin typeface="Nunito Sans" panose="020B0604020202020204" charset="0"/>
              </a:rPr>
              <a:t>We were complacent and underestimated the difficulty of AGD and BLR because we thought we could allocate the same time we did for login and bootstrap. Codes were then not completed on time and a lot of incomplete tasks. Hence in future iterations, we discussed the major parts of the business logic during our project kickstart and from that, we were able to better derive the estimated time taken. Furthermore, we decided to allot longer sessions for AGD and BLR as well as more sessions for the two.</a:t>
            </a:r>
          </a:p>
        </p:txBody>
      </p:sp>
      <p:pic>
        <p:nvPicPr>
          <p:cNvPr id="15" name="Picture 14" descr="https://lh5.googleusercontent.com/LjgiTZ_zci1TiTZylEbucwnGOk6S9qfiYoOvsclpbxNtyT6vufH1tqNGfvvbD8kVvJCJLQODv_MC2QzeA3rTlgkP2IY7aTu1I4HNNtYbYRbIyk3l55lDrraqt54zXmSkFLRR5fGHMqg">
            <a:extLst>
              <a:ext uri="{FF2B5EF4-FFF2-40B4-BE49-F238E27FC236}">
                <a16:creationId xmlns:a16="http://schemas.microsoft.com/office/drawing/2014/main" id="{ECB9805F-E76A-4A35-9963-BE286EB88A71}"/>
              </a:ext>
            </a:extLst>
          </p:cNvPr>
          <p:cNvPicPr/>
          <p:nvPr/>
        </p:nvPicPr>
        <p:blipFill>
          <a:blip r:embed="rId4" cstate="screen">
            <a:extLst>
              <a:ext uri="{28A0092B-C50C-407E-A947-70E740481C1C}">
                <a14:useLocalDpi xmlns:a14="http://schemas.microsoft.com/office/drawing/2010/main"/>
              </a:ext>
            </a:extLst>
          </a:blip>
          <a:srcRect/>
          <a:stretch>
            <a:fillRect/>
          </a:stretch>
        </p:blipFill>
        <p:spPr bwMode="auto">
          <a:xfrm>
            <a:off x="65556" y="3491559"/>
            <a:ext cx="2453794" cy="1412950"/>
          </a:xfrm>
          <a:prstGeom prst="rect">
            <a:avLst/>
          </a:prstGeom>
          <a:noFill/>
          <a:ln>
            <a:noFill/>
          </a:ln>
        </p:spPr>
      </p:pic>
      <p:graphicFrame>
        <p:nvGraphicFramePr>
          <p:cNvPr id="11" name="Table 10">
            <a:extLst>
              <a:ext uri="{FF2B5EF4-FFF2-40B4-BE49-F238E27FC236}">
                <a16:creationId xmlns:a16="http://schemas.microsoft.com/office/drawing/2014/main" id="{380840F7-1244-47F7-89CE-F13A990FFF36}"/>
              </a:ext>
            </a:extLst>
          </p:cNvPr>
          <p:cNvGraphicFramePr>
            <a:graphicFrameLocks noGrp="1"/>
          </p:cNvGraphicFramePr>
          <p:nvPr>
            <p:extLst>
              <p:ext uri="{D42A27DB-BD31-4B8C-83A1-F6EECF244321}">
                <p14:modId xmlns:p14="http://schemas.microsoft.com/office/powerpoint/2010/main" val="286584367"/>
              </p:ext>
            </p:extLst>
          </p:nvPr>
        </p:nvGraphicFramePr>
        <p:xfrm>
          <a:off x="65556" y="1626042"/>
          <a:ext cx="2437315" cy="1737360"/>
        </p:xfrm>
        <a:graphic>
          <a:graphicData uri="http://schemas.openxmlformats.org/drawingml/2006/table">
            <a:tbl>
              <a:tblPr firstRow="1" firstCol="1" bandRow="1">
                <a:tableStyleId>{B301B821-A1FF-4177-AEE7-76D212191A09}</a:tableStyleId>
              </a:tblPr>
              <a:tblGrid>
                <a:gridCol w="497202">
                  <a:extLst>
                    <a:ext uri="{9D8B030D-6E8A-4147-A177-3AD203B41FA5}">
                      <a16:colId xmlns:a16="http://schemas.microsoft.com/office/drawing/2014/main" val="2633559112"/>
                    </a:ext>
                  </a:extLst>
                </a:gridCol>
                <a:gridCol w="727350">
                  <a:extLst>
                    <a:ext uri="{9D8B030D-6E8A-4147-A177-3AD203B41FA5}">
                      <a16:colId xmlns:a16="http://schemas.microsoft.com/office/drawing/2014/main" val="3998688906"/>
                    </a:ext>
                  </a:extLst>
                </a:gridCol>
                <a:gridCol w="711973">
                  <a:extLst>
                    <a:ext uri="{9D8B030D-6E8A-4147-A177-3AD203B41FA5}">
                      <a16:colId xmlns:a16="http://schemas.microsoft.com/office/drawing/2014/main" val="2920651419"/>
                    </a:ext>
                  </a:extLst>
                </a:gridCol>
                <a:gridCol w="500790">
                  <a:extLst>
                    <a:ext uri="{9D8B030D-6E8A-4147-A177-3AD203B41FA5}">
                      <a16:colId xmlns:a16="http://schemas.microsoft.com/office/drawing/2014/main" val="1637780985"/>
                    </a:ext>
                  </a:extLst>
                </a:gridCol>
              </a:tblGrid>
              <a:tr h="0">
                <a:tc>
                  <a:txBody>
                    <a:bodyPr/>
                    <a:lstStyle/>
                    <a:p>
                      <a:pPr algn="ctr">
                        <a:spcAft>
                          <a:spcPts val="0"/>
                        </a:spcAft>
                      </a:pPr>
                      <a:r>
                        <a:rPr lang="en-US" sz="1000" kern="100" dirty="0">
                          <a:effectLst/>
                          <a:latin typeface="Nunito Sans" panose="020B0604020202020204" charset="0"/>
                        </a:rPr>
                        <a:t>#</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00" kern="100" dirty="0">
                          <a:effectLst/>
                          <a:latin typeface="Nunito Sans" panose="020B0604020202020204" charset="0"/>
                        </a:rPr>
                        <a:t>No. of Planned tasks</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00" kern="100" dirty="0">
                          <a:effectLst/>
                          <a:latin typeface="Nunito Sans" panose="020B0604020202020204" charset="0"/>
                        </a:rPr>
                        <a:t>No. of Actual Tasks</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00" kern="100" dirty="0">
                          <a:effectLst/>
                          <a:latin typeface="Nunito Sans" panose="020B0604020202020204" charset="0"/>
                        </a:rPr>
                        <a:t>Score(%)</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49034199"/>
                  </a:ext>
                </a:extLst>
              </a:tr>
              <a:tr h="0">
                <a:tc>
                  <a:txBody>
                    <a:bodyPr/>
                    <a:lstStyle/>
                    <a:p>
                      <a:pPr algn="ctr">
                        <a:spcAft>
                          <a:spcPts val="0"/>
                        </a:spcAft>
                      </a:pPr>
                      <a:r>
                        <a:rPr lang="en-US" sz="1200" kern="100" dirty="0">
                          <a:effectLst/>
                          <a:latin typeface="Nunito Sans" panose="020B0604020202020204" charset="0"/>
                        </a:rPr>
                        <a:t>1</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5</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solidFill>
                            <a:srgbClr val="FF0000"/>
                          </a:solidFill>
                          <a:effectLst/>
                          <a:latin typeface="Nunito Sans" panose="020B0604020202020204" charset="0"/>
                        </a:rPr>
                        <a:t>120</a:t>
                      </a:r>
                      <a:endParaRPr lang="en-SG" sz="105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6485134"/>
                  </a:ext>
                </a:extLst>
              </a:tr>
              <a:tr h="119733">
                <a:tc>
                  <a:txBody>
                    <a:bodyPr/>
                    <a:lstStyle/>
                    <a:p>
                      <a:pPr algn="ctr">
                        <a:spcAft>
                          <a:spcPts val="0"/>
                        </a:spcAft>
                      </a:pPr>
                      <a:r>
                        <a:rPr lang="en-US" sz="1200" kern="100" dirty="0">
                          <a:effectLst/>
                          <a:latin typeface="Nunito Sans" panose="020B0604020202020204" charset="0"/>
                        </a:rPr>
                        <a:t>2</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5</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solidFill>
                            <a:srgbClr val="FF0000"/>
                          </a:solidFill>
                          <a:effectLst/>
                          <a:latin typeface="Nunito Sans" panose="020B0604020202020204" charset="0"/>
                        </a:rPr>
                        <a:t>120</a:t>
                      </a:r>
                      <a:endParaRPr lang="en-SG" sz="105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9527481"/>
                  </a:ext>
                </a:extLst>
              </a:tr>
              <a:tr h="0">
                <a:tc>
                  <a:txBody>
                    <a:bodyPr/>
                    <a:lstStyle/>
                    <a:p>
                      <a:pPr algn="ctr">
                        <a:spcAft>
                          <a:spcPts val="0"/>
                        </a:spcAft>
                      </a:pPr>
                      <a:r>
                        <a:rPr lang="en-US" sz="1200" kern="100" dirty="0">
                          <a:effectLst/>
                          <a:latin typeface="Nunito Sans" panose="020B0604020202020204" charset="0"/>
                        </a:rPr>
                        <a:t>3</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22</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20</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91</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41274695"/>
                  </a:ext>
                </a:extLst>
              </a:tr>
              <a:tr h="0">
                <a:tc>
                  <a:txBody>
                    <a:bodyPr/>
                    <a:lstStyle/>
                    <a:p>
                      <a:pPr algn="ctr">
                        <a:spcAft>
                          <a:spcPts val="0"/>
                        </a:spcAft>
                      </a:pPr>
                      <a:r>
                        <a:rPr lang="en-US" sz="1200" kern="100" dirty="0">
                          <a:effectLst/>
                          <a:latin typeface="Nunito Sans" panose="020B0604020202020204" charset="0"/>
                        </a:rPr>
                        <a:t>4</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effectLst/>
                          <a:latin typeface="Nunito Sans" panose="020B0604020202020204" charset="0"/>
                        </a:rPr>
                        <a:t>33</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effectLst/>
                          <a:latin typeface="Nunito Sans" panose="020B0604020202020204" charset="0"/>
                        </a:rPr>
                        <a:t>23</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solidFill>
                            <a:srgbClr val="FF0000"/>
                          </a:solidFill>
                          <a:effectLst/>
                          <a:latin typeface="Nunito Sans" panose="020B0604020202020204" charset="0"/>
                        </a:rPr>
                        <a:t>69. 7</a:t>
                      </a:r>
                      <a:endParaRPr lang="en-SG" sz="105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1676414696"/>
                  </a:ext>
                </a:extLst>
              </a:tr>
              <a:tr h="0">
                <a:tc>
                  <a:txBody>
                    <a:bodyPr/>
                    <a:lstStyle/>
                    <a:p>
                      <a:pPr algn="ctr">
                        <a:spcAft>
                          <a:spcPts val="0"/>
                        </a:spcAft>
                      </a:pPr>
                      <a:r>
                        <a:rPr lang="en-US" sz="1200" kern="100" dirty="0">
                          <a:effectLst/>
                          <a:latin typeface="Nunito Sans" panose="020B0604020202020204" charset="0"/>
                        </a:rPr>
                        <a:t>5</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50</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46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92</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73676722"/>
                  </a:ext>
                </a:extLst>
              </a:tr>
              <a:tr h="0">
                <a:tc>
                  <a:txBody>
                    <a:bodyPr/>
                    <a:lstStyle/>
                    <a:p>
                      <a:pPr algn="ctr">
                        <a:spcAft>
                          <a:spcPts val="0"/>
                        </a:spcAft>
                      </a:pPr>
                      <a:r>
                        <a:rPr lang="en-US" sz="1200" kern="100" dirty="0">
                          <a:effectLst/>
                          <a:latin typeface="Nunito Sans" panose="020B0604020202020204" charset="0"/>
                        </a:rPr>
                        <a:t>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21</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23</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109</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0153251"/>
                  </a:ext>
                </a:extLst>
              </a:tr>
              <a:tr h="0">
                <a:tc>
                  <a:txBody>
                    <a:bodyPr/>
                    <a:lstStyle/>
                    <a:p>
                      <a:pPr algn="ctr">
                        <a:spcAft>
                          <a:spcPts val="0"/>
                        </a:spcAft>
                      </a:pPr>
                      <a:r>
                        <a:rPr lang="en-US" sz="1200" kern="100" dirty="0">
                          <a:effectLst/>
                          <a:latin typeface="Nunito Sans" panose="020B0604020202020204" charset="0"/>
                        </a:rPr>
                        <a:t>7</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16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16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1</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66851410"/>
                  </a:ext>
                </a:extLst>
              </a:tr>
            </a:tbl>
          </a:graphicData>
        </a:graphic>
      </p:graphicFrame>
      <p:sp>
        <p:nvSpPr>
          <p:cNvPr id="12" name="Shape 113">
            <a:extLst>
              <a:ext uri="{FF2B5EF4-FFF2-40B4-BE49-F238E27FC236}">
                <a16:creationId xmlns:a16="http://schemas.microsoft.com/office/drawing/2014/main" id="{7B466A4D-BEC0-43D7-8934-3B0FE26C37A2}"/>
              </a:ext>
            </a:extLst>
          </p:cNvPr>
          <p:cNvSpPr txBox="1">
            <a:spLocks noGrp="1"/>
          </p:cNvSpPr>
          <p:nvPr>
            <p:ph type="title"/>
          </p:nvPr>
        </p:nvSpPr>
        <p:spPr>
          <a:xfrm>
            <a:off x="269303" y="335172"/>
            <a:ext cx="2046300" cy="3981000"/>
          </a:xfrm>
          <a:prstGeom prst="rect">
            <a:avLst/>
          </a:prstGeom>
        </p:spPr>
        <p:txBody>
          <a:bodyPr wrap="square" lIns="91425" tIns="91425" rIns="91425" bIns="91425" anchor="t" anchorCtr="0">
            <a:noAutofit/>
          </a:bodyPr>
          <a:lstStyle/>
          <a:p>
            <a:pPr lvl="0">
              <a:spcBef>
                <a:spcPts val="0"/>
              </a:spcBef>
              <a:buNone/>
            </a:pPr>
            <a:r>
              <a:rPr lang="en-SG" sz="3200" b="1" dirty="0"/>
              <a:t>Task Metrics</a:t>
            </a:r>
            <a:endParaRPr lang="en" sz="3200" b="1" dirty="0"/>
          </a:p>
        </p:txBody>
      </p:sp>
    </p:spTree>
    <p:extLst>
      <p:ext uri="{BB962C8B-B14F-4D97-AF65-F5344CB8AC3E}">
        <p14:creationId xmlns:p14="http://schemas.microsoft.com/office/powerpoint/2010/main" val="273410887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5" name="Shape 11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23</a:t>
            </a:fld>
            <a:endParaRPr lang="en"/>
          </a:p>
        </p:txBody>
      </p:sp>
      <p:graphicFrame>
        <p:nvGraphicFramePr>
          <p:cNvPr id="8" name="Chart 7">
            <a:extLst>
              <a:ext uri="{FF2B5EF4-FFF2-40B4-BE49-F238E27FC236}">
                <a16:creationId xmlns:a16="http://schemas.microsoft.com/office/drawing/2014/main" id="{F72F34CB-6663-4023-90EF-9DE0DC7C4BB2}"/>
              </a:ext>
            </a:extLst>
          </p:cNvPr>
          <p:cNvGraphicFramePr/>
          <p:nvPr/>
        </p:nvGraphicFramePr>
        <p:xfrm>
          <a:off x="3689659" y="144341"/>
          <a:ext cx="4350327" cy="2421659"/>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79921428-8F85-4825-B69C-CF73D642B9F9}"/>
              </a:ext>
            </a:extLst>
          </p:cNvPr>
          <p:cNvSpPr txBox="1"/>
          <p:nvPr/>
        </p:nvSpPr>
        <p:spPr>
          <a:xfrm>
            <a:off x="3146059" y="2778626"/>
            <a:ext cx="5763491" cy="1169551"/>
          </a:xfrm>
          <a:prstGeom prst="rect">
            <a:avLst/>
          </a:prstGeom>
          <a:noFill/>
        </p:spPr>
        <p:txBody>
          <a:bodyPr wrap="square" rtlCol="0">
            <a:spAutoFit/>
          </a:bodyPr>
          <a:lstStyle/>
          <a:p>
            <a:r>
              <a:rPr lang="en-SG" dirty="0">
                <a:latin typeface="Nunito Sans" panose="020B0604020202020204" charset="0"/>
              </a:rPr>
              <a:t>For Iterations 3,5,6 &amp; 7, our estimates are fairly accurate and we are roughly on track. This goes to show that our analysis of prior iterations and discussing how we will tackle the logic of each feature at the start of each iteration paid off and that we are more in control now.</a:t>
            </a:r>
          </a:p>
          <a:p>
            <a:r>
              <a:rPr lang="en-SG" dirty="0">
                <a:latin typeface="Nunito Sans" panose="020B0604020202020204" charset="0"/>
              </a:rPr>
              <a:t> </a:t>
            </a:r>
          </a:p>
        </p:txBody>
      </p:sp>
      <p:graphicFrame>
        <p:nvGraphicFramePr>
          <p:cNvPr id="10" name="Table 9">
            <a:extLst>
              <a:ext uri="{FF2B5EF4-FFF2-40B4-BE49-F238E27FC236}">
                <a16:creationId xmlns:a16="http://schemas.microsoft.com/office/drawing/2014/main" id="{7A6E6BFE-E3A2-4F57-AB07-CE1883FF2A0A}"/>
              </a:ext>
            </a:extLst>
          </p:cNvPr>
          <p:cNvGraphicFramePr>
            <a:graphicFrameLocks noGrp="1"/>
          </p:cNvGraphicFramePr>
          <p:nvPr>
            <p:extLst>
              <p:ext uri="{D42A27DB-BD31-4B8C-83A1-F6EECF244321}">
                <p14:modId xmlns:p14="http://schemas.microsoft.com/office/powerpoint/2010/main" val="2581224975"/>
              </p:ext>
            </p:extLst>
          </p:nvPr>
        </p:nvGraphicFramePr>
        <p:xfrm>
          <a:off x="65556" y="1626042"/>
          <a:ext cx="2437315" cy="1737360"/>
        </p:xfrm>
        <a:graphic>
          <a:graphicData uri="http://schemas.openxmlformats.org/drawingml/2006/table">
            <a:tbl>
              <a:tblPr firstRow="1" firstCol="1" bandRow="1">
                <a:tableStyleId>{B301B821-A1FF-4177-AEE7-76D212191A09}</a:tableStyleId>
              </a:tblPr>
              <a:tblGrid>
                <a:gridCol w="497202">
                  <a:extLst>
                    <a:ext uri="{9D8B030D-6E8A-4147-A177-3AD203B41FA5}">
                      <a16:colId xmlns:a16="http://schemas.microsoft.com/office/drawing/2014/main" val="2633559112"/>
                    </a:ext>
                  </a:extLst>
                </a:gridCol>
                <a:gridCol w="727350">
                  <a:extLst>
                    <a:ext uri="{9D8B030D-6E8A-4147-A177-3AD203B41FA5}">
                      <a16:colId xmlns:a16="http://schemas.microsoft.com/office/drawing/2014/main" val="3998688906"/>
                    </a:ext>
                  </a:extLst>
                </a:gridCol>
                <a:gridCol w="711973">
                  <a:extLst>
                    <a:ext uri="{9D8B030D-6E8A-4147-A177-3AD203B41FA5}">
                      <a16:colId xmlns:a16="http://schemas.microsoft.com/office/drawing/2014/main" val="2920651419"/>
                    </a:ext>
                  </a:extLst>
                </a:gridCol>
                <a:gridCol w="500790">
                  <a:extLst>
                    <a:ext uri="{9D8B030D-6E8A-4147-A177-3AD203B41FA5}">
                      <a16:colId xmlns:a16="http://schemas.microsoft.com/office/drawing/2014/main" val="1637780985"/>
                    </a:ext>
                  </a:extLst>
                </a:gridCol>
              </a:tblGrid>
              <a:tr h="0">
                <a:tc>
                  <a:txBody>
                    <a:bodyPr/>
                    <a:lstStyle/>
                    <a:p>
                      <a:pPr algn="ctr">
                        <a:spcAft>
                          <a:spcPts val="0"/>
                        </a:spcAft>
                      </a:pPr>
                      <a:r>
                        <a:rPr lang="en-US" sz="1000" kern="100" dirty="0">
                          <a:effectLst/>
                          <a:latin typeface="Nunito Sans" panose="020B0604020202020204" charset="0"/>
                        </a:rPr>
                        <a:t>#</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00" kern="100" dirty="0">
                          <a:effectLst/>
                          <a:latin typeface="Nunito Sans" panose="020B0604020202020204" charset="0"/>
                        </a:rPr>
                        <a:t>No. of Planned tasks</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00" kern="100" dirty="0">
                          <a:effectLst/>
                          <a:latin typeface="Nunito Sans" panose="020B0604020202020204" charset="0"/>
                        </a:rPr>
                        <a:t>No. of Actual Tasks</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00" kern="100" dirty="0">
                          <a:effectLst/>
                          <a:latin typeface="Nunito Sans" panose="020B0604020202020204" charset="0"/>
                        </a:rPr>
                        <a:t>Score(%)</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49034199"/>
                  </a:ext>
                </a:extLst>
              </a:tr>
              <a:tr h="0">
                <a:tc>
                  <a:txBody>
                    <a:bodyPr/>
                    <a:lstStyle/>
                    <a:p>
                      <a:pPr algn="ctr">
                        <a:spcAft>
                          <a:spcPts val="0"/>
                        </a:spcAft>
                      </a:pPr>
                      <a:r>
                        <a:rPr lang="en-US" sz="1200" kern="100" dirty="0">
                          <a:effectLst/>
                          <a:latin typeface="Nunito Sans" panose="020B0604020202020204" charset="0"/>
                        </a:rPr>
                        <a:t>1</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5</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solidFill>
                            <a:srgbClr val="FF0000"/>
                          </a:solidFill>
                          <a:effectLst/>
                          <a:latin typeface="Nunito Sans" panose="020B0604020202020204" charset="0"/>
                        </a:rPr>
                        <a:t>120</a:t>
                      </a:r>
                      <a:endParaRPr lang="en-SG" sz="105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6485134"/>
                  </a:ext>
                </a:extLst>
              </a:tr>
              <a:tr h="119733">
                <a:tc>
                  <a:txBody>
                    <a:bodyPr/>
                    <a:lstStyle/>
                    <a:p>
                      <a:pPr algn="ctr">
                        <a:spcAft>
                          <a:spcPts val="0"/>
                        </a:spcAft>
                      </a:pPr>
                      <a:r>
                        <a:rPr lang="en-US" sz="1200" kern="100" dirty="0">
                          <a:effectLst/>
                          <a:latin typeface="Nunito Sans" panose="020B0604020202020204" charset="0"/>
                        </a:rPr>
                        <a:t>2</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5</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solidFill>
                            <a:srgbClr val="FF0000"/>
                          </a:solidFill>
                          <a:effectLst/>
                          <a:latin typeface="Nunito Sans" panose="020B0604020202020204" charset="0"/>
                        </a:rPr>
                        <a:t>120</a:t>
                      </a:r>
                      <a:endParaRPr lang="en-SG" sz="105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9527481"/>
                  </a:ext>
                </a:extLst>
              </a:tr>
              <a:tr h="0">
                <a:tc>
                  <a:txBody>
                    <a:bodyPr/>
                    <a:lstStyle/>
                    <a:p>
                      <a:pPr algn="ctr">
                        <a:spcAft>
                          <a:spcPts val="0"/>
                        </a:spcAft>
                      </a:pPr>
                      <a:r>
                        <a:rPr lang="en-US" sz="1200" kern="100" dirty="0">
                          <a:effectLst/>
                          <a:latin typeface="Nunito Sans" panose="020B0604020202020204" charset="0"/>
                        </a:rPr>
                        <a:t>3</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effectLst/>
                          <a:latin typeface="Nunito Sans" panose="020B0604020202020204" charset="0"/>
                        </a:rPr>
                        <a:t>22</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effectLst/>
                          <a:latin typeface="Nunito Sans" panose="020B0604020202020204" charset="0"/>
                        </a:rPr>
                        <a:t>20</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effectLst/>
                          <a:latin typeface="Nunito Sans" panose="020B0604020202020204" charset="0"/>
                        </a:rPr>
                        <a:t>91</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3541274695"/>
                  </a:ext>
                </a:extLst>
              </a:tr>
              <a:tr h="0">
                <a:tc>
                  <a:txBody>
                    <a:bodyPr/>
                    <a:lstStyle/>
                    <a:p>
                      <a:pPr algn="ctr">
                        <a:spcAft>
                          <a:spcPts val="0"/>
                        </a:spcAft>
                      </a:pPr>
                      <a:r>
                        <a:rPr lang="en-US" sz="1200" kern="100" dirty="0">
                          <a:effectLst/>
                          <a:latin typeface="Nunito Sans" panose="020B0604020202020204" charset="0"/>
                        </a:rPr>
                        <a:t>4</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33</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23</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solidFill>
                            <a:srgbClr val="FF0000"/>
                          </a:solidFill>
                          <a:effectLst/>
                          <a:latin typeface="Nunito Sans" panose="020B0604020202020204" charset="0"/>
                        </a:rPr>
                        <a:t>69. 7</a:t>
                      </a:r>
                      <a:endParaRPr lang="en-SG" sz="105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76414696"/>
                  </a:ext>
                </a:extLst>
              </a:tr>
              <a:tr h="0">
                <a:tc>
                  <a:txBody>
                    <a:bodyPr/>
                    <a:lstStyle/>
                    <a:p>
                      <a:pPr algn="ctr">
                        <a:spcAft>
                          <a:spcPts val="0"/>
                        </a:spcAft>
                      </a:pPr>
                      <a:r>
                        <a:rPr lang="en-US" sz="1200" kern="100" dirty="0">
                          <a:effectLst/>
                          <a:latin typeface="Nunito Sans" panose="020B0604020202020204" charset="0"/>
                        </a:rPr>
                        <a:t>5</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effectLst/>
                          <a:latin typeface="Nunito Sans" panose="020B0604020202020204" charset="0"/>
                        </a:rPr>
                        <a:t>50</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effectLst/>
                          <a:latin typeface="Nunito Sans" panose="020B0604020202020204" charset="0"/>
                        </a:rPr>
                        <a:t>46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effectLst/>
                          <a:latin typeface="Nunito Sans" panose="020B0604020202020204" charset="0"/>
                        </a:rPr>
                        <a:t>92</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4073676722"/>
                  </a:ext>
                </a:extLst>
              </a:tr>
              <a:tr h="0">
                <a:tc>
                  <a:txBody>
                    <a:bodyPr/>
                    <a:lstStyle/>
                    <a:p>
                      <a:pPr algn="ctr">
                        <a:spcAft>
                          <a:spcPts val="0"/>
                        </a:spcAft>
                      </a:pPr>
                      <a:r>
                        <a:rPr lang="en-US" sz="1200" kern="100" dirty="0">
                          <a:effectLst/>
                          <a:latin typeface="Nunito Sans" panose="020B0604020202020204" charset="0"/>
                        </a:rPr>
                        <a:t>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effectLst/>
                          <a:latin typeface="Nunito Sans" panose="020B0604020202020204" charset="0"/>
                        </a:rPr>
                        <a:t>21</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effectLst/>
                          <a:latin typeface="Nunito Sans" panose="020B0604020202020204" charset="0"/>
                        </a:rPr>
                        <a:t>23</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effectLst/>
                          <a:latin typeface="Nunito Sans" panose="020B0604020202020204" charset="0"/>
                        </a:rPr>
                        <a:t>109</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740153251"/>
                  </a:ext>
                </a:extLst>
              </a:tr>
              <a:tr h="0">
                <a:tc>
                  <a:txBody>
                    <a:bodyPr/>
                    <a:lstStyle/>
                    <a:p>
                      <a:pPr algn="ctr">
                        <a:spcAft>
                          <a:spcPts val="0"/>
                        </a:spcAft>
                      </a:pPr>
                      <a:r>
                        <a:rPr lang="en-US" sz="1200" kern="100" dirty="0">
                          <a:effectLst/>
                          <a:latin typeface="Nunito Sans" panose="020B0604020202020204" charset="0"/>
                        </a:rPr>
                        <a:t>7</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effectLst/>
                          <a:latin typeface="Nunito Sans" panose="020B0604020202020204" charset="0"/>
                        </a:rPr>
                        <a:t>16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effectLst/>
                          <a:latin typeface="Nunito Sans" panose="020B0604020202020204" charset="0"/>
                        </a:rPr>
                        <a:t>16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effectLst/>
                          <a:latin typeface="Nunito Sans" panose="020B0604020202020204" charset="0"/>
                        </a:rPr>
                        <a:t>1</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3066851410"/>
                  </a:ext>
                </a:extLst>
              </a:tr>
            </a:tbl>
          </a:graphicData>
        </a:graphic>
      </p:graphicFrame>
      <p:pic>
        <p:nvPicPr>
          <p:cNvPr id="15" name="Picture 14" descr="https://lh5.googleusercontent.com/LjgiTZ_zci1TiTZylEbucwnGOk6S9qfiYoOvsclpbxNtyT6vufH1tqNGfvvbD8kVvJCJLQODv_MC2QzeA3rTlgkP2IY7aTu1I4HNNtYbYRbIyk3l55lDrraqt54zXmSkFLRR5fGHMqg">
            <a:extLst>
              <a:ext uri="{FF2B5EF4-FFF2-40B4-BE49-F238E27FC236}">
                <a16:creationId xmlns:a16="http://schemas.microsoft.com/office/drawing/2014/main" id="{ECB9805F-E76A-4A35-9963-BE286EB88A71}"/>
              </a:ext>
            </a:extLst>
          </p:cNvPr>
          <p:cNvPicPr/>
          <p:nvPr/>
        </p:nvPicPr>
        <p:blipFill>
          <a:blip r:embed="rId4" cstate="screen">
            <a:extLst>
              <a:ext uri="{28A0092B-C50C-407E-A947-70E740481C1C}">
                <a14:useLocalDpi xmlns:a14="http://schemas.microsoft.com/office/drawing/2010/main"/>
              </a:ext>
            </a:extLst>
          </a:blip>
          <a:srcRect/>
          <a:stretch>
            <a:fillRect/>
          </a:stretch>
        </p:blipFill>
        <p:spPr bwMode="auto">
          <a:xfrm>
            <a:off x="65556" y="3491559"/>
            <a:ext cx="2453794" cy="1412950"/>
          </a:xfrm>
          <a:prstGeom prst="rect">
            <a:avLst/>
          </a:prstGeom>
          <a:noFill/>
          <a:ln>
            <a:noFill/>
          </a:ln>
        </p:spPr>
      </p:pic>
      <p:sp>
        <p:nvSpPr>
          <p:cNvPr id="12" name="Shape 113">
            <a:extLst>
              <a:ext uri="{FF2B5EF4-FFF2-40B4-BE49-F238E27FC236}">
                <a16:creationId xmlns:a16="http://schemas.microsoft.com/office/drawing/2014/main" id="{D113148E-E1E7-4487-B978-103EEC9FF469}"/>
              </a:ext>
            </a:extLst>
          </p:cNvPr>
          <p:cNvSpPr txBox="1">
            <a:spLocks noGrp="1"/>
          </p:cNvSpPr>
          <p:nvPr>
            <p:ph type="title"/>
          </p:nvPr>
        </p:nvSpPr>
        <p:spPr>
          <a:xfrm>
            <a:off x="269303" y="335172"/>
            <a:ext cx="2046300" cy="3981000"/>
          </a:xfrm>
          <a:prstGeom prst="rect">
            <a:avLst/>
          </a:prstGeom>
        </p:spPr>
        <p:txBody>
          <a:bodyPr wrap="square" lIns="91425" tIns="91425" rIns="91425" bIns="91425" anchor="t" anchorCtr="0">
            <a:noAutofit/>
          </a:bodyPr>
          <a:lstStyle/>
          <a:p>
            <a:pPr lvl="0">
              <a:spcBef>
                <a:spcPts val="0"/>
              </a:spcBef>
              <a:buNone/>
            </a:pPr>
            <a:r>
              <a:rPr lang="en-SG" sz="3200" b="1" dirty="0"/>
              <a:t>Task Metrics</a:t>
            </a:r>
            <a:endParaRPr lang="en" sz="3200" b="1" dirty="0"/>
          </a:p>
        </p:txBody>
      </p:sp>
    </p:spTree>
    <p:extLst>
      <p:ext uri="{BB962C8B-B14F-4D97-AF65-F5344CB8AC3E}">
        <p14:creationId xmlns:p14="http://schemas.microsoft.com/office/powerpoint/2010/main" val="288983888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5" name="Shape 11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24</a:t>
            </a:fld>
            <a:endParaRPr lang="en"/>
          </a:p>
        </p:txBody>
      </p:sp>
      <p:graphicFrame>
        <p:nvGraphicFramePr>
          <p:cNvPr id="10" name="Table 9">
            <a:extLst>
              <a:ext uri="{FF2B5EF4-FFF2-40B4-BE49-F238E27FC236}">
                <a16:creationId xmlns:a16="http://schemas.microsoft.com/office/drawing/2014/main" id="{7A6E6BFE-E3A2-4F57-AB07-CE1883FF2A0A}"/>
              </a:ext>
            </a:extLst>
          </p:cNvPr>
          <p:cNvGraphicFramePr>
            <a:graphicFrameLocks noGrp="1"/>
          </p:cNvGraphicFramePr>
          <p:nvPr>
            <p:extLst>
              <p:ext uri="{D42A27DB-BD31-4B8C-83A1-F6EECF244321}">
                <p14:modId xmlns:p14="http://schemas.microsoft.com/office/powerpoint/2010/main" val="1440653324"/>
              </p:ext>
            </p:extLst>
          </p:nvPr>
        </p:nvGraphicFramePr>
        <p:xfrm>
          <a:off x="65556" y="1626042"/>
          <a:ext cx="2437315" cy="1737360"/>
        </p:xfrm>
        <a:graphic>
          <a:graphicData uri="http://schemas.openxmlformats.org/drawingml/2006/table">
            <a:tbl>
              <a:tblPr firstRow="1" firstCol="1" bandRow="1">
                <a:tableStyleId>{B301B821-A1FF-4177-AEE7-76D212191A09}</a:tableStyleId>
              </a:tblPr>
              <a:tblGrid>
                <a:gridCol w="497202">
                  <a:extLst>
                    <a:ext uri="{9D8B030D-6E8A-4147-A177-3AD203B41FA5}">
                      <a16:colId xmlns:a16="http://schemas.microsoft.com/office/drawing/2014/main" val="2633559112"/>
                    </a:ext>
                  </a:extLst>
                </a:gridCol>
                <a:gridCol w="727350">
                  <a:extLst>
                    <a:ext uri="{9D8B030D-6E8A-4147-A177-3AD203B41FA5}">
                      <a16:colId xmlns:a16="http://schemas.microsoft.com/office/drawing/2014/main" val="3998688906"/>
                    </a:ext>
                  </a:extLst>
                </a:gridCol>
                <a:gridCol w="711973">
                  <a:extLst>
                    <a:ext uri="{9D8B030D-6E8A-4147-A177-3AD203B41FA5}">
                      <a16:colId xmlns:a16="http://schemas.microsoft.com/office/drawing/2014/main" val="2920651419"/>
                    </a:ext>
                  </a:extLst>
                </a:gridCol>
                <a:gridCol w="500790">
                  <a:extLst>
                    <a:ext uri="{9D8B030D-6E8A-4147-A177-3AD203B41FA5}">
                      <a16:colId xmlns:a16="http://schemas.microsoft.com/office/drawing/2014/main" val="1637780985"/>
                    </a:ext>
                  </a:extLst>
                </a:gridCol>
              </a:tblGrid>
              <a:tr h="0">
                <a:tc>
                  <a:txBody>
                    <a:bodyPr/>
                    <a:lstStyle/>
                    <a:p>
                      <a:pPr algn="ctr">
                        <a:spcAft>
                          <a:spcPts val="0"/>
                        </a:spcAft>
                      </a:pPr>
                      <a:r>
                        <a:rPr lang="en-US" sz="1000" kern="100" dirty="0">
                          <a:effectLst/>
                          <a:latin typeface="Nunito Sans" panose="020B0604020202020204" charset="0"/>
                        </a:rPr>
                        <a:t>#</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00" kern="100" dirty="0">
                          <a:effectLst/>
                          <a:latin typeface="Nunito Sans" panose="020B0604020202020204" charset="0"/>
                        </a:rPr>
                        <a:t>No. of Planned tasks</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00" kern="100" dirty="0">
                          <a:effectLst/>
                          <a:latin typeface="Nunito Sans" panose="020B0604020202020204" charset="0"/>
                        </a:rPr>
                        <a:t>No. of Actual Tasks</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00" kern="100" dirty="0">
                          <a:effectLst/>
                          <a:latin typeface="Nunito Sans" panose="020B0604020202020204" charset="0"/>
                        </a:rPr>
                        <a:t>Score(%)</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49034199"/>
                  </a:ext>
                </a:extLst>
              </a:tr>
              <a:tr h="0">
                <a:tc>
                  <a:txBody>
                    <a:bodyPr/>
                    <a:lstStyle/>
                    <a:p>
                      <a:pPr algn="ctr">
                        <a:spcAft>
                          <a:spcPts val="0"/>
                        </a:spcAft>
                      </a:pPr>
                      <a:r>
                        <a:rPr lang="en-US" sz="1200" kern="100" dirty="0">
                          <a:effectLst/>
                          <a:latin typeface="Nunito Sans" panose="020B0604020202020204" charset="0"/>
                        </a:rPr>
                        <a:t>1</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5</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solidFill>
                            <a:srgbClr val="FF0000"/>
                          </a:solidFill>
                          <a:effectLst/>
                          <a:latin typeface="Nunito Sans" panose="020B0604020202020204" charset="0"/>
                        </a:rPr>
                        <a:t>120</a:t>
                      </a:r>
                      <a:endParaRPr lang="en-SG" sz="105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6485134"/>
                  </a:ext>
                </a:extLst>
              </a:tr>
              <a:tr h="119733">
                <a:tc>
                  <a:txBody>
                    <a:bodyPr/>
                    <a:lstStyle/>
                    <a:p>
                      <a:pPr algn="ctr">
                        <a:spcAft>
                          <a:spcPts val="0"/>
                        </a:spcAft>
                      </a:pPr>
                      <a:r>
                        <a:rPr lang="en-US" sz="1200" kern="100" dirty="0">
                          <a:effectLst/>
                          <a:latin typeface="Nunito Sans" panose="020B0604020202020204" charset="0"/>
                        </a:rPr>
                        <a:t>2</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5</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solidFill>
                            <a:srgbClr val="FF0000"/>
                          </a:solidFill>
                          <a:effectLst/>
                          <a:latin typeface="Nunito Sans" panose="020B0604020202020204" charset="0"/>
                        </a:rPr>
                        <a:t>120</a:t>
                      </a:r>
                      <a:endParaRPr lang="en-SG" sz="105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9527481"/>
                  </a:ext>
                </a:extLst>
              </a:tr>
              <a:tr h="0">
                <a:tc>
                  <a:txBody>
                    <a:bodyPr/>
                    <a:lstStyle/>
                    <a:p>
                      <a:pPr algn="ctr">
                        <a:spcAft>
                          <a:spcPts val="0"/>
                        </a:spcAft>
                      </a:pPr>
                      <a:r>
                        <a:rPr lang="en-US" sz="1200" kern="100" dirty="0">
                          <a:effectLst/>
                          <a:latin typeface="Nunito Sans" panose="020B0604020202020204" charset="0"/>
                        </a:rPr>
                        <a:t>3</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22</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20</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91</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41274695"/>
                  </a:ext>
                </a:extLst>
              </a:tr>
              <a:tr h="0">
                <a:tc>
                  <a:txBody>
                    <a:bodyPr/>
                    <a:lstStyle/>
                    <a:p>
                      <a:pPr algn="ctr">
                        <a:spcAft>
                          <a:spcPts val="0"/>
                        </a:spcAft>
                      </a:pPr>
                      <a:r>
                        <a:rPr lang="en-US" sz="1200" kern="100" dirty="0">
                          <a:effectLst/>
                          <a:latin typeface="Nunito Sans" panose="020B0604020202020204" charset="0"/>
                        </a:rPr>
                        <a:t>4</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33</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23</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solidFill>
                            <a:srgbClr val="FF0000"/>
                          </a:solidFill>
                          <a:effectLst/>
                          <a:latin typeface="Nunito Sans" panose="020B0604020202020204" charset="0"/>
                        </a:rPr>
                        <a:t>69. 7</a:t>
                      </a:r>
                      <a:endParaRPr lang="en-SG" sz="105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76414696"/>
                  </a:ext>
                </a:extLst>
              </a:tr>
              <a:tr h="0">
                <a:tc>
                  <a:txBody>
                    <a:bodyPr/>
                    <a:lstStyle/>
                    <a:p>
                      <a:pPr algn="ctr">
                        <a:spcAft>
                          <a:spcPts val="0"/>
                        </a:spcAft>
                      </a:pPr>
                      <a:r>
                        <a:rPr lang="en-US" sz="1200" kern="100" dirty="0">
                          <a:effectLst/>
                          <a:latin typeface="Nunito Sans" panose="020B0604020202020204" charset="0"/>
                        </a:rPr>
                        <a:t>5</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50</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46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92</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73676722"/>
                  </a:ext>
                </a:extLst>
              </a:tr>
              <a:tr h="0">
                <a:tc>
                  <a:txBody>
                    <a:bodyPr/>
                    <a:lstStyle/>
                    <a:p>
                      <a:pPr algn="ctr">
                        <a:spcAft>
                          <a:spcPts val="0"/>
                        </a:spcAft>
                      </a:pPr>
                      <a:r>
                        <a:rPr lang="en-US" sz="1200" kern="100" dirty="0">
                          <a:effectLst/>
                          <a:latin typeface="Nunito Sans" panose="020B0604020202020204" charset="0"/>
                        </a:rPr>
                        <a:t>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21</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23</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109</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0153251"/>
                  </a:ext>
                </a:extLst>
              </a:tr>
              <a:tr h="0">
                <a:tc>
                  <a:txBody>
                    <a:bodyPr/>
                    <a:lstStyle/>
                    <a:p>
                      <a:pPr algn="ctr">
                        <a:spcAft>
                          <a:spcPts val="0"/>
                        </a:spcAft>
                      </a:pPr>
                      <a:r>
                        <a:rPr lang="en-US" sz="1200" kern="100" dirty="0">
                          <a:effectLst/>
                          <a:latin typeface="Nunito Sans" panose="020B0604020202020204" charset="0"/>
                        </a:rPr>
                        <a:t>7</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16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16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rPr>
                        <a:t>1</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66851410"/>
                  </a:ext>
                </a:extLst>
              </a:tr>
            </a:tbl>
          </a:graphicData>
        </a:graphic>
      </p:graphicFrame>
      <p:pic>
        <p:nvPicPr>
          <p:cNvPr id="15" name="Picture 14" descr="https://lh5.googleusercontent.com/LjgiTZ_zci1TiTZylEbucwnGOk6S9qfiYoOvsclpbxNtyT6vufH1tqNGfvvbD8kVvJCJLQODv_MC2QzeA3rTlgkP2IY7aTu1I4HNNtYbYRbIyk3l55lDrraqt54zXmSkFLRR5fGHMqg">
            <a:extLst>
              <a:ext uri="{FF2B5EF4-FFF2-40B4-BE49-F238E27FC236}">
                <a16:creationId xmlns:a16="http://schemas.microsoft.com/office/drawing/2014/main" id="{ECB9805F-E76A-4A35-9963-BE286EB88A71}"/>
              </a:ext>
            </a:extLst>
          </p:cNvPr>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556" y="3491559"/>
            <a:ext cx="2453794" cy="1412950"/>
          </a:xfrm>
          <a:prstGeom prst="rect">
            <a:avLst/>
          </a:prstGeom>
          <a:noFill/>
          <a:ln>
            <a:noFill/>
          </a:ln>
        </p:spPr>
      </p:pic>
      <p:sp>
        <p:nvSpPr>
          <p:cNvPr id="2" name="TextBox 1">
            <a:extLst>
              <a:ext uri="{FF2B5EF4-FFF2-40B4-BE49-F238E27FC236}">
                <a16:creationId xmlns:a16="http://schemas.microsoft.com/office/drawing/2014/main" id="{920FA20A-D9C2-4A5D-B65B-5C4305E05811}"/>
              </a:ext>
            </a:extLst>
          </p:cNvPr>
          <p:cNvSpPr txBox="1"/>
          <p:nvPr/>
        </p:nvSpPr>
        <p:spPr>
          <a:xfrm>
            <a:off x="2723708" y="0"/>
            <a:ext cx="6107426" cy="5355312"/>
          </a:xfrm>
          <a:prstGeom prst="rect">
            <a:avLst/>
          </a:prstGeom>
          <a:noFill/>
        </p:spPr>
        <p:txBody>
          <a:bodyPr wrap="square" rtlCol="0">
            <a:spAutoFit/>
          </a:bodyPr>
          <a:lstStyle/>
          <a:p>
            <a:r>
              <a:rPr lang="en-SG" sz="1600" b="1" dirty="0">
                <a:latin typeface="Nunito Sans" panose="020B0604020202020204" charset="0"/>
              </a:rPr>
              <a:t>Follow Up Actions for Most Severe Cases:</a:t>
            </a:r>
          </a:p>
          <a:p>
            <a:r>
              <a:rPr lang="en-SG" dirty="0">
                <a:latin typeface="Nunito Sans" panose="020B0604020202020204" charset="0"/>
              </a:rPr>
              <a:t>The most severe case for our team would be that of Iteration 4. Iteration 4</a:t>
            </a:r>
          </a:p>
          <a:p>
            <a:r>
              <a:rPr lang="en-SG" dirty="0">
                <a:latin typeface="Nunito Sans" panose="020B0604020202020204" charset="0"/>
              </a:rPr>
              <a:t>was the iteration where we began tackling the complicated business logic of the project. As our group kept a close eye on the Project Schedule, we saw signs of trouble when we couldn’t think of the logic for the Auto Group Detection despite our best efforts. </a:t>
            </a:r>
          </a:p>
          <a:p>
            <a:endParaRPr lang="en-SG" dirty="0">
              <a:latin typeface="Nunito Sans" panose="020B0604020202020204" charset="0"/>
            </a:endParaRPr>
          </a:p>
          <a:p>
            <a:r>
              <a:rPr lang="en-SG" dirty="0">
                <a:latin typeface="Nunito Sans" panose="020B0604020202020204" charset="0"/>
              </a:rPr>
              <a:t>Halfway through the week, we decided to inform the Project Manager about this and requested to work on Heatmap instead. Thus, we added in unplanned tasks so that we could focus on working on the slightly less complicated Heatmap instead of the Auto Group Detection which was proving to be very troublesome.</a:t>
            </a:r>
          </a:p>
          <a:p>
            <a:endParaRPr lang="en-SG" dirty="0">
              <a:latin typeface="Nunito Sans" panose="020B0604020202020204" charset="0"/>
            </a:endParaRPr>
          </a:p>
          <a:p>
            <a:r>
              <a:rPr lang="en-SG" sz="1600" b="1" dirty="0">
                <a:latin typeface="Nunito Sans" panose="020B0604020202020204" charset="0"/>
              </a:rPr>
              <a:t>Challenges Faced:</a:t>
            </a:r>
          </a:p>
          <a:p>
            <a:r>
              <a:rPr lang="en-SG" dirty="0">
                <a:latin typeface="Nunito Sans" panose="020B0604020202020204" charset="0"/>
              </a:rPr>
              <a:t>The format of the Project Schedule was not the most intuitive of tools to be used. Therefore, we took time during the initial phases of the project to take ownership of the Project Schedule by adjusting things that we could adjust. </a:t>
            </a:r>
          </a:p>
          <a:p>
            <a:endParaRPr lang="en-SG" dirty="0">
              <a:latin typeface="Nunito Sans" panose="020B0604020202020204" charset="0"/>
            </a:endParaRPr>
          </a:p>
          <a:p>
            <a:r>
              <a:rPr lang="en-SG" dirty="0">
                <a:latin typeface="Nunito Sans" panose="020B0604020202020204" charset="0"/>
              </a:rPr>
              <a:t>This included adding thick black lines to demarcate boundaries between each iteration as well as changing the datetime to DD-MMM </a:t>
            </a:r>
            <a:r>
              <a:rPr lang="en-SG" dirty="0" err="1">
                <a:latin typeface="Nunito Sans" panose="020B0604020202020204" charset="0"/>
              </a:rPr>
              <a:t>HH</a:t>
            </a:r>
            <a:r>
              <a:rPr lang="en-SG" dirty="0" err="1">
                <a:latin typeface="Nunito Sans" panose="020B0604020202020204" charset="0"/>
                <a:sym typeface="Wingdings" panose="05000000000000000000" pitchFamily="2" charset="2"/>
              </a:rPr>
              <a:t>:mm</a:t>
            </a:r>
            <a:r>
              <a:rPr lang="en-SG" dirty="0">
                <a:latin typeface="Nunito Sans" panose="020B0604020202020204" charset="0"/>
                <a:sym typeface="Wingdings" panose="05000000000000000000" pitchFamily="2" charset="2"/>
              </a:rPr>
              <a:t> </a:t>
            </a:r>
          </a:p>
          <a:p>
            <a:r>
              <a:rPr lang="en-SG" dirty="0">
                <a:latin typeface="Nunito Sans" panose="020B0604020202020204" charset="0"/>
                <a:sym typeface="Wingdings" panose="05000000000000000000" pitchFamily="2" charset="2"/>
              </a:rPr>
              <a:t>[4-Sep 13:00] which was much easier to read and also reduces the likelihood of us jumbling up the date and the month.</a:t>
            </a:r>
            <a:endParaRPr lang="en-SG" dirty="0">
              <a:latin typeface="Nunito Sans" panose="020B0604020202020204" charset="0"/>
            </a:endParaRPr>
          </a:p>
          <a:p>
            <a:endParaRPr lang="en-SG" sz="1600" dirty="0">
              <a:latin typeface="Nunito Sans" panose="020B0604020202020204" charset="0"/>
            </a:endParaRPr>
          </a:p>
        </p:txBody>
      </p:sp>
      <p:sp>
        <p:nvSpPr>
          <p:cNvPr id="11" name="Shape 113">
            <a:extLst>
              <a:ext uri="{FF2B5EF4-FFF2-40B4-BE49-F238E27FC236}">
                <a16:creationId xmlns:a16="http://schemas.microsoft.com/office/drawing/2014/main" id="{01173E27-E800-4F3A-9CC2-507C7FC62426}"/>
              </a:ext>
            </a:extLst>
          </p:cNvPr>
          <p:cNvSpPr txBox="1">
            <a:spLocks noGrp="1"/>
          </p:cNvSpPr>
          <p:nvPr>
            <p:ph type="title"/>
          </p:nvPr>
        </p:nvSpPr>
        <p:spPr>
          <a:xfrm>
            <a:off x="269303" y="335172"/>
            <a:ext cx="2046300" cy="3981000"/>
          </a:xfrm>
          <a:prstGeom prst="rect">
            <a:avLst/>
          </a:prstGeom>
        </p:spPr>
        <p:txBody>
          <a:bodyPr wrap="square" lIns="91425" tIns="91425" rIns="91425" bIns="91425" anchor="t" anchorCtr="0">
            <a:noAutofit/>
          </a:bodyPr>
          <a:lstStyle/>
          <a:p>
            <a:pPr lvl="0">
              <a:spcBef>
                <a:spcPts val="0"/>
              </a:spcBef>
              <a:buNone/>
            </a:pPr>
            <a:r>
              <a:rPr lang="en-SG" sz="3200" b="1" dirty="0"/>
              <a:t>Task Metrics</a:t>
            </a:r>
            <a:endParaRPr lang="en" sz="3200" b="1" dirty="0"/>
          </a:p>
        </p:txBody>
      </p:sp>
    </p:spTree>
    <p:extLst>
      <p:ext uri="{BB962C8B-B14F-4D97-AF65-F5344CB8AC3E}">
        <p14:creationId xmlns:p14="http://schemas.microsoft.com/office/powerpoint/2010/main" val="263445758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34449" y="264843"/>
            <a:ext cx="2046300" cy="3981000"/>
          </a:xfrm>
          <a:prstGeom prst="rect">
            <a:avLst/>
          </a:prstGeom>
        </p:spPr>
        <p:txBody>
          <a:bodyPr wrap="square" lIns="91425" tIns="91425" rIns="91425" bIns="91425" anchor="t" anchorCtr="0">
            <a:noAutofit/>
          </a:bodyPr>
          <a:lstStyle/>
          <a:p>
            <a:pPr lvl="0">
              <a:spcBef>
                <a:spcPts val="0"/>
              </a:spcBef>
              <a:buNone/>
            </a:pPr>
            <a:r>
              <a:rPr lang="en-SG" sz="3200" b="1" dirty="0"/>
              <a:t>Bug Metrics</a:t>
            </a:r>
            <a:endParaRPr lang="en" sz="3200" b="1" dirty="0"/>
          </a:p>
        </p:txBody>
      </p:sp>
      <p:sp>
        <p:nvSpPr>
          <p:cNvPr id="115" name="Shape 11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25</a:t>
            </a:fld>
            <a:endParaRPr lang="en"/>
          </a:p>
        </p:txBody>
      </p:sp>
      <p:graphicFrame>
        <p:nvGraphicFramePr>
          <p:cNvPr id="8" name="Chart 7">
            <a:extLst>
              <a:ext uri="{FF2B5EF4-FFF2-40B4-BE49-F238E27FC236}">
                <a16:creationId xmlns:a16="http://schemas.microsoft.com/office/drawing/2014/main" id="{F72F34CB-6663-4023-90EF-9DE0DC7C4BB2}"/>
              </a:ext>
            </a:extLst>
          </p:cNvPr>
          <p:cNvGraphicFramePr/>
          <p:nvPr>
            <p:extLst>
              <p:ext uri="{D42A27DB-BD31-4B8C-83A1-F6EECF244321}">
                <p14:modId xmlns:p14="http://schemas.microsoft.com/office/powerpoint/2010/main" val="343620430"/>
              </p:ext>
            </p:extLst>
          </p:nvPr>
        </p:nvGraphicFramePr>
        <p:xfrm>
          <a:off x="3838516" y="264843"/>
          <a:ext cx="4350327" cy="24216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Table 5">
            <a:extLst>
              <a:ext uri="{FF2B5EF4-FFF2-40B4-BE49-F238E27FC236}">
                <a16:creationId xmlns:a16="http://schemas.microsoft.com/office/drawing/2014/main" id="{7B19071B-983A-4BC5-B82E-3A0C2627A8C0}"/>
              </a:ext>
            </a:extLst>
          </p:cNvPr>
          <p:cNvGraphicFramePr>
            <a:graphicFrameLocks noGrp="1"/>
          </p:cNvGraphicFramePr>
          <p:nvPr>
            <p:extLst>
              <p:ext uri="{D42A27DB-BD31-4B8C-83A1-F6EECF244321}">
                <p14:modId xmlns:p14="http://schemas.microsoft.com/office/powerpoint/2010/main" val="3106825262"/>
              </p:ext>
            </p:extLst>
          </p:nvPr>
        </p:nvGraphicFramePr>
        <p:xfrm>
          <a:off x="395845" y="1632969"/>
          <a:ext cx="1723509" cy="1432560"/>
        </p:xfrm>
        <a:graphic>
          <a:graphicData uri="http://schemas.openxmlformats.org/drawingml/2006/table">
            <a:tbl>
              <a:tblPr firstRow="1" firstCol="1" bandRow="1">
                <a:tableStyleId>{B301B821-A1FF-4177-AEE7-76D212191A09}</a:tableStyleId>
              </a:tblPr>
              <a:tblGrid>
                <a:gridCol w="708692">
                  <a:extLst>
                    <a:ext uri="{9D8B030D-6E8A-4147-A177-3AD203B41FA5}">
                      <a16:colId xmlns:a16="http://schemas.microsoft.com/office/drawing/2014/main" val="2633559112"/>
                    </a:ext>
                  </a:extLst>
                </a:gridCol>
                <a:gridCol w="1014817">
                  <a:extLst>
                    <a:ext uri="{9D8B030D-6E8A-4147-A177-3AD203B41FA5}">
                      <a16:colId xmlns:a16="http://schemas.microsoft.com/office/drawing/2014/main" val="2920651419"/>
                    </a:ext>
                  </a:extLst>
                </a:gridCol>
              </a:tblGrid>
              <a:tr h="0">
                <a:tc>
                  <a:txBody>
                    <a:bodyPr/>
                    <a:lstStyle/>
                    <a:p>
                      <a:pPr algn="ctr">
                        <a:spcAft>
                          <a:spcPts val="0"/>
                        </a:spcAft>
                      </a:pPr>
                      <a:r>
                        <a:rPr lang="en-US" sz="1000" kern="100" dirty="0">
                          <a:effectLst/>
                          <a:latin typeface="Nunito Sans" panose="020B0604020202020204" charset="0"/>
                        </a:rPr>
                        <a:t>#</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00" kern="100" dirty="0">
                          <a:effectLst/>
                          <a:latin typeface="Nunito Sans" panose="020B0604020202020204" charset="0"/>
                        </a:rPr>
                        <a:t>Score</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49034199"/>
                  </a:ext>
                </a:extLst>
              </a:tr>
              <a:tr h="0">
                <a:tc>
                  <a:txBody>
                    <a:bodyPr/>
                    <a:lstStyle/>
                    <a:p>
                      <a:pPr algn="ctr">
                        <a:spcAft>
                          <a:spcPts val="0"/>
                        </a:spcAft>
                      </a:pPr>
                      <a:r>
                        <a:rPr lang="en-US" sz="1200" kern="100" dirty="0">
                          <a:effectLst/>
                          <a:latin typeface="Nunito Sans" panose="020B0604020202020204" charset="0"/>
                        </a:rPr>
                        <a:t>1</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effectLst/>
                          <a:latin typeface="Nunito Sans" panose="020B0604020202020204" charset="0"/>
                          <a:ea typeface="SimSun" panose="02010600030101010101" pitchFamily="2" charset="-122"/>
                          <a:cs typeface="Times New Roman" panose="02020603050405020304" pitchFamily="18" charset="0"/>
                        </a:rPr>
                        <a:t>0</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1956485134"/>
                  </a:ext>
                </a:extLst>
              </a:tr>
              <a:tr h="119733">
                <a:tc>
                  <a:txBody>
                    <a:bodyPr/>
                    <a:lstStyle/>
                    <a:p>
                      <a:pPr algn="ctr">
                        <a:spcAft>
                          <a:spcPts val="0"/>
                        </a:spcAft>
                      </a:pPr>
                      <a:r>
                        <a:rPr lang="en-US" sz="1200" kern="100" dirty="0">
                          <a:effectLst/>
                          <a:latin typeface="Nunito Sans" panose="020B0604020202020204" charset="0"/>
                        </a:rPr>
                        <a:t>2</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effectLst/>
                          <a:latin typeface="Nunito Sans" panose="020B0604020202020204" charset="0"/>
                          <a:ea typeface="SimSun" panose="02010600030101010101" pitchFamily="2" charset="-122"/>
                          <a:cs typeface="Times New Roman" panose="02020603050405020304" pitchFamily="18" charset="0"/>
                        </a:rPr>
                        <a:t>0</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259527481"/>
                  </a:ext>
                </a:extLst>
              </a:tr>
              <a:tr h="0">
                <a:tc>
                  <a:txBody>
                    <a:bodyPr/>
                    <a:lstStyle/>
                    <a:p>
                      <a:pPr algn="ctr">
                        <a:spcAft>
                          <a:spcPts val="0"/>
                        </a:spcAft>
                      </a:pPr>
                      <a:r>
                        <a:rPr lang="en-US" sz="1200" kern="100" dirty="0">
                          <a:effectLst/>
                          <a:latin typeface="Nunito Sans" panose="020B0604020202020204" charset="0"/>
                        </a:rPr>
                        <a:t>3</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solidFill>
                            <a:srgbClr val="FF0000"/>
                          </a:solidFill>
                          <a:effectLst/>
                          <a:latin typeface="Nunito Sans" panose="020B0604020202020204" charset="0"/>
                        </a:rPr>
                        <a:t>21</a:t>
                      </a:r>
                      <a:endParaRPr lang="en-SG" sz="105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41274695"/>
                  </a:ext>
                </a:extLst>
              </a:tr>
              <a:tr h="0">
                <a:tc>
                  <a:txBody>
                    <a:bodyPr/>
                    <a:lstStyle/>
                    <a:p>
                      <a:pPr algn="ctr">
                        <a:spcAft>
                          <a:spcPts val="0"/>
                        </a:spcAft>
                      </a:pPr>
                      <a:r>
                        <a:rPr lang="en-US" sz="1200" kern="100" dirty="0">
                          <a:effectLst/>
                          <a:latin typeface="Nunito Sans" panose="020B0604020202020204" charset="0"/>
                        </a:rPr>
                        <a:t>4</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rPr>
                        <a:t>34</a:t>
                      </a:r>
                      <a:endParaRPr lang="en-SG" sz="105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76414696"/>
                  </a:ext>
                </a:extLst>
              </a:tr>
              <a:tr h="0">
                <a:tc>
                  <a:txBody>
                    <a:bodyPr/>
                    <a:lstStyle/>
                    <a:p>
                      <a:pPr algn="ctr">
                        <a:spcAft>
                          <a:spcPts val="0"/>
                        </a:spcAft>
                      </a:pPr>
                      <a:r>
                        <a:rPr lang="en-US" sz="1200" kern="100" dirty="0">
                          <a:effectLst/>
                          <a:latin typeface="Nunito Sans" panose="020B0604020202020204" charset="0"/>
                        </a:rPr>
                        <a:t>5</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rPr>
                        <a:t>63</a:t>
                      </a:r>
                      <a:endParaRPr lang="en-SG" sz="105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73676722"/>
                  </a:ext>
                </a:extLst>
              </a:tr>
              <a:tr h="0">
                <a:tc>
                  <a:txBody>
                    <a:bodyPr/>
                    <a:lstStyle/>
                    <a:p>
                      <a:pPr algn="ctr">
                        <a:spcAft>
                          <a:spcPts val="0"/>
                        </a:spcAft>
                      </a:pPr>
                      <a:r>
                        <a:rPr lang="en-US" sz="1200" kern="100" dirty="0">
                          <a:effectLst/>
                          <a:latin typeface="Nunito Sans" panose="020B0604020202020204" charset="0"/>
                        </a:rPr>
                        <a:t>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rPr>
                        <a:t>61</a:t>
                      </a:r>
                      <a:endParaRPr lang="en-SG" sz="105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0153251"/>
                  </a:ext>
                </a:extLst>
              </a:tr>
              <a:tr h="0">
                <a:tc>
                  <a:txBody>
                    <a:bodyPr/>
                    <a:lstStyle/>
                    <a:p>
                      <a:pPr algn="ctr">
                        <a:spcAft>
                          <a:spcPts val="0"/>
                        </a:spcAft>
                      </a:pPr>
                      <a:r>
                        <a:rPr lang="en-US" sz="1200" kern="100" dirty="0">
                          <a:effectLst/>
                          <a:latin typeface="Nunito Sans" panose="020B0604020202020204" charset="0"/>
                        </a:rPr>
                        <a:t>7</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effectLst/>
                          <a:latin typeface="Nunito Sans" panose="020B0604020202020204" charset="0"/>
                          <a:ea typeface="SimSun" panose="02010600030101010101" pitchFamily="2" charset="-122"/>
                          <a:cs typeface="Times New Roman" panose="02020603050405020304" pitchFamily="18" charset="0"/>
                        </a:rPr>
                        <a:t>0</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3066851410"/>
                  </a:ext>
                </a:extLst>
              </a:tr>
            </a:tbl>
          </a:graphicData>
        </a:graphic>
      </p:graphicFrame>
      <p:pic>
        <p:nvPicPr>
          <p:cNvPr id="9" name="Picture 8" descr="https://lh5.googleusercontent.com/lv8JgT7ApIrPdnCJv4QFGxRUU70MfBOwYW1KdlPHoHaGCUHfGid0T_b7D4_SHXlT_bhyioNcgcUMfJZhQkuCvceP9_UUFWS0r8L9IdcZwGHwIdrUs8pSPeIIlUV8i5BwGBuD0_mNQSE">
            <a:extLst>
              <a:ext uri="{FF2B5EF4-FFF2-40B4-BE49-F238E27FC236}">
                <a16:creationId xmlns:a16="http://schemas.microsoft.com/office/drawing/2014/main" id="{934BBAB2-5E7A-4891-9B53-2862734C888F}"/>
              </a:ext>
            </a:extLst>
          </p:cNvPr>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63" y="3300673"/>
            <a:ext cx="2412728" cy="463606"/>
          </a:xfrm>
          <a:prstGeom prst="rect">
            <a:avLst/>
          </a:prstGeom>
          <a:noFill/>
          <a:ln>
            <a:noFill/>
          </a:ln>
        </p:spPr>
      </p:pic>
      <p:sp>
        <p:nvSpPr>
          <p:cNvPr id="10" name="TextBox 9">
            <a:extLst>
              <a:ext uri="{FF2B5EF4-FFF2-40B4-BE49-F238E27FC236}">
                <a16:creationId xmlns:a16="http://schemas.microsoft.com/office/drawing/2014/main" id="{30B29D67-E3C1-4998-B9CA-202F26E035EF}"/>
              </a:ext>
            </a:extLst>
          </p:cNvPr>
          <p:cNvSpPr txBox="1"/>
          <p:nvPr/>
        </p:nvSpPr>
        <p:spPr>
          <a:xfrm>
            <a:off x="3146059" y="2778626"/>
            <a:ext cx="5763491" cy="1815882"/>
          </a:xfrm>
          <a:prstGeom prst="rect">
            <a:avLst/>
          </a:prstGeom>
          <a:noFill/>
        </p:spPr>
        <p:txBody>
          <a:bodyPr wrap="square" rtlCol="0">
            <a:spAutoFit/>
          </a:bodyPr>
          <a:lstStyle/>
          <a:p>
            <a:r>
              <a:rPr lang="en-SG" dirty="0">
                <a:latin typeface="Nunito Sans" panose="020B0604020202020204" charset="0"/>
              </a:rPr>
              <a:t>For Iterations 1 &amp; 2, there were no bugs due to these 2 iterations being mainly creating of technical documents and programming was done in silos without nothing substantial to test. Therefore the Scores were 0 and there was nothing to be done.</a:t>
            </a:r>
          </a:p>
          <a:p>
            <a:endParaRPr lang="en-SG" dirty="0">
              <a:latin typeface="Nunito Sans" panose="020B0604020202020204" charset="0"/>
            </a:endParaRPr>
          </a:p>
          <a:p>
            <a:r>
              <a:rPr lang="en-SG" dirty="0">
                <a:latin typeface="Nunito Sans" panose="020B0604020202020204" charset="0"/>
              </a:rPr>
              <a:t>For Iteration 7, we resolved all bugs that were identified. This being the last iteration of the project, there was nothing to be done.</a:t>
            </a:r>
          </a:p>
          <a:p>
            <a:r>
              <a:rPr lang="en-SG" dirty="0">
                <a:latin typeface="Nunito Sans" panose="020B0604020202020204" charset="0"/>
              </a:rPr>
              <a:t> </a:t>
            </a:r>
          </a:p>
        </p:txBody>
      </p:sp>
    </p:spTree>
    <p:extLst>
      <p:ext uri="{BB962C8B-B14F-4D97-AF65-F5344CB8AC3E}">
        <p14:creationId xmlns:p14="http://schemas.microsoft.com/office/powerpoint/2010/main" val="351759749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5" name="Shape 11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26</a:t>
            </a:fld>
            <a:endParaRPr lang="en"/>
          </a:p>
        </p:txBody>
      </p:sp>
      <p:graphicFrame>
        <p:nvGraphicFramePr>
          <p:cNvPr id="8" name="Chart 7">
            <a:extLst>
              <a:ext uri="{FF2B5EF4-FFF2-40B4-BE49-F238E27FC236}">
                <a16:creationId xmlns:a16="http://schemas.microsoft.com/office/drawing/2014/main" id="{F72F34CB-6663-4023-90EF-9DE0DC7C4BB2}"/>
              </a:ext>
            </a:extLst>
          </p:cNvPr>
          <p:cNvGraphicFramePr/>
          <p:nvPr/>
        </p:nvGraphicFramePr>
        <p:xfrm>
          <a:off x="3838516" y="264843"/>
          <a:ext cx="4350327" cy="24216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Table 5">
            <a:extLst>
              <a:ext uri="{FF2B5EF4-FFF2-40B4-BE49-F238E27FC236}">
                <a16:creationId xmlns:a16="http://schemas.microsoft.com/office/drawing/2014/main" id="{7B19071B-983A-4BC5-B82E-3A0C2627A8C0}"/>
              </a:ext>
            </a:extLst>
          </p:cNvPr>
          <p:cNvGraphicFramePr>
            <a:graphicFrameLocks noGrp="1"/>
          </p:cNvGraphicFramePr>
          <p:nvPr>
            <p:extLst>
              <p:ext uri="{D42A27DB-BD31-4B8C-83A1-F6EECF244321}">
                <p14:modId xmlns:p14="http://schemas.microsoft.com/office/powerpoint/2010/main" val="2600902803"/>
              </p:ext>
            </p:extLst>
          </p:nvPr>
        </p:nvGraphicFramePr>
        <p:xfrm>
          <a:off x="395845" y="1632969"/>
          <a:ext cx="1723509" cy="1432560"/>
        </p:xfrm>
        <a:graphic>
          <a:graphicData uri="http://schemas.openxmlformats.org/drawingml/2006/table">
            <a:tbl>
              <a:tblPr firstRow="1" firstCol="1" bandRow="1">
                <a:tableStyleId>{B301B821-A1FF-4177-AEE7-76D212191A09}</a:tableStyleId>
              </a:tblPr>
              <a:tblGrid>
                <a:gridCol w="708692">
                  <a:extLst>
                    <a:ext uri="{9D8B030D-6E8A-4147-A177-3AD203B41FA5}">
                      <a16:colId xmlns:a16="http://schemas.microsoft.com/office/drawing/2014/main" val="2633559112"/>
                    </a:ext>
                  </a:extLst>
                </a:gridCol>
                <a:gridCol w="1014817">
                  <a:extLst>
                    <a:ext uri="{9D8B030D-6E8A-4147-A177-3AD203B41FA5}">
                      <a16:colId xmlns:a16="http://schemas.microsoft.com/office/drawing/2014/main" val="2920651419"/>
                    </a:ext>
                  </a:extLst>
                </a:gridCol>
              </a:tblGrid>
              <a:tr h="0">
                <a:tc>
                  <a:txBody>
                    <a:bodyPr/>
                    <a:lstStyle/>
                    <a:p>
                      <a:pPr algn="ctr">
                        <a:spcAft>
                          <a:spcPts val="0"/>
                        </a:spcAft>
                      </a:pPr>
                      <a:r>
                        <a:rPr lang="en-US" sz="1000" kern="100" dirty="0">
                          <a:effectLst/>
                          <a:latin typeface="Nunito Sans" panose="020B0604020202020204" charset="0"/>
                        </a:rPr>
                        <a:t>#</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00" kern="100" dirty="0">
                          <a:effectLst/>
                          <a:latin typeface="Nunito Sans" panose="020B0604020202020204" charset="0"/>
                        </a:rPr>
                        <a:t>Score</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49034199"/>
                  </a:ext>
                </a:extLst>
              </a:tr>
              <a:tr h="0">
                <a:tc>
                  <a:txBody>
                    <a:bodyPr/>
                    <a:lstStyle/>
                    <a:p>
                      <a:pPr algn="ctr">
                        <a:spcAft>
                          <a:spcPts val="0"/>
                        </a:spcAft>
                      </a:pPr>
                      <a:r>
                        <a:rPr lang="en-US" sz="1200" kern="100" dirty="0">
                          <a:effectLst/>
                          <a:latin typeface="Nunito Sans" panose="020B0604020202020204" charset="0"/>
                        </a:rPr>
                        <a:t>1</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ea typeface="SimSun" panose="02010600030101010101" pitchFamily="2" charset="-122"/>
                          <a:cs typeface="Times New Roman" panose="02020603050405020304" pitchFamily="18" charset="0"/>
                        </a:rPr>
                        <a:t>0</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6485134"/>
                  </a:ext>
                </a:extLst>
              </a:tr>
              <a:tr h="119733">
                <a:tc>
                  <a:txBody>
                    <a:bodyPr/>
                    <a:lstStyle/>
                    <a:p>
                      <a:pPr algn="ctr">
                        <a:spcAft>
                          <a:spcPts val="0"/>
                        </a:spcAft>
                      </a:pPr>
                      <a:r>
                        <a:rPr lang="en-US" sz="1200" kern="100" dirty="0">
                          <a:effectLst/>
                          <a:latin typeface="Nunito Sans" panose="020B0604020202020204" charset="0"/>
                        </a:rPr>
                        <a:t>2</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ea typeface="SimSun" panose="02010600030101010101" pitchFamily="2" charset="-122"/>
                          <a:cs typeface="Times New Roman" panose="02020603050405020304" pitchFamily="18" charset="0"/>
                        </a:rPr>
                        <a:t>0</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9527481"/>
                  </a:ext>
                </a:extLst>
              </a:tr>
              <a:tr h="0">
                <a:tc>
                  <a:txBody>
                    <a:bodyPr/>
                    <a:lstStyle/>
                    <a:p>
                      <a:pPr algn="ctr">
                        <a:spcAft>
                          <a:spcPts val="0"/>
                        </a:spcAft>
                      </a:pPr>
                      <a:r>
                        <a:rPr lang="en-US" sz="1200" kern="100" dirty="0">
                          <a:effectLst/>
                          <a:latin typeface="Nunito Sans" panose="020B0604020202020204" charset="0"/>
                        </a:rPr>
                        <a:t>3</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solidFill>
                            <a:srgbClr val="FF0000"/>
                          </a:solidFill>
                          <a:effectLst/>
                          <a:latin typeface="Nunito Sans" panose="020B0604020202020204" charset="0"/>
                        </a:rPr>
                        <a:t>21</a:t>
                      </a:r>
                      <a:endParaRPr lang="en-SG" sz="105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3541274695"/>
                  </a:ext>
                </a:extLst>
              </a:tr>
              <a:tr h="0">
                <a:tc>
                  <a:txBody>
                    <a:bodyPr/>
                    <a:lstStyle/>
                    <a:p>
                      <a:pPr algn="ctr">
                        <a:spcAft>
                          <a:spcPts val="0"/>
                        </a:spcAft>
                      </a:pPr>
                      <a:r>
                        <a:rPr lang="en-US" sz="1200" kern="100" dirty="0">
                          <a:effectLst/>
                          <a:latin typeface="Nunito Sans" panose="020B0604020202020204" charset="0"/>
                        </a:rPr>
                        <a:t>4</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rPr>
                        <a:t>34</a:t>
                      </a:r>
                      <a:endParaRPr lang="en-SG" sz="105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1676414696"/>
                  </a:ext>
                </a:extLst>
              </a:tr>
              <a:tr h="0">
                <a:tc>
                  <a:txBody>
                    <a:bodyPr/>
                    <a:lstStyle/>
                    <a:p>
                      <a:pPr algn="ctr">
                        <a:spcAft>
                          <a:spcPts val="0"/>
                        </a:spcAft>
                      </a:pPr>
                      <a:r>
                        <a:rPr lang="en-US" sz="1200" kern="100" dirty="0">
                          <a:effectLst/>
                          <a:latin typeface="Nunito Sans" panose="020B0604020202020204" charset="0"/>
                        </a:rPr>
                        <a:t>5</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rPr>
                        <a:t>63</a:t>
                      </a:r>
                      <a:endParaRPr lang="en-SG" sz="105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4073676722"/>
                  </a:ext>
                </a:extLst>
              </a:tr>
              <a:tr h="0">
                <a:tc>
                  <a:txBody>
                    <a:bodyPr/>
                    <a:lstStyle/>
                    <a:p>
                      <a:pPr algn="ctr">
                        <a:spcAft>
                          <a:spcPts val="0"/>
                        </a:spcAft>
                      </a:pPr>
                      <a:r>
                        <a:rPr lang="en-US" sz="1200" kern="100" dirty="0">
                          <a:effectLst/>
                          <a:latin typeface="Nunito Sans" panose="020B0604020202020204" charset="0"/>
                        </a:rPr>
                        <a:t>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tc>
                  <a:txBody>
                    <a:bodyPr/>
                    <a:lstStyle/>
                    <a:p>
                      <a:pPr algn="ctr">
                        <a:spcAft>
                          <a:spcPts val="0"/>
                        </a:spcAft>
                      </a:pPr>
                      <a:r>
                        <a:rPr lang="en-US" sz="120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rPr>
                        <a:t>61</a:t>
                      </a:r>
                      <a:endParaRPr lang="en-SG" sz="105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solidFill>
                      <a:srgbClr val="92D050"/>
                    </a:solidFill>
                  </a:tcPr>
                </a:tc>
                <a:extLst>
                  <a:ext uri="{0D108BD9-81ED-4DB2-BD59-A6C34878D82A}">
                    <a16:rowId xmlns:a16="http://schemas.microsoft.com/office/drawing/2014/main" val="740153251"/>
                  </a:ext>
                </a:extLst>
              </a:tr>
              <a:tr h="0">
                <a:tc>
                  <a:txBody>
                    <a:bodyPr/>
                    <a:lstStyle/>
                    <a:p>
                      <a:pPr algn="ctr">
                        <a:spcAft>
                          <a:spcPts val="0"/>
                        </a:spcAft>
                      </a:pPr>
                      <a:r>
                        <a:rPr lang="en-US" sz="1200" kern="100" dirty="0">
                          <a:effectLst/>
                          <a:latin typeface="Nunito Sans" panose="020B0604020202020204" charset="0"/>
                        </a:rPr>
                        <a:t>7</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ea typeface="SimSun" panose="02010600030101010101" pitchFamily="2" charset="-122"/>
                          <a:cs typeface="Times New Roman" panose="02020603050405020304" pitchFamily="18" charset="0"/>
                        </a:rPr>
                        <a:t>0</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66851410"/>
                  </a:ext>
                </a:extLst>
              </a:tr>
            </a:tbl>
          </a:graphicData>
        </a:graphic>
      </p:graphicFrame>
      <p:pic>
        <p:nvPicPr>
          <p:cNvPr id="9" name="Picture 8" descr="https://lh5.googleusercontent.com/lv8JgT7ApIrPdnCJv4QFGxRUU70MfBOwYW1KdlPHoHaGCUHfGid0T_b7D4_SHXlT_bhyioNcgcUMfJZhQkuCvceP9_UUFWS0r8L9IdcZwGHwIdrUs8pSPeIIlUV8i5BwGBuD0_mNQSE">
            <a:extLst>
              <a:ext uri="{FF2B5EF4-FFF2-40B4-BE49-F238E27FC236}">
                <a16:creationId xmlns:a16="http://schemas.microsoft.com/office/drawing/2014/main" id="{934BBAB2-5E7A-4891-9B53-2862734C888F}"/>
              </a:ext>
            </a:extLst>
          </p:cNvPr>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63" y="3300673"/>
            <a:ext cx="2412728" cy="463606"/>
          </a:xfrm>
          <a:prstGeom prst="rect">
            <a:avLst/>
          </a:prstGeom>
          <a:noFill/>
          <a:ln>
            <a:noFill/>
          </a:ln>
        </p:spPr>
      </p:pic>
      <p:sp>
        <p:nvSpPr>
          <p:cNvPr id="7" name="TextBox 6">
            <a:extLst>
              <a:ext uri="{FF2B5EF4-FFF2-40B4-BE49-F238E27FC236}">
                <a16:creationId xmlns:a16="http://schemas.microsoft.com/office/drawing/2014/main" id="{FDD4EFCC-C5C9-4F85-BB77-B1C8B7FDC03B}"/>
              </a:ext>
            </a:extLst>
          </p:cNvPr>
          <p:cNvSpPr txBox="1"/>
          <p:nvPr/>
        </p:nvSpPr>
        <p:spPr>
          <a:xfrm>
            <a:off x="3146059" y="2778626"/>
            <a:ext cx="5763491" cy="2246769"/>
          </a:xfrm>
          <a:prstGeom prst="rect">
            <a:avLst/>
          </a:prstGeom>
          <a:noFill/>
        </p:spPr>
        <p:txBody>
          <a:bodyPr wrap="square" rtlCol="0">
            <a:spAutoFit/>
          </a:bodyPr>
          <a:lstStyle/>
          <a:p>
            <a:r>
              <a:rPr lang="en-SG" dirty="0">
                <a:latin typeface="Nunito Sans" panose="020B0604020202020204" charset="0"/>
              </a:rPr>
              <a:t>For Iterations 3,4,5,6 &amp; 7 there were far more bugs being found. This resulted in us using our scheduled buffer time to take care of them. However for those which overflowed, the subsequent Project Manager planned for a debugging session to take care of these bugs before planning other more tasks. </a:t>
            </a:r>
          </a:p>
          <a:p>
            <a:endParaRPr lang="en-SG" dirty="0">
              <a:latin typeface="Nunito Sans" panose="020B0604020202020204" charset="0"/>
            </a:endParaRPr>
          </a:p>
          <a:p>
            <a:r>
              <a:rPr lang="en-SG" dirty="0">
                <a:latin typeface="Nunito Sans" panose="020B0604020202020204" charset="0"/>
              </a:rPr>
              <a:t>The goal here was to take care of the critical bugs before carrying on to other parts of the project. We made use of the Bug Severity score to prioritize which bugs to take care of first which made it easier to move on from there.</a:t>
            </a:r>
          </a:p>
        </p:txBody>
      </p:sp>
      <p:sp>
        <p:nvSpPr>
          <p:cNvPr id="11" name="Shape 113">
            <a:extLst>
              <a:ext uri="{FF2B5EF4-FFF2-40B4-BE49-F238E27FC236}">
                <a16:creationId xmlns:a16="http://schemas.microsoft.com/office/drawing/2014/main" id="{B7C9255E-7D8B-494A-82BB-A789EA115964}"/>
              </a:ext>
            </a:extLst>
          </p:cNvPr>
          <p:cNvSpPr txBox="1">
            <a:spLocks noGrp="1"/>
          </p:cNvSpPr>
          <p:nvPr>
            <p:ph type="title"/>
          </p:nvPr>
        </p:nvSpPr>
        <p:spPr>
          <a:xfrm>
            <a:off x="234449" y="264843"/>
            <a:ext cx="2046300" cy="3981000"/>
          </a:xfrm>
          <a:prstGeom prst="rect">
            <a:avLst/>
          </a:prstGeom>
        </p:spPr>
        <p:txBody>
          <a:bodyPr wrap="square" lIns="91425" tIns="91425" rIns="91425" bIns="91425" anchor="t" anchorCtr="0">
            <a:noAutofit/>
          </a:bodyPr>
          <a:lstStyle/>
          <a:p>
            <a:pPr lvl="0">
              <a:spcBef>
                <a:spcPts val="0"/>
              </a:spcBef>
              <a:buNone/>
            </a:pPr>
            <a:r>
              <a:rPr lang="en-SG" sz="3200" b="1" dirty="0"/>
              <a:t>Bug Metrics</a:t>
            </a:r>
            <a:endParaRPr lang="en" sz="3200" b="1" dirty="0"/>
          </a:p>
        </p:txBody>
      </p:sp>
    </p:spTree>
    <p:extLst>
      <p:ext uri="{BB962C8B-B14F-4D97-AF65-F5344CB8AC3E}">
        <p14:creationId xmlns:p14="http://schemas.microsoft.com/office/powerpoint/2010/main" val="1479884254"/>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5" name="Shape 11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27</a:t>
            </a:fld>
            <a:endParaRPr lang="en"/>
          </a:p>
        </p:txBody>
      </p:sp>
      <p:graphicFrame>
        <p:nvGraphicFramePr>
          <p:cNvPr id="6" name="Table 5">
            <a:extLst>
              <a:ext uri="{FF2B5EF4-FFF2-40B4-BE49-F238E27FC236}">
                <a16:creationId xmlns:a16="http://schemas.microsoft.com/office/drawing/2014/main" id="{7B19071B-983A-4BC5-B82E-3A0C2627A8C0}"/>
              </a:ext>
            </a:extLst>
          </p:cNvPr>
          <p:cNvGraphicFramePr>
            <a:graphicFrameLocks noGrp="1"/>
          </p:cNvGraphicFramePr>
          <p:nvPr>
            <p:extLst>
              <p:ext uri="{D42A27DB-BD31-4B8C-83A1-F6EECF244321}">
                <p14:modId xmlns:p14="http://schemas.microsoft.com/office/powerpoint/2010/main" val="4039523652"/>
              </p:ext>
            </p:extLst>
          </p:nvPr>
        </p:nvGraphicFramePr>
        <p:xfrm>
          <a:off x="395845" y="1632969"/>
          <a:ext cx="1723509" cy="1432560"/>
        </p:xfrm>
        <a:graphic>
          <a:graphicData uri="http://schemas.openxmlformats.org/drawingml/2006/table">
            <a:tbl>
              <a:tblPr firstRow="1" firstCol="1" bandRow="1">
                <a:tableStyleId>{B301B821-A1FF-4177-AEE7-76D212191A09}</a:tableStyleId>
              </a:tblPr>
              <a:tblGrid>
                <a:gridCol w="708692">
                  <a:extLst>
                    <a:ext uri="{9D8B030D-6E8A-4147-A177-3AD203B41FA5}">
                      <a16:colId xmlns:a16="http://schemas.microsoft.com/office/drawing/2014/main" val="2633559112"/>
                    </a:ext>
                  </a:extLst>
                </a:gridCol>
                <a:gridCol w="1014817">
                  <a:extLst>
                    <a:ext uri="{9D8B030D-6E8A-4147-A177-3AD203B41FA5}">
                      <a16:colId xmlns:a16="http://schemas.microsoft.com/office/drawing/2014/main" val="2920651419"/>
                    </a:ext>
                  </a:extLst>
                </a:gridCol>
              </a:tblGrid>
              <a:tr h="0">
                <a:tc>
                  <a:txBody>
                    <a:bodyPr/>
                    <a:lstStyle/>
                    <a:p>
                      <a:pPr algn="ctr">
                        <a:spcAft>
                          <a:spcPts val="0"/>
                        </a:spcAft>
                      </a:pPr>
                      <a:r>
                        <a:rPr lang="en-US" sz="1000" kern="100" dirty="0">
                          <a:effectLst/>
                          <a:latin typeface="Nunito Sans" panose="020B0604020202020204" charset="0"/>
                        </a:rPr>
                        <a:t>#</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00" kern="100" dirty="0">
                          <a:effectLst/>
                          <a:latin typeface="Nunito Sans" panose="020B0604020202020204" charset="0"/>
                        </a:rPr>
                        <a:t>Score</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49034199"/>
                  </a:ext>
                </a:extLst>
              </a:tr>
              <a:tr h="0">
                <a:tc>
                  <a:txBody>
                    <a:bodyPr/>
                    <a:lstStyle/>
                    <a:p>
                      <a:pPr algn="ctr">
                        <a:spcAft>
                          <a:spcPts val="0"/>
                        </a:spcAft>
                      </a:pPr>
                      <a:r>
                        <a:rPr lang="en-US" sz="1200" kern="100" dirty="0">
                          <a:effectLst/>
                          <a:latin typeface="Nunito Sans" panose="020B0604020202020204" charset="0"/>
                        </a:rPr>
                        <a:t>1</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ea typeface="SimSun" panose="02010600030101010101" pitchFamily="2" charset="-122"/>
                          <a:cs typeface="Times New Roman" panose="02020603050405020304" pitchFamily="18" charset="0"/>
                        </a:rPr>
                        <a:t>0</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6485134"/>
                  </a:ext>
                </a:extLst>
              </a:tr>
              <a:tr h="119733">
                <a:tc>
                  <a:txBody>
                    <a:bodyPr/>
                    <a:lstStyle/>
                    <a:p>
                      <a:pPr algn="ctr">
                        <a:spcAft>
                          <a:spcPts val="0"/>
                        </a:spcAft>
                      </a:pPr>
                      <a:r>
                        <a:rPr lang="en-US" sz="1200" kern="100" dirty="0">
                          <a:effectLst/>
                          <a:latin typeface="Nunito Sans" panose="020B0604020202020204" charset="0"/>
                        </a:rPr>
                        <a:t>2</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ea typeface="SimSun" panose="02010600030101010101" pitchFamily="2" charset="-122"/>
                          <a:cs typeface="Times New Roman" panose="02020603050405020304" pitchFamily="18" charset="0"/>
                        </a:rPr>
                        <a:t>0</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9527481"/>
                  </a:ext>
                </a:extLst>
              </a:tr>
              <a:tr h="0">
                <a:tc>
                  <a:txBody>
                    <a:bodyPr/>
                    <a:lstStyle/>
                    <a:p>
                      <a:pPr algn="ctr">
                        <a:spcAft>
                          <a:spcPts val="0"/>
                        </a:spcAft>
                      </a:pPr>
                      <a:r>
                        <a:rPr lang="en-US" sz="1200" kern="100" dirty="0">
                          <a:effectLst/>
                          <a:latin typeface="Nunito Sans" panose="020B0604020202020204" charset="0"/>
                        </a:rPr>
                        <a:t>3</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solidFill>
                            <a:srgbClr val="FF0000"/>
                          </a:solidFill>
                          <a:effectLst/>
                          <a:latin typeface="Nunito Sans" panose="020B0604020202020204" charset="0"/>
                        </a:rPr>
                        <a:t>21</a:t>
                      </a:r>
                      <a:endParaRPr lang="en-SG" sz="105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41274695"/>
                  </a:ext>
                </a:extLst>
              </a:tr>
              <a:tr h="0">
                <a:tc>
                  <a:txBody>
                    <a:bodyPr/>
                    <a:lstStyle/>
                    <a:p>
                      <a:pPr algn="ctr">
                        <a:spcAft>
                          <a:spcPts val="0"/>
                        </a:spcAft>
                      </a:pPr>
                      <a:r>
                        <a:rPr lang="en-US" sz="1200" kern="100" dirty="0">
                          <a:effectLst/>
                          <a:latin typeface="Nunito Sans" panose="020B0604020202020204" charset="0"/>
                        </a:rPr>
                        <a:t>4</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rPr>
                        <a:t>34</a:t>
                      </a:r>
                      <a:endParaRPr lang="en-SG" sz="105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76414696"/>
                  </a:ext>
                </a:extLst>
              </a:tr>
              <a:tr h="0">
                <a:tc>
                  <a:txBody>
                    <a:bodyPr/>
                    <a:lstStyle/>
                    <a:p>
                      <a:pPr algn="ctr">
                        <a:spcAft>
                          <a:spcPts val="0"/>
                        </a:spcAft>
                      </a:pPr>
                      <a:r>
                        <a:rPr lang="en-US" sz="1200" kern="100" dirty="0">
                          <a:effectLst/>
                          <a:latin typeface="Nunito Sans" panose="020B0604020202020204" charset="0"/>
                        </a:rPr>
                        <a:t>5</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rPr>
                        <a:t>63</a:t>
                      </a:r>
                      <a:endParaRPr lang="en-SG" sz="105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73676722"/>
                  </a:ext>
                </a:extLst>
              </a:tr>
              <a:tr h="0">
                <a:tc>
                  <a:txBody>
                    <a:bodyPr/>
                    <a:lstStyle/>
                    <a:p>
                      <a:pPr algn="ctr">
                        <a:spcAft>
                          <a:spcPts val="0"/>
                        </a:spcAft>
                      </a:pPr>
                      <a:r>
                        <a:rPr lang="en-US" sz="1200" kern="100" dirty="0">
                          <a:effectLst/>
                          <a:latin typeface="Nunito Sans" panose="020B0604020202020204" charset="0"/>
                        </a:rPr>
                        <a:t>6</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rPr>
                        <a:t>61</a:t>
                      </a:r>
                      <a:endParaRPr lang="en-SG" sz="1050" kern="100" dirty="0">
                        <a:solidFill>
                          <a:srgbClr val="FF0000"/>
                        </a:solidFill>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0153251"/>
                  </a:ext>
                </a:extLst>
              </a:tr>
              <a:tr h="0">
                <a:tc>
                  <a:txBody>
                    <a:bodyPr/>
                    <a:lstStyle/>
                    <a:p>
                      <a:pPr algn="ctr">
                        <a:spcAft>
                          <a:spcPts val="0"/>
                        </a:spcAft>
                      </a:pPr>
                      <a:r>
                        <a:rPr lang="en-US" sz="1200" kern="100" dirty="0">
                          <a:effectLst/>
                          <a:latin typeface="Nunito Sans" panose="020B0604020202020204" charset="0"/>
                        </a:rPr>
                        <a:t>7</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latin typeface="Nunito Sans" panose="020B0604020202020204" charset="0"/>
                          <a:ea typeface="SimSun" panose="02010600030101010101" pitchFamily="2" charset="-122"/>
                          <a:cs typeface="Times New Roman" panose="02020603050405020304" pitchFamily="18" charset="0"/>
                        </a:rPr>
                        <a:t>0</a:t>
                      </a:r>
                      <a:endParaRPr lang="en-SG" sz="1050" kern="100" dirty="0">
                        <a:effectLst/>
                        <a:latin typeface="Nunito Sans" panose="020B060402020202020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66851410"/>
                  </a:ext>
                </a:extLst>
              </a:tr>
            </a:tbl>
          </a:graphicData>
        </a:graphic>
      </p:graphicFrame>
      <p:pic>
        <p:nvPicPr>
          <p:cNvPr id="9" name="Picture 8" descr="https://lh5.googleusercontent.com/lv8JgT7ApIrPdnCJv4QFGxRUU70MfBOwYW1KdlPHoHaGCUHfGid0T_b7D4_SHXlT_bhyioNcgcUMfJZhQkuCvceP9_UUFWS0r8L9IdcZwGHwIdrUs8pSPeIIlUV8i5BwGBuD0_mNQSE">
            <a:extLst>
              <a:ext uri="{FF2B5EF4-FFF2-40B4-BE49-F238E27FC236}">
                <a16:creationId xmlns:a16="http://schemas.microsoft.com/office/drawing/2014/main" id="{934BBAB2-5E7A-4891-9B53-2862734C888F}"/>
              </a:ext>
            </a:extLst>
          </p:cNvPr>
          <p:cNvPicPr/>
          <p:nvPr/>
        </p:nvPicPr>
        <p:blipFill>
          <a:blip r:embed="rId3" cstate="screen">
            <a:extLst>
              <a:ext uri="{28A0092B-C50C-407E-A947-70E740481C1C}">
                <a14:useLocalDpi xmlns:a14="http://schemas.microsoft.com/office/drawing/2010/main"/>
              </a:ext>
            </a:extLst>
          </a:blip>
          <a:srcRect/>
          <a:stretch>
            <a:fillRect/>
          </a:stretch>
        </p:blipFill>
        <p:spPr bwMode="auto">
          <a:xfrm>
            <a:off x="74163" y="3300673"/>
            <a:ext cx="2412728" cy="463606"/>
          </a:xfrm>
          <a:prstGeom prst="rect">
            <a:avLst/>
          </a:prstGeom>
          <a:noFill/>
          <a:ln>
            <a:noFill/>
          </a:ln>
        </p:spPr>
      </p:pic>
      <p:sp>
        <p:nvSpPr>
          <p:cNvPr id="7" name="TextBox 6">
            <a:extLst>
              <a:ext uri="{FF2B5EF4-FFF2-40B4-BE49-F238E27FC236}">
                <a16:creationId xmlns:a16="http://schemas.microsoft.com/office/drawing/2014/main" id="{3F83005F-0CEA-4827-98FC-03F98EF46838}"/>
              </a:ext>
            </a:extLst>
          </p:cNvPr>
          <p:cNvSpPr txBox="1"/>
          <p:nvPr/>
        </p:nvSpPr>
        <p:spPr>
          <a:xfrm>
            <a:off x="2802124" y="313890"/>
            <a:ext cx="6107426" cy="4924425"/>
          </a:xfrm>
          <a:prstGeom prst="rect">
            <a:avLst/>
          </a:prstGeom>
          <a:noFill/>
        </p:spPr>
        <p:txBody>
          <a:bodyPr wrap="square" rtlCol="0">
            <a:spAutoFit/>
          </a:bodyPr>
          <a:lstStyle/>
          <a:p>
            <a:r>
              <a:rPr lang="en-SG" sz="1600" b="1" dirty="0">
                <a:latin typeface="Nunito Sans" panose="020B0604020202020204" charset="0"/>
              </a:rPr>
              <a:t>Follow Up Actions for Most Severe Cases:</a:t>
            </a:r>
          </a:p>
          <a:p>
            <a:r>
              <a:rPr lang="en-SG" dirty="0">
                <a:latin typeface="Nunito Sans" panose="020B0604020202020204" charset="0"/>
              </a:rPr>
              <a:t>The most severe cases for our team would be that of Iteration 5 and 6. This is due to the bulk of the complex codes being implemented during these 2 iterations which resulted in more cleverly hidden bugs. </a:t>
            </a:r>
          </a:p>
          <a:p>
            <a:endParaRPr lang="en-SG" dirty="0">
              <a:latin typeface="Nunito Sans" panose="020B0604020202020204" charset="0"/>
            </a:endParaRPr>
          </a:p>
          <a:p>
            <a:r>
              <a:rPr lang="en-SG" dirty="0">
                <a:latin typeface="Nunito Sans" panose="020B0604020202020204" charset="0"/>
              </a:rPr>
              <a:t>Having monitored the bug log closely and seeing the number of bugs piled up and the number of debugging sessions decreasing. We quickly informed the Project Manager and requested for even more debugging sessions in the following iterations after having exhausted the buffer we had.</a:t>
            </a:r>
          </a:p>
          <a:p>
            <a:endParaRPr lang="en-SG" dirty="0">
              <a:latin typeface="Nunito Sans" panose="020B0604020202020204" charset="0"/>
            </a:endParaRPr>
          </a:p>
          <a:p>
            <a:r>
              <a:rPr lang="en-SG" sz="1600" b="1" dirty="0">
                <a:latin typeface="Nunito Sans" panose="020B0604020202020204" charset="0"/>
              </a:rPr>
              <a:t>Challenges Faced:</a:t>
            </a:r>
          </a:p>
          <a:p>
            <a:r>
              <a:rPr lang="en-SG" dirty="0">
                <a:latin typeface="Nunito Sans" panose="020B0604020202020204" charset="0"/>
              </a:rPr>
              <a:t>As beginners to the whole Software Engineering process, almost every member of the team were not used to the whole process of logging bugs. For those who do log it down properly, most of it were in different formats and decipherable only by its creator. </a:t>
            </a:r>
          </a:p>
          <a:p>
            <a:endParaRPr lang="en-SG" dirty="0">
              <a:latin typeface="Nunito Sans" panose="020B0604020202020204" charset="0"/>
            </a:endParaRPr>
          </a:p>
          <a:p>
            <a:r>
              <a:rPr lang="en-SG" dirty="0">
                <a:latin typeface="Nunito Sans" panose="020B0604020202020204" charset="0"/>
              </a:rPr>
              <a:t>Therefore, we had to hold a meeting to bring this up and standardize a couple of things before we could move on. This saved a lot of trouble in the later parts of the project where we had to come up with the bug metrics.</a:t>
            </a:r>
          </a:p>
          <a:p>
            <a:endParaRPr lang="en-SG" sz="1600" dirty="0">
              <a:latin typeface="Nunito Sans" panose="020B0604020202020204" charset="0"/>
            </a:endParaRPr>
          </a:p>
        </p:txBody>
      </p:sp>
      <p:sp>
        <p:nvSpPr>
          <p:cNvPr id="11" name="Shape 113">
            <a:extLst>
              <a:ext uri="{FF2B5EF4-FFF2-40B4-BE49-F238E27FC236}">
                <a16:creationId xmlns:a16="http://schemas.microsoft.com/office/drawing/2014/main" id="{B3ADCABF-6699-4698-AC85-A98D63B0C185}"/>
              </a:ext>
            </a:extLst>
          </p:cNvPr>
          <p:cNvSpPr txBox="1">
            <a:spLocks noGrp="1"/>
          </p:cNvSpPr>
          <p:nvPr>
            <p:ph type="title"/>
          </p:nvPr>
        </p:nvSpPr>
        <p:spPr>
          <a:xfrm>
            <a:off x="234449" y="264843"/>
            <a:ext cx="2046300" cy="3981000"/>
          </a:xfrm>
          <a:prstGeom prst="rect">
            <a:avLst/>
          </a:prstGeom>
        </p:spPr>
        <p:txBody>
          <a:bodyPr wrap="square" lIns="91425" tIns="91425" rIns="91425" bIns="91425" anchor="t" anchorCtr="0">
            <a:noAutofit/>
          </a:bodyPr>
          <a:lstStyle/>
          <a:p>
            <a:pPr lvl="0">
              <a:spcBef>
                <a:spcPts val="0"/>
              </a:spcBef>
              <a:buNone/>
            </a:pPr>
            <a:r>
              <a:rPr lang="en-SG" sz="3200" b="1" dirty="0"/>
              <a:t>Bug Metrics</a:t>
            </a:r>
            <a:endParaRPr lang="en" sz="3200" b="1" dirty="0"/>
          </a:p>
        </p:txBody>
      </p:sp>
    </p:spTree>
    <p:extLst>
      <p:ext uri="{BB962C8B-B14F-4D97-AF65-F5344CB8AC3E}">
        <p14:creationId xmlns:p14="http://schemas.microsoft.com/office/powerpoint/2010/main" val="21368278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277100" y="284200"/>
            <a:ext cx="2024100" cy="3678000"/>
          </a:xfrm>
          <a:prstGeom prst="rect">
            <a:avLst/>
          </a:prstGeom>
        </p:spPr>
        <p:txBody>
          <a:bodyPr wrap="square" lIns="91425" tIns="91425" rIns="91425" bIns="91425" anchor="b" anchorCtr="0">
            <a:noAutofit/>
          </a:bodyPr>
          <a:lstStyle/>
          <a:p>
            <a:pPr lvl="0" rtl="0">
              <a:spcBef>
                <a:spcPts val="0"/>
              </a:spcBef>
              <a:buNone/>
            </a:pPr>
            <a:r>
              <a:rPr lang="en" sz="4800" b="1" dirty="0"/>
              <a:t>5.</a:t>
            </a:r>
          </a:p>
          <a:p>
            <a:pPr lvl="0" rtl="0">
              <a:spcBef>
                <a:spcPts val="0"/>
              </a:spcBef>
              <a:buNone/>
            </a:pPr>
            <a:r>
              <a:rPr lang="en-SG" sz="2000" dirty="0"/>
              <a:t>USE OF GIT</a:t>
            </a:r>
            <a:endParaRPr lang="en" sz="2000" dirty="0"/>
          </a:p>
        </p:txBody>
      </p:sp>
      <p:sp>
        <p:nvSpPr>
          <p:cNvPr id="138" name="Shape 13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28</a:t>
            </a:fld>
            <a:endParaRPr lang="en"/>
          </a:p>
        </p:txBody>
      </p:sp>
      <p:sp>
        <p:nvSpPr>
          <p:cNvPr id="3" name="Subtitle 2">
            <a:extLst>
              <a:ext uri="{FF2B5EF4-FFF2-40B4-BE49-F238E27FC236}">
                <a16:creationId xmlns:a16="http://schemas.microsoft.com/office/drawing/2014/main" id="{901F9605-A752-4AB9-B2ED-C11173040312}"/>
              </a:ext>
            </a:extLst>
          </p:cNvPr>
          <p:cNvSpPr>
            <a:spLocks noGrp="1"/>
          </p:cNvSpPr>
          <p:nvPr>
            <p:ph type="subTitle" idx="1"/>
          </p:nvPr>
        </p:nvSpPr>
        <p:spPr/>
        <p:txBody>
          <a:bodyPr/>
          <a:lstStyle/>
          <a:p>
            <a:r>
              <a:rPr lang="en-SG" dirty="0"/>
              <a:t>In case of fire:</a:t>
            </a:r>
          </a:p>
          <a:p>
            <a:r>
              <a:rPr lang="en-SG" dirty="0"/>
              <a:t>Git Commit</a:t>
            </a:r>
          </a:p>
          <a:p>
            <a:r>
              <a:rPr lang="en-SG" dirty="0"/>
              <a:t>Git Push</a:t>
            </a:r>
          </a:p>
          <a:p>
            <a:r>
              <a:rPr lang="en-SG" dirty="0"/>
              <a:t>Leave Building</a:t>
            </a:r>
          </a:p>
        </p:txBody>
      </p:sp>
    </p:spTree>
    <p:extLst>
      <p:ext uri="{BB962C8B-B14F-4D97-AF65-F5344CB8AC3E}">
        <p14:creationId xmlns:p14="http://schemas.microsoft.com/office/powerpoint/2010/main" val="3278523354"/>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a:spcBef>
                <a:spcPts val="0"/>
              </a:spcBef>
              <a:buNone/>
            </a:pPr>
            <a:r>
              <a:rPr lang="en-SG" sz="3200" b="1" dirty="0"/>
              <a:t>Pull</a:t>
            </a:r>
            <a:br>
              <a:rPr lang="en-SG" sz="3200" b="1" dirty="0"/>
            </a:br>
            <a:r>
              <a:rPr lang="en-SG" sz="3200" b="1" dirty="0"/>
              <a:t>Commit</a:t>
            </a:r>
            <a:br>
              <a:rPr lang="en-SG" sz="3200" b="1" dirty="0"/>
            </a:br>
            <a:r>
              <a:rPr lang="en-SG" sz="3200" b="1" dirty="0"/>
              <a:t>Push</a:t>
            </a:r>
            <a:endParaRPr lang="en" sz="3200" b="1" dirty="0"/>
          </a:p>
        </p:txBody>
      </p:sp>
      <p:sp>
        <p:nvSpPr>
          <p:cNvPr id="115" name="Shape 11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29</a:t>
            </a:fld>
            <a:endParaRPr lang="en"/>
          </a:p>
        </p:txBody>
      </p:sp>
      <p:graphicFrame>
        <p:nvGraphicFramePr>
          <p:cNvPr id="7" name="Table 6">
            <a:extLst>
              <a:ext uri="{FF2B5EF4-FFF2-40B4-BE49-F238E27FC236}">
                <a16:creationId xmlns:a16="http://schemas.microsoft.com/office/drawing/2014/main" id="{1C9C1AF0-6135-4B40-A7D1-5308B7EACA0C}"/>
              </a:ext>
            </a:extLst>
          </p:cNvPr>
          <p:cNvGraphicFramePr>
            <a:graphicFrameLocks noGrp="1"/>
          </p:cNvGraphicFramePr>
          <p:nvPr>
            <p:extLst>
              <p:ext uri="{D42A27DB-BD31-4B8C-83A1-F6EECF244321}">
                <p14:modId xmlns:p14="http://schemas.microsoft.com/office/powerpoint/2010/main" val="3388630412"/>
              </p:ext>
            </p:extLst>
          </p:nvPr>
        </p:nvGraphicFramePr>
        <p:xfrm>
          <a:off x="72855" y="2566000"/>
          <a:ext cx="2369489" cy="1602105"/>
        </p:xfrm>
        <a:graphic>
          <a:graphicData uri="http://schemas.openxmlformats.org/drawingml/2006/table">
            <a:tbl>
              <a:tblPr firstRow="1" bandRow="1">
                <a:tableStyleId>{5C22544A-7EE6-4342-B048-85BDC9FD1C3A}</a:tableStyleId>
              </a:tblPr>
              <a:tblGrid>
                <a:gridCol w="1314617">
                  <a:extLst>
                    <a:ext uri="{9D8B030D-6E8A-4147-A177-3AD203B41FA5}">
                      <a16:colId xmlns:a16="http://schemas.microsoft.com/office/drawing/2014/main" val="1423464323"/>
                    </a:ext>
                  </a:extLst>
                </a:gridCol>
                <a:gridCol w="1054872">
                  <a:extLst>
                    <a:ext uri="{9D8B030D-6E8A-4147-A177-3AD203B41FA5}">
                      <a16:colId xmlns:a16="http://schemas.microsoft.com/office/drawing/2014/main" val="651630197"/>
                    </a:ext>
                  </a:extLst>
                </a:gridCol>
              </a:tblGrid>
              <a:tr h="216481">
                <a:tc>
                  <a:txBody>
                    <a:bodyPr/>
                    <a:lstStyle/>
                    <a:p>
                      <a:pPr algn="ctr"/>
                      <a:r>
                        <a:rPr lang="en-SG" sz="1600" dirty="0"/>
                        <a:t>Author</a:t>
                      </a:r>
                      <a:endParaRPr lang="en-SG" sz="1600" dirty="0">
                        <a:latin typeface="Nunito Sans" panose="020B0604020202020204" charset="0"/>
                      </a:endParaRPr>
                    </a:p>
                  </a:txBody>
                  <a:tcPr/>
                </a:tc>
                <a:tc>
                  <a:txBody>
                    <a:bodyPr/>
                    <a:lstStyle/>
                    <a:p>
                      <a:pPr algn="ctr"/>
                      <a:r>
                        <a:rPr lang="en-SG" sz="1600" dirty="0"/>
                        <a:t>Commits</a:t>
                      </a:r>
                      <a:endParaRPr lang="en-SG" sz="1600" dirty="0">
                        <a:latin typeface="Nunito Sans" panose="020B0604020202020204" charset="0"/>
                      </a:endParaRPr>
                    </a:p>
                  </a:txBody>
                  <a:tcPr/>
                </a:tc>
                <a:extLst>
                  <a:ext uri="{0D108BD9-81ED-4DB2-BD59-A6C34878D82A}">
                    <a16:rowId xmlns:a16="http://schemas.microsoft.com/office/drawing/2014/main" val="2195446471"/>
                  </a:ext>
                </a:extLst>
              </a:tr>
              <a:tr h="216350">
                <a:tc>
                  <a:txBody>
                    <a:bodyPr/>
                    <a:lstStyle/>
                    <a:p>
                      <a:pPr algn="ctr" fontAlgn="b"/>
                      <a:r>
                        <a:rPr lang="en-SG" sz="1600" u="none" strike="noStrike" dirty="0">
                          <a:effectLst/>
                        </a:rPr>
                        <a:t>Xinyi</a:t>
                      </a:r>
                      <a:endParaRPr lang="en-SG" sz="1600" b="0" i="0" u="none" strike="noStrike" dirty="0">
                        <a:solidFill>
                          <a:srgbClr val="000000"/>
                        </a:solidFill>
                        <a:effectLst/>
                        <a:latin typeface="Nunito Sans" panose="020B0604020202020204" charset="0"/>
                      </a:endParaRPr>
                    </a:p>
                  </a:txBody>
                  <a:tcPr marL="9525" marR="9525" marT="9525" marB="0" anchor="b"/>
                </a:tc>
                <a:tc>
                  <a:txBody>
                    <a:bodyPr/>
                    <a:lstStyle/>
                    <a:p>
                      <a:pPr algn="ctr" fontAlgn="b"/>
                      <a:r>
                        <a:rPr lang="en-SG" sz="1600" u="none" strike="noStrike" dirty="0">
                          <a:effectLst/>
                        </a:rPr>
                        <a:t>41</a:t>
                      </a:r>
                      <a:endParaRPr lang="en-SG" sz="1600" b="0" i="0" u="none" strike="noStrike" dirty="0">
                        <a:solidFill>
                          <a:srgbClr val="000000"/>
                        </a:solidFill>
                        <a:effectLst/>
                        <a:latin typeface="Nunito Sans" panose="020B0604020202020204" charset="0"/>
                      </a:endParaRPr>
                    </a:p>
                  </a:txBody>
                  <a:tcPr marL="9525" marR="9525" marT="9525" marB="0" anchor="b"/>
                </a:tc>
                <a:extLst>
                  <a:ext uri="{0D108BD9-81ED-4DB2-BD59-A6C34878D82A}">
                    <a16:rowId xmlns:a16="http://schemas.microsoft.com/office/drawing/2014/main" val="2481890651"/>
                  </a:ext>
                </a:extLst>
              </a:tr>
              <a:tr h="216481">
                <a:tc>
                  <a:txBody>
                    <a:bodyPr/>
                    <a:lstStyle/>
                    <a:p>
                      <a:pPr algn="ctr" fontAlgn="b"/>
                      <a:r>
                        <a:rPr lang="en-SG" sz="1600" u="none" strike="noStrike" dirty="0">
                          <a:effectLst/>
                        </a:rPr>
                        <a:t>Rainean</a:t>
                      </a:r>
                      <a:endParaRPr lang="en-SG" sz="1600" b="0" i="0" u="none" strike="noStrike" dirty="0">
                        <a:solidFill>
                          <a:srgbClr val="000000"/>
                        </a:solidFill>
                        <a:effectLst/>
                        <a:latin typeface="Nunito Sans" panose="020B0604020202020204" charset="0"/>
                      </a:endParaRPr>
                    </a:p>
                  </a:txBody>
                  <a:tcPr marL="9525" marR="9525" marT="9525" marB="0" anchor="b"/>
                </a:tc>
                <a:tc>
                  <a:txBody>
                    <a:bodyPr/>
                    <a:lstStyle/>
                    <a:p>
                      <a:pPr algn="ctr" fontAlgn="b"/>
                      <a:r>
                        <a:rPr lang="en-SG" sz="1600" u="none" strike="noStrike" dirty="0">
                          <a:effectLst/>
                        </a:rPr>
                        <a:t>43</a:t>
                      </a:r>
                      <a:endParaRPr lang="en-SG" sz="1600" b="0" i="0" u="none" strike="noStrike" dirty="0">
                        <a:solidFill>
                          <a:srgbClr val="000000"/>
                        </a:solidFill>
                        <a:effectLst/>
                        <a:latin typeface="Nunito Sans" panose="020B0604020202020204" charset="0"/>
                      </a:endParaRPr>
                    </a:p>
                  </a:txBody>
                  <a:tcPr marL="9525" marR="9525" marT="9525" marB="0" anchor="b"/>
                </a:tc>
                <a:extLst>
                  <a:ext uri="{0D108BD9-81ED-4DB2-BD59-A6C34878D82A}">
                    <a16:rowId xmlns:a16="http://schemas.microsoft.com/office/drawing/2014/main" val="1310091884"/>
                  </a:ext>
                </a:extLst>
              </a:tr>
              <a:tr h="216481">
                <a:tc>
                  <a:txBody>
                    <a:bodyPr/>
                    <a:lstStyle/>
                    <a:p>
                      <a:pPr algn="ctr" fontAlgn="b"/>
                      <a:r>
                        <a:rPr lang="en-SG" sz="1600" u="none" strike="noStrike" dirty="0">
                          <a:effectLst/>
                        </a:rPr>
                        <a:t>Amos</a:t>
                      </a:r>
                      <a:endParaRPr lang="en-SG" sz="1600" b="0" i="0" u="none" strike="noStrike" dirty="0">
                        <a:solidFill>
                          <a:srgbClr val="000000"/>
                        </a:solidFill>
                        <a:effectLst/>
                        <a:latin typeface="Nunito Sans" panose="020B0604020202020204" charset="0"/>
                      </a:endParaRPr>
                    </a:p>
                  </a:txBody>
                  <a:tcPr marL="9525" marR="9525" marT="9525" marB="0" anchor="b"/>
                </a:tc>
                <a:tc>
                  <a:txBody>
                    <a:bodyPr/>
                    <a:lstStyle/>
                    <a:p>
                      <a:pPr algn="ctr" fontAlgn="b"/>
                      <a:r>
                        <a:rPr lang="en-SG" sz="1600" u="none" strike="noStrike" dirty="0">
                          <a:effectLst/>
                        </a:rPr>
                        <a:t>48</a:t>
                      </a:r>
                      <a:endParaRPr lang="en-SG" sz="1600" b="0" i="0" u="none" strike="noStrike" dirty="0">
                        <a:solidFill>
                          <a:srgbClr val="000000"/>
                        </a:solidFill>
                        <a:effectLst/>
                        <a:latin typeface="Nunito Sans" panose="020B0604020202020204" charset="0"/>
                      </a:endParaRPr>
                    </a:p>
                  </a:txBody>
                  <a:tcPr marL="9525" marR="9525" marT="9525" marB="0" anchor="b"/>
                </a:tc>
                <a:extLst>
                  <a:ext uri="{0D108BD9-81ED-4DB2-BD59-A6C34878D82A}">
                    <a16:rowId xmlns:a16="http://schemas.microsoft.com/office/drawing/2014/main" val="2668966717"/>
                  </a:ext>
                </a:extLst>
              </a:tr>
              <a:tr h="216481">
                <a:tc>
                  <a:txBody>
                    <a:bodyPr/>
                    <a:lstStyle/>
                    <a:p>
                      <a:pPr algn="ctr" fontAlgn="b"/>
                      <a:r>
                        <a:rPr lang="en-SG" sz="1600" u="none" strike="noStrike" dirty="0">
                          <a:effectLst/>
                        </a:rPr>
                        <a:t>Yigang</a:t>
                      </a:r>
                      <a:endParaRPr lang="en-SG" sz="1600" b="0" i="0" u="none" strike="noStrike" dirty="0">
                        <a:solidFill>
                          <a:srgbClr val="000000"/>
                        </a:solidFill>
                        <a:effectLst/>
                        <a:latin typeface="Nunito Sans" panose="020B0604020202020204" charset="0"/>
                      </a:endParaRPr>
                    </a:p>
                  </a:txBody>
                  <a:tcPr marL="9525" marR="9525" marT="9525" marB="0" anchor="b"/>
                </a:tc>
                <a:tc>
                  <a:txBody>
                    <a:bodyPr/>
                    <a:lstStyle/>
                    <a:p>
                      <a:pPr algn="ctr" fontAlgn="b"/>
                      <a:r>
                        <a:rPr lang="en-SG" sz="1600" u="none" strike="noStrike" dirty="0">
                          <a:effectLst/>
                        </a:rPr>
                        <a:t>43</a:t>
                      </a:r>
                      <a:endParaRPr lang="en-SG" sz="1600" b="0" i="0" u="none" strike="noStrike" dirty="0">
                        <a:solidFill>
                          <a:srgbClr val="000000"/>
                        </a:solidFill>
                        <a:effectLst/>
                        <a:latin typeface="Nunito Sans" panose="020B0604020202020204" charset="0"/>
                      </a:endParaRPr>
                    </a:p>
                  </a:txBody>
                  <a:tcPr marL="9525" marR="9525" marT="9525" marB="0" anchor="b"/>
                </a:tc>
                <a:extLst>
                  <a:ext uri="{0D108BD9-81ED-4DB2-BD59-A6C34878D82A}">
                    <a16:rowId xmlns:a16="http://schemas.microsoft.com/office/drawing/2014/main" val="2684336162"/>
                  </a:ext>
                </a:extLst>
              </a:tr>
              <a:tr h="216481">
                <a:tc>
                  <a:txBody>
                    <a:bodyPr/>
                    <a:lstStyle/>
                    <a:p>
                      <a:pPr algn="ctr" fontAlgn="b"/>
                      <a:r>
                        <a:rPr lang="en-SG" sz="1600" u="none" strike="noStrike" dirty="0">
                          <a:effectLst/>
                        </a:rPr>
                        <a:t>Samantha</a:t>
                      </a:r>
                      <a:endParaRPr lang="en-SG" sz="1600" b="0" i="0" u="none" strike="noStrike" dirty="0">
                        <a:solidFill>
                          <a:srgbClr val="000000"/>
                        </a:solidFill>
                        <a:effectLst/>
                        <a:latin typeface="Nunito Sans" panose="020B0604020202020204" charset="0"/>
                      </a:endParaRPr>
                    </a:p>
                  </a:txBody>
                  <a:tcPr marL="9525" marR="9525" marT="9525" marB="0" anchor="b"/>
                </a:tc>
                <a:tc>
                  <a:txBody>
                    <a:bodyPr/>
                    <a:lstStyle/>
                    <a:p>
                      <a:pPr algn="ctr" fontAlgn="b"/>
                      <a:r>
                        <a:rPr lang="en-SG" sz="1600" u="none" strike="noStrike" dirty="0">
                          <a:effectLst/>
                        </a:rPr>
                        <a:t>45</a:t>
                      </a:r>
                      <a:endParaRPr lang="en-SG" sz="1600" b="0" i="0" u="none" strike="noStrike" dirty="0">
                        <a:solidFill>
                          <a:srgbClr val="000000"/>
                        </a:solidFill>
                        <a:effectLst/>
                        <a:latin typeface="Nunito Sans" panose="020B0604020202020204" charset="0"/>
                      </a:endParaRPr>
                    </a:p>
                  </a:txBody>
                  <a:tcPr marL="9525" marR="9525" marT="9525" marB="0" anchor="b"/>
                </a:tc>
                <a:extLst>
                  <a:ext uri="{0D108BD9-81ED-4DB2-BD59-A6C34878D82A}">
                    <a16:rowId xmlns:a16="http://schemas.microsoft.com/office/drawing/2014/main" val="1926107534"/>
                  </a:ext>
                </a:extLst>
              </a:tr>
            </a:tbl>
          </a:graphicData>
        </a:graphic>
      </p:graphicFrame>
      <p:graphicFrame>
        <p:nvGraphicFramePr>
          <p:cNvPr id="10" name="Chart 9">
            <a:extLst>
              <a:ext uri="{FF2B5EF4-FFF2-40B4-BE49-F238E27FC236}">
                <a16:creationId xmlns:a16="http://schemas.microsoft.com/office/drawing/2014/main" id="{FF63498B-85A1-4F0A-9246-4A0478100DE4}"/>
              </a:ext>
            </a:extLst>
          </p:cNvPr>
          <p:cNvGraphicFramePr/>
          <p:nvPr>
            <p:extLst>
              <p:ext uri="{D42A27DB-BD31-4B8C-83A1-F6EECF244321}">
                <p14:modId xmlns:p14="http://schemas.microsoft.com/office/powerpoint/2010/main" val="331672014"/>
              </p:ext>
            </p:extLst>
          </p:nvPr>
        </p:nvGraphicFramePr>
        <p:xfrm>
          <a:off x="2861809" y="432598"/>
          <a:ext cx="6043651" cy="40678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987830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277100" y="284200"/>
            <a:ext cx="2024100" cy="3678000"/>
          </a:xfrm>
          <a:prstGeom prst="rect">
            <a:avLst/>
          </a:prstGeom>
        </p:spPr>
        <p:txBody>
          <a:bodyPr wrap="square" lIns="91425" tIns="91425" rIns="91425" bIns="91425" anchor="b" anchorCtr="0">
            <a:noAutofit/>
          </a:bodyPr>
          <a:lstStyle/>
          <a:p>
            <a:pPr lvl="0" rtl="0">
              <a:spcBef>
                <a:spcPts val="0"/>
              </a:spcBef>
              <a:buNone/>
            </a:pPr>
            <a:r>
              <a:rPr lang="en" sz="4800" b="1" dirty="0"/>
              <a:t>1.</a:t>
            </a:r>
          </a:p>
          <a:p>
            <a:pPr lvl="0" rtl="0">
              <a:spcBef>
                <a:spcPts val="0"/>
              </a:spcBef>
              <a:buNone/>
            </a:pPr>
            <a:r>
              <a:rPr lang="en-SG" dirty="0"/>
              <a:t>SCHEDULE</a:t>
            </a:r>
            <a:endParaRPr lang="en" dirty="0"/>
          </a:p>
        </p:txBody>
      </p:sp>
      <p:sp>
        <p:nvSpPr>
          <p:cNvPr id="137" name="Shape 137"/>
          <p:cNvSpPr txBox="1">
            <a:spLocks noGrp="1"/>
          </p:cNvSpPr>
          <p:nvPr>
            <p:ph type="subTitle" idx="1"/>
          </p:nvPr>
        </p:nvSpPr>
        <p:spPr>
          <a:xfrm>
            <a:off x="277100" y="3983050"/>
            <a:ext cx="2024100" cy="784800"/>
          </a:xfrm>
          <a:prstGeom prst="rect">
            <a:avLst/>
          </a:prstGeom>
        </p:spPr>
        <p:txBody>
          <a:bodyPr wrap="square" lIns="91425" tIns="91425" rIns="91425" bIns="91425" anchor="t" anchorCtr="0">
            <a:noAutofit/>
          </a:bodyPr>
          <a:lstStyle/>
          <a:p>
            <a:pPr lvl="0" rtl="0">
              <a:spcBef>
                <a:spcPts val="0"/>
              </a:spcBef>
              <a:buNone/>
            </a:pPr>
            <a:r>
              <a:rPr lang="en-SG" dirty="0"/>
              <a:t>To code or not to code </a:t>
            </a:r>
            <a:endParaRPr lang="en" dirty="0"/>
          </a:p>
        </p:txBody>
      </p:sp>
      <p:sp>
        <p:nvSpPr>
          <p:cNvPr id="138" name="Shape 13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a:t>
            </a:fld>
            <a:endParaRPr lang="en"/>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9" name="Arrow: Chevron 18">
            <a:extLst>
              <a:ext uri="{FF2B5EF4-FFF2-40B4-BE49-F238E27FC236}">
                <a16:creationId xmlns:a16="http://schemas.microsoft.com/office/drawing/2014/main" id="{6400E567-26B2-4371-BE1E-12BA56CFAC03}"/>
              </a:ext>
            </a:extLst>
          </p:cNvPr>
          <p:cNvSpPr/>
          <p:nvPr/>
        </p:nvSpPr>
        <p:spPr>
          <a:xfrm>
            <a:off x="3609890" y="4316464"/>
            <a:ext cx="4802590" cy="716806"/>
          </a:xfrm>
          <a:prstGeom prst="chevro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rgbClr val="000000"/>
                </a:solidFill>
                <a:latin typeface="Nunito Sans" panose="020B0604020202020204" charset="0"/>
                <a:cs typeface="Arial"/>
              </a:rPr>
              <a:t>Copy latest Commit ID and paste </a:t>
            </a:r>
          </a:p>
          <a:p>
            <a:pPr algn="ctr"/>
            <a:r>
              <a:rPr lang="en-SG" sz="1800" dirty="0">
                <a:solidFill>
                  <a:srgbClr val="000000"/>
                </a:solidFill>
                <a:latin typeface="Nunito Sans" panose="020B0604020202020204" charset="0"/>
                <a:cs typeface="Arial"/>
              </a:rPr>
              <a:t>on Project Schedule</a:t>
            </a:r>
          </a:p>
        </p:txBody>
      </p:sp>
      <p:sp>
        <p:nvSpPr>
          <p:cNvPr id="18" name="Arrow: Chevron 17">
            <a:extLst>
              <a:ext uri="{FF2B5EF4-FFF2-40B4-BE49-F238E27FC236}">
                <a16:creationId xmlns:a16="http://schemas.microsoft.com/office/drawing/2014/main" id="{D8FFF42A-B604-4736-8BBD-8F3E45C375BC}"/>
              </a:ext>
            </a:extLst>
          </p:cNvPr>
          <p:cNvSpPr/>
          <p:nvPr/>
        </p:nvSpPr>
        <p:spPr>
          <a:xfrm>
            <a:off x="3697357" y="3264897"/>
            <a:ext cx="4937760" cy="716806"/>
          </a:xfrm>
          <a:prstGeom prst="chevro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rgbClr val="000000"/>
                </a:solidFill>
                <a:latin typeface="Nunito Sans" panose="020B0604020202020204" charset="0"/>
                <a:cs typeface="Arial"/>
              </a:rPr>
              <a:t>Write good commit message</a:t>
            </a:r>
          </a:p>
        </p:txBody>
      </p:sp>
      <p:sp>
        <p:nvSpPr>
          <p:cNvPr id="17" name="Arrow: Chevron 16">
            <a:extLst>
              <a:ext uri="{FF2B5EF4-FFF2-40B4-BE49-F238E27FC236}">
                <a16:creationId xmlns:a16="http://schemas.microsoft.com/office/drawing/2014/main" id="{2A8C1CAF-25C9-4B3F-8591-2484F11EC65B}"/>
              </a:ext>
            </a:extLst>
          </p:cNvPr>
          <p:cNvSpPr/>
          <p:nvPr/>
        </p:nvSpPr>
        <p:spPr>
          <a:xfrm>
            <a:off x="3697356" y="2211692"/>
            <a:ext cx="5049079" cy="716806"/>
          </a:xfrm>
          <a:prstGeom prst="chevro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latin typeface="Nunito Sans" panose="020B0604020202020204" charset="0"/>
              </a:rPr>
              <a:t> </a:t>
            </a:r>
            <a:r>
              <a:rPr lang="en-SG" sz="1800" dirty="0">
                <a:solidFill>
                  <a:srgbClr val="000000"/>
                </a:solidFill>
                <a:latin typeface="Nunito Sans" panose="020B0604020202020204" charset="0"/>
                <a:cs typeface="Arial"/>
              </a:rPr>
              <a:t>Commit regularly</a:t>
            </a:r>
          </a:p>
        </p:txBody>
      </p:sp>
      <p:sp>
        <p:nvSpPr>
          <p:cNvPr id="16" name="Arrow: Chevron 15">
            <a:extLst>
              <a:ext uri="{FF2B5EF4-FFF2-40B4-BE49-F238E27FC236}">
                <a16:creationId xmlns:a16="http://schemas.microsoft.com/office/drawing/2014/main" id="{9816D276-FAB6-4B24-85AC-4B4EA62A0B36}"/>
              </a:ext>
            </a:extLst>
          </p:cNvPr>
          <p:cNvSpPr/>
          <p:nvPr/>
        </p:nvSpPr>
        <p:spPr>
          <a:xfrm>
            <a:off x="3697358" y="1142424"/>
            <a:ext cx="5192200" cy="716806"/>
          </a:xfrm>
          <a:prstGeom prst="chevro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solidFill>
                  <a:srgbClr val="000000"/>
                </a:solidFill>
                <a:latin typeface="Nunito Sans" panose="020B0604020202020204" charset="0"/>
                <a:cs typeface="Arial"/>
              </a:rPr>
              <a:t>Test before you commit</a:t>
            </a:r>
          </a:p>
        </p:txBody>
      </p:sp>
      <p:sp>
        <p:nvSpPr>
          <p:cNvPr id="8" name="Arrow: Chevron 7">
            <a:extLst>
              <a:ext uri="{FF2B5EF4-FFF2-40B4-BE49-F238E27FC236}">
                <a16:creationId xmlns:a16="http://schemas.microsoft.com/office/drawing/2014/main" id="{1C44DC5F-46C2-400E-9ADA-6C0BE6D7718E}"/>
              </a:ext>
            </a:extLst>
          </p:cNvPr>
          <p:cNvSpPr/>
          <p:nvPr/>
        </p:nvSpPr>
        <p:spPr>
          <a:xfrm>
            <a:off x="3697356" y="106374"/>
            <a:ext cx="5408127" cy="716806"/>
          </a:xfrm>
          <a:prstGeom prst="chevro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chemeClr val="tx1"/>
              </a:solidFill>
            </a:endParaRPr>
          </a:p>
        </p:txBody>
      </p:sp>
      <p:sp>
        <p:nvSpPr>
          <p:cNvPr id="113" name="Shape 113"/>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a:spcBef>
                <a:spcPts val="0"/>
              </a:spcBef>
              <a:buNone/>
            </a:pPr>
            <a:r>
              <a:rPr lang="en-SG" sz="3200" b="1" dirty="0"/>
              <a:t>Team XRAYS</a:t>
            </a:r>
            <a:br>
              <a:rPr lang="en-SG" sz="3200" b="1" dirty="0"/>
            </a:br>
            <a:r>
              <a:rPr lang="en-SG" sz="3200" b="1" dirty="0"/>
              <a:t>Git 101</a:t>
            </a:r>
            <a:endParaRPr lang="en" sz="3200" b="1" dirty="0"/>
          </a:p>
        </p:txBody>
      </p:sp>
      <p:sp>
        <p:nvSpPr>
          <p:cNvPr id="115" name="Shape 11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30</a:t>
            </a:fld>
            <a:endParaRPr lang="en"/>
          </a:p>
        </p:txBody>
      </p:sp>
      <p:sp>
        <p:nvSpPr>
          <p:cNvPr id="4" name="Arrow: Pentagon 3">
            <a:extLst>
              <a:ext uri="{FF2B5EF4-FFF2-40B4-BE49-F238E27FC236}">
                <a16:creationId xmlns:a16="http://schemas.microsoft.com/office/drawing/2014/main" id="{CE722B03-77F2-42FD-83E2-ED2940C44C36}"/>
              </a:ext>
            </a:extLst>
          </p:cNvPr>
          <p:cNvSpPr/>
          <p:nvPr/>
        </p:nvSpPr>
        <p:spPr>
          <a:xfrm>
            <a:off x="2886324" y="106374"/>
            <a:ext cx="1447137" cy="7168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latin typeface="Nunito Sans" panose="020B0604020202020204" charset="0"/>
              </a:rPr>
              <a:t>Step 1</a:t>
            </a:r>
          </a:p>
        </p:txBody>
      </p:sp>
      <p:sp>
        <p:nvSpPr>
          <p:cNvPr id="9" name="Arrow: Pentagon 8">
            <a:extLst>
              <a:ext uri="{FF2B5EF4-FFF2-40B4-BE49-F238E27FC236}">
                <a16:creationId xmlns:a16="http://schemas.microsoft.com/office/drawing/2014/main" id="{738BE263-3EB8-4FE9-809D-3900D8637416}"/>
              </a:ext>
            </a:extLst>
          </p:cNvPr>
          <p:cNvSpPr/>
          <p:nvPr/>
        </p:nvSpPr>
        <p:spPr>
          <a:xfrm>
            <a:off x="2886322" y="1142585"/>
            <a:ext cx="1447137" cy="7168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latin typeface="Nunito Sans" panose="020B0604020202020204" charset="0"/>
              </a:rPr>
              <a:t>Step 2</a:t>
            </a:r>
          </a:p>
        </p:txBody>
      </p:sp>
      <p:sp>
        <p:nvSpPr>
          <p:cNvPr id="11" name="Arrow: Pentagon 10">
            <a:extLst>
              <a:ext uri="{FF2B5EF4-FFF2-40B4-BE49-F238E27FC236}">
                <a16:creationId xmlns:a16="http://schemas.microsoft.com/office/drawing/2014/main" id="{066AA452-758D-45B3-A48C-1AB4E59ABEDD}"/>
              </a:ext>
            </a:extLst>
          </p:cNvPr>
          <p:cNvSpPr/>
          <p:nvPr/>
        </p:nvSpPr>
        <p:spPr>
          <a:xfrm>
            <a:off x="2886323" y="2211692"/>
            <a:ext cx="1447137" cy="7168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latin typeface="Nunito Sans" panose="020B0604020202020204" charset="0"/>
              </a:rPr>
              <a:t>Step 3</a:t>
            </a:r>
          </a:p>
        </p:txBody>
      </p:sp>
      <p:sp>
        <p:nvSpPr>
          <p:cNvPr id="12" name="Arrow: Pentagon 11">
            <a:extLst>
              <a:ext uri="{FF2B5EF4-FFF2-40B4-BE49-F238E27FC236}">
                <a16:creationId xmlns:a16="http://schemas.microsoft.com/office/drawing/2014/main" id="{ADB50C17-D068-4D86-AE90-8294829192B5}"/>
              </a:ext>
            </a:extLst>
          </p:cNvPr>
          <p:cNvSpPr/>
          <p:nvPr/>
        </p:nvSpPr>
        <p:spPr>
          <a:xfrm>
            <a:off x="2886322" y="3264351"/>
            <a:ext cx="1447137" cy="7168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latin typeface="Nunito Sans" panose="020B0604020202020204" charset="0"/>
              </a:rPr>
              <a:t>Step 4</a:t>
            </a:r>
          </a:p>
        </p:txBody>
      </p:sp>
      <p:sp>
        <p:nvSpPr>
          <p:cNvPr id="13" name="Arrow: Pentagon 12">
            <a:extLst>
              <a:ext uri="{FF2B5EF4-FFF2-40B4-BE49-F238E27FC236}">
                <a16:creationId xmlns:a16="http://schemas.microsoft.com/office/drawing/2014/main" id="{C18BC02B-23BC-4F6E-A376-3546A7E66FF2}"/>
              </a:ext>
            </a:extLst>
          </p:cNvPr>
          <p:cNvSpPr/>
          <p:nvPr/>
        </p:nvSpPr>
        <p:spPr>
          <a:xfrm>
            <a:off x="2886322" y="4317010"/>
            <a:ext cx="1447137" cy="7168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latin typeface="Nunito Sans" panose="020B0604020202020204" charset="0"/>
              </a:rPr>
              <a:t>Step 5</a:t>
            </a:r>
          </a:p>
        </p:txBody>
      </p:sp>
      <p:sp>
        <p:nvSpPr>
          <p:cNvPr id="5" name="Rectangle 4">
            <a:extLst>
              <a:ext uri="{FF2B5EF4-FFF2-40B4-BE49-F238E27FC236}">
                <a16:creationId xmlns:a16="http://schemas.microsoft.com/office/drawing/2014/main" id="{8D8AFB23-8C82-4A82-8E7A-661B20AB2A17}"/>
              </a:ext>
            </a:extLst>
          </p:cNvPr>
          <p:cNvSpPr/>
          <p:nvPr/>
        </p:nvSpPr>
        <p:spPr>
          <a:xfrm>
            <a:off x="4413398" y="141611"/>
            <a:ext cx="4692086" cy="646331"/>
          </a:xfrm>
          <a:prstGeom prst="rect">
            <a:avLst/>
          </a:prstGeom>
        </p:spPr>
        <p:txBody>
          <a:bodyPr wrap="square">
            <a:spAutoFit/>
          </a:bodyPr>
          <a:lstStyle/>
          <a:p>
            <a:r>
              <a:rPr lang="en-SG" sz="1800" dirty="0">
                <a:latin typeface="Nunito Sans" panose="020B0604020202020204" charset="0"/>
              </a:rPr>
              <a:t>Ensure that work is completed before committing</a:t>
            </a:r>
          </a:p>
        </p:txBody>
      </p:sp>
      <p:pic>
        <p:nvPicPr>
          <p:cNvPr id="3" name="Picture 2">
            <a:extLst>
              <a:ext uri="{FF2B5EF4-FFF2-40B4-BE49-F238E27FC236}">
                <a16:creationId xmlns:a16="http://schemas.microsoft.com/office/drawing/2014/main" id="{22AB7B0D-5F95-487B-BCB4-E2514881694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802" y="2762735"/>
            <a:ext cx="2549510" cy="191213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18439810"/>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277100" y="284200"/>
            <a:ext cx="2024100" cy="3678000"/>
          </a:xfrm>
          <a:prstGeom prst="rect">
            <a:avLst/>
          </a:prstGeom>
        </p:spPr>
        <p:txBody>
          <a:bodyPr wrap="square" lIns="91425" tIns="91425" rIns="91425" bIns="91425" anchor="b" anchorCtr="0">
            <a:noAutofit/>
          </a:bodyPr>
          <a:lstStyle/>
          <a:p>
            <a:pPr lvl="0" rtl="0">
              <a:spcBef>
                <a:spcPts val="0"/>
              </a:spcBef>
              <a:buNone/>
            </a:pPr>
            <a:r>
              <a:rPr lang="en" sz="4800" b="1" dirty="0"/>
              <a:t>6.</a:t>
            </a:r>
          </a:p>
          <a:p>
            <a:pPr lvl="0" rtl="0">
              <a:spcBef>
                <a:spcPts val="0"/>
              </a:spcBef>
              <a:buNone/>
            </a:pPr>
            <a:r>
              <a:rPr lang="en-SG" sz="2000" dirty="0"/>
              <a:t>TEST SCORE</a:t>
            </a:r>
            <a:endParaRPr lang="en" sz="2000" dirty="0"/>
          </a:p>
        </p:txBody>
      </p:sp>
      <p:sp>
        <p:nvSpPr>
          <p:cNvPr id="138" name="Shape 13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31</a:t>
            </a:fld>
            <a:endParaRPr lang="en"/>
          </a:p>
        </p:txBody>
      </p:sp>
      <p:sp>
        <p:nvSpPr>
          <p:cNvPr id="3" name="Subtitle 2">
            <a:extLst>
              <a:ext uri="{FF2B5EF4-FFF2-40B4-BE49-F238E27FC236}">
                <a16:creationId xmlns:a16="http://schemas.microsoft.com/office/drawing/2014/main" id="{901F9605-A752-4AB9-B2ED-C11173040312}"/>
              </a:ext>
            </a:extLst>
          </p:cNvPr>
          <p:cNvSpPr>
            <a:spLocks noGrp="1"/>
          </p:cNvSpPr>
          <p:nvPr>
            <p:ph type="subTitle" idx="1"/>
          </p:nvPr>
        </p:nvSpPr>
        <p:spPr/>
        <p:txBody>
          <a:bodyPr/>
          <a:lstStyle/>
          <a:p>
            <a:r>
              <a:rPr lang="en-SG" dirty="0"/>
              <a:t>42: The answer to life</a:t>
            </a:r>
          </a:p>
        </p:txBody>
      </p:sp>
    </p:spTree>
    <p:extLst>
      <p:ext uri="{BB962C8B-B14F-4D97-AF65-F5344CB8AC3E}">
        <p14:creationId xmlns:p14="http://schemas.microsoft.com/office/powerpoint/2010/main" val="491258687"/>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FA624E23-0AB4-41A1-AD94-694BC8D9BA0B}"/>
              </a:ext>
            </a:extLst>
          </p:cNvPr>
          <p:cNvSpPr/>
          <p:nvPr/>
        </p:nvSpPr>
        <p:spPr>
          <a:xfrm>
            <a:off x="3188222" y="3213372"/>
            <a:ext cx="5377166" cy="156489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SG" dirty="0"/>
          </a:p>
        </p:txBody>
      </p:sp>
      <p:sp>
        <p:nvSpPr>
          <p:cNvPr id="13" name="Rectangle: Rounded Corners 12">
            <a:extLst>
              <a:ext uri="{FF2B5EF4-FFF2-40B4-BE49-F238E27FC236}">
                <a16:creationId xmlns:a16="http://schemas.microsoft.com/office/drawing/2014/main" id="{173E3718-E394-4C34-B60B-38FB31EF1868}"/>
              </a:ext>
            </a:extLst>
          </p:cNvPr>
          <p:cNvSpPr/>
          <p:nvPr/>
        </p:nvSpPr>
        <p:spPr>
          <a:xfrm>
            <a:off x="3179618" y="783765"/>
            <a:ext cx="5377166" cy="156489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SG" dirty="0"/>
          </a:p>
        </p:txBody>
      </p:sp>
      <p:sp>
        <p:nvSpPr>
          <p:cNvPr id="149" name="Shape 149"/>
          <p:cNvSpPr txBox="1">
            <a:spLocks noGrp="1"/>
          </p:cNvSpPr>
          <p:nvPr>
            <p:ph type="title"/>
          </p:nvPr>
        </p:nvSpPr>
        <p:spPr>
          <a:xfrm>
            <a:off x="288313" y="116233"/>
            <a:ext cx="2046300" cy="3981000"/>
          </a:xfrm>
          <a:prstGeom prst="rect">
            <a:avLst/>
          </a:prstGeom>
        </p:spPr>
        <p:txBody>
          <a:bodyPr wrap="square" lIns="91425" tIns="91425" rIns="91425" bIns="91425" anchor="t" anchorCtr="0">
            <a:noAutofit/>
          </a:bodyPr>
          <a:lstStyle/>
          <a:p>
            <a:pPr lvl="0">
              <a:spcBef>
                <a:spcPts val="0"/>
              </a:spcBef>
              <a:buNone/>
            </a:pPr>
            <a:r>
              <a:rPr lang="en-SG" sz="3200" b="1" dirty="0"/>
              <a:t>Our Results</a:t>
            </a:r>
            <a:endParaRPr lang="en" sz="3200" b="1" dirty="0"/>
          </a:p>
        </p:txBody>
      </p:sp>
      <p:sp>
        <p:nvSpPr>
          <p:cNvPr id="151" name="Shape 151"/>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32</a:t>
            </a:fld>
            <a:endParaRPr lang="en"/>
          </a:p>
        </p:txBody>
      </p:sp>
      <p:pic>
        <p:nvPicPr>
          <p:cNvPr id="8" name="Picture 7">
            <a:extLst>
              <a:ext uri="{FF2B5EF4-FFF2-40B4-BE49-F238E27FC236}">
                <a16:creationId xmlns:a16="http://schemas.microsoft.com/office/drawing/2014/main" id="{49337125-9A33-43B2-8159-8EEEA18B83A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61721" y="3302744"/>
            <a:ext cx="1342586" cy="1342586"/>
          </a:xfrm>
          <a:prstGeom prst="rect">
            <a:avLst/>
          </a:prstGeom>
        </p:spPr>
      </p:pic>
      <p:pic>
        <p:nvPicPr>
          <p:cNvPr id="10" name="Picture 9" descr="A close up of a logo&#10;&#10;Description generated with very high confidence">
            <a:extLst>
              <a:ext uri="{FF2B5EF4-FFF2-40B4-BE49-F238E27FC236}">
                <a16:creationId xmlns:a16="http://schemas.microsoft.com/office/drawing/2014/main" id="{0814DFAD-B229-4FE7-A0CA-4F8B68A79D9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463524" y="900643"/>
            <a:ext cx="1307349" cy="1307349"/>
          </a:xfrm>
          <a:prstGeom prst="rect">
            <a:avLst/>
          </a:prstGeom>
        </p:spPr>
      </p:pic>
      <p:sp>
        <p:nvSpPr>
          <p:cNvPr id="11" name="Arrow: Chevron 10">
            <a:extLst>
              <a:ext uri="{FF2B5EF4-FFF2-40B4-BE49-F238E27FC236}">
                <a16:creationId xmlns:a16="http://schemas.microsoft.com/office/drawing/2014/main" id="{41158A19-F884-409A-B858-2433444C0DBD}"/>
              </a:ext>
            </a:extLst>
          </p:cNvPr>
          <p:cNvSpPr/>
          <p:nvPr/>
        </p:nvSpPr>
        <p:spPr>
          <a:xfrm>
            <a:off x="5336533" y="1069052"/>
            <a:ext cx="531668" cy="990600"/>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SG" dirty="0">
              <a:solidFill>
                <a:schemeClr val="tx1"/>
              </a:solidFill>
            </a:endParaRPr>
          </a:p>
        </p:txBody>
      </p:sp>
      <p:sp>
        <p:nvSpPr>
          <p:cNvPr id="20" name="Arrow: Chevron 19">
            <a:extLst>
              <a:ext uri="{FF2B5EF4-FFF2-40B4-BE49-F238E27FC236}">
                <a16:creationId xmlns:a16="http://schemas.microsoft.com/office/drawing/2014/main" id="{8FCC7F67-C51D-4999-9A2D-9EBDBC07A69B}"/>
              </a:ext>
            </a:extLst>
          </p:cNvPr>
          <p:cNvSpPr/>
          <p:nvPr/>
        </p:nvSpPr>
        <p:spPr>
          <a:xfrm>
            <a:off x="5353741" y="3500969"/>
            <a:ext cx="531668" cy="990600"/>
          </a:xfrm>
          <a:prstGeom prst="chevr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SG" dirty="0">
              <a:solidFill>
                <a:schemeClr val="tx1"/>
              </a:solidFill>
            </a:endParaRPr>
          </a:p>
        </p:txBody>
      </p:sp>
      <p:sp>
        <p:nvSpPr>
          <p:cNvPr id="14" name="TextBox 13">
            <a:extLst>
              <a:ext uri="{FF2B5EF4-FFF2-40B4-BE49-F238E27FC236}">
                <a16:creationId xmlns:a16="http://schemas.microsoft.com/office/drawing/2014/main" id="{BA7F7895-5A74-4749-818D-8CD6CAD9C452}"/>
              </a:ext>
            </a:extLst>
          </p:cNvPr>
          <p:cNvSpPr txBox="1"/>
          <p:nvPr/>
        </p:nvSpPr>
        <p:spPr>
          <a:xfrm>
            <a:off x="3067699" y="412066"/>
            <a:ext cx="2534668" cy="400110"/>
          </a:xfrm>
          <a:prstGeom prst="rect">
            <a:avLst/>
          </a:prstGeom>
          <a:noFill/>
        </p:spPr>
        <p:txBody>
          <a:bodyPr wrap="none" rtlCol="0">
            <a:spAutoFit/>
          </a:bodyPr>
          <a:lstStyle/>
          <a:p>
            <a:r>
              <a:rPr lang="en-SG" sz="2000" dirty="0">
                <a:latin typeface="Nunito Sans" panose="020B0604020202020204" charset="0"/>
              </a:rPr>
              <a:t>Manual UAT Testing</a:t>
            </a:r>
          </a:p>
        </p:txBody>
      </p:sp>
      <p:sp>
        <p:nvSpPr>
          <p:cNvPr id="25" name="TextBox 24">
            <a:extLst>
              <a:ext uri="{FF2B5EF4-FFF2-40B4-BE49-F238E27FC236}">
                <a16:creationId xmlns:a16="http://schemas.microsoft.com/office/drawing/2014/main" id="{373CAA56-4A67-4310-A3EA-1DDE13ECD706}"/>
              </a:ext>
            </a:extLst>
          </p:cNvPr>
          <p:cNvSpPr txBox="1"/>
          <p:nvPr/>
        </p:nvSpPr>
        <p:spPr>
          <a:xfrm>
            <a:off x="3179618" y="2814167"/>
            <a:ext cx="3672800" cy="400110"/>
          </a:xfrm>
          <a:prstGeom prst="rect">
            <a:avLst/>
          </a:prstGeom>
          <a:noFill/>
        </p:spPr>
        <p:txBody>
          <a:bodyPr wrap="none" rtlCol="0">
            <a:spAutoFit/>
          </a:bodyPr>
          <a:lstStyle/>
          <a:p>
            <a:r>
              <a:rPr lang="en-SG" sz="2000" dirty="0">
                <a:latin typeface="Nunito Sans" panose="020B0604020202020204" charset="0"/>
              </a:rPr>
              <a:t>JSON Automated UAT Testing</a:t>
            </a:r>
          </a:p>
        </p:txBody>
      </p:sp>
      <p:sp>
        <p:nvSpPr>
          <p:cNvPr id="2" name="TextBox 1">
            <a:extLst>
              <a:ext uri="{FF2B5EF4-FFF2-40B4-BE49-F238E27FC236}">
                <a16:creationId xmlns:a16="http://schemas.microsoft.com/office/drawing/2014/main" id="{A2FD9011-9597-45E8-A31E-D83236B5E395}"/>
              </a:ext>
            </a:extLst>
          </p:cNvPr>
          <p:cNvSpPr txBox="1"/>
          <p:nvPr/>
        </p:nvSpPr>
        <p:spPr>
          <a:xfrm>
            <a:off x="6100731" y="1091070"/>
            <a:ext cx="2249334" cy="1015663"/>
          </a:xfrm>
          <a:prstGeom prst="rect">
            <a:avLst/>
          </a:prstGeom>
          <a:noFill/>
        </p:spPr>
        <p:txBody>
          <a:bodyPr wrap="none" rtlCol="0">
            <a:spAutoFit/>
          </a:bodyPr>
          <a:lstStyle/>
          <a:p>
            <a:r>
              <a:rPr lang="en-SG" sz="6000" dirty="0">
                <a:solidFill>
                  <a:schemeClr val="bg1"/>
                </a:solidFill>
                <a:latin typeface="Nunito Sans" panose="020B0604020202020204" charset="0"/>
              </a:rPr>
              <a:t>24/24</a:t>
            </a:r>
          </a:p>
        </p:txBody>
      </p:sp>
      <p:sp>
        <p:nvSpPr>
          <p:cNvPr id="15" name="TextBox 14">
            <a:extLst>
              <a:ext uri="{FF2B5EF4-FFF2-40B4-BE49-F238E27FC236}">
                <a16:creationId xmlns:a16="http://schemas.microsoft.com/office/drawing/2014/main" id="{F4CE8FD2-AEEF-4586-9059-C8E58ED8403C}"/>
              </a:ext>
            </a:extLst>
          </p:cNvPr>
          <p:cNvSpPr txBox="1"/>
          <p:nvPr/>
        </p:nvSpPr>
        <p:spPr>
          <a:xfrm>
            <a:off x="6100731" y="3571162"/>
            <a:ext cx="2249334" cy="1015663"/>
          </a:xfrm>
          <a:prstGeom prst="rect">
            <a:avLst/>
          </a:prstGeom>
          <a:noFill/>
        </p:spPr>
        <p:txBody>
          <a:bodyPr wrap="none" rtlCol="0">
            <a:spAutoFit/>
          </a:bodyPr>
          <a:lstStyle/>
          <a:p>
            <a:r>
              <a:rPr lang="en-SG" sz="6000" dirty="0">
                <a:solidFill>
                  <a:schemeClr val="bg1"/>
                </a:solidFill>
                <a:latin typeface="Nunito Sans" panose="020B0604020202020204" charset="0"/>
              </a:rPr>
              <a:t>22/22</a:t>
            </a:r>
          </a:p>
        </p:txBody>
      </p:sp>
      <p:pic>
        <p:nvPicPr>
          <p:cNvPr id="3" name="Picture 2">
            <a:extLst>
              <a:ext uri="{FF2B5EF4-FFF2-40B4-BE49-F238E27FC236}">
                <a16:creationId xmlns:a16="http://schemas.microsoft.com/office/drawing/2014/main" id="{84D3200C-F56A-4954-A676-F8AD5057DC0C}"/>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91837" y="1343518"/>
            <a:ext cx="2239253" cy="3510339"/>
          </a:xfrm>
          <a:prstGeom prst="rect">
            <a:avLst/>
          </a:prstGeom>
        </p:spPr>
      </p:pic>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277100" y="284200"/>
            <a:ext cx="2024100" cy="3678000"/>
          </a:xfrm>
          <a:prstGeom prst="rect">
            <a:avLst/>
          </a:prstGeom>
        </p:spPr>
        <p:txBody>
          <a:bodyPr wrap="square" lIns="91425" tIns="91425" rIns="91425" bIns="91425" anchor="b" anchorCtr="0">
            <a:noAutofit/>
          </a:bodyPr>
          <a:lstStyle/>
          <a:p>
            <a:pPr lvl="0" rtl="0">
              <a:spcBef>
                <a:spcPts val="0"/>
              </a:spcBef>
              <a:buNone/>
            </a:pPr>
            <a:r>
              <a:rPr lang="en" sz="4800" b="1" dirty="0"/>
              <a:t>6.</a:t>
            </a:r>
          </a:p>
          <a:p>
            <a:pPr lvl="0" rtl="0">
              <a:spcBef>
                <a:spcPts val="0"/>
              </a:spcBef>
              <a:buNone/>
            </a:pPr>
            <a:r>
              <a:rPr lang="en-SG" sz="2000" dirty="0"/>
              <a:t>SERVER INFO</a:t>
            </a:r>
            <a:endParaRPr lang="en" sz="2000" dirty="0"/>
          </a:p>
        </p:txBody>
      </p:sp>
      <p:sp>
        <p:nvSpPr>
          <p:cNvPr id="138" name="Shape 13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33</a:t>
            </a:fld>
            <a:endParaRPr lang="en"/>
          </a:p>
        </p:txBody>
      </p:sp>
      <p:sp>
        <p:nvSpPr>
          <p:cNvPr id="3" name="Subtitle 2">
            <a:extLst>
              <a:ext uri="{FF2B5EF4-FFF2-40B4-BE49-F238E27FC236}">
                <a16:creationId xmlns:a16="http://schemas.microsoft.com/office/drawing/2014/main" id="{901F9605-A752-4AB9-B2ED-C11173040312}"/>
              </a:ext>
            </a:extLst>
          </p:cNvPr>
          <p:cNvSpPr>
            <a:spLocks noGrp="1"/>
          </p:cNvSpPr>
          <p:nvPr>
            <p:ph type="subTitle" idx="1"/>
          </p:nvPr>
        </p:nvSpPr>
        <p:spPr/>
        <p:txBody>
          <a:bodyPr/>
          <a:lstStyle/>
          <a:p>
            <a:r>
              <a:rPr lang="en-SG" dirty="0"/>
              <a:t>Bitnami</a:t>
            </a:r>
          </a:p>
        </p:txBody>
      </p:sp>
    </p:spTree>
    <p:extLst>
      <p:ext uri="{BB962C8B-B14F-4D97-AF65-F5344CB8AC3E}">
        <p14:creationId xmlns:p14="http://schemas.microsoft.com/office/powerpoint/2010/main" val="2382760536"/>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a:spcBef>
                <a:spcPts val="0"/>
              </a:spcBef>
              <a:buNone/>
            </a:pPr>
            <a:r>
              <a:rPr lang="en-SG" sz="3200" b="1" dirty="0"/>
              <a:t>SLOCA App</a:t>
            </a:r>
            <a:endParaRPr lang="en" sz="3200" b="1" dirty="0"/>
          </a:p>
        </p:txBody>
      </p:sp>
      <p:sp>
        <p:nvSpPr>
          <p:cNvPr id="151" name="Shape 151"/>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34</a:t>
            </a:fld>
            <a:endParaRPr lang="en"/>
          </a:p>
        </p:txBody>
      </p:sp>
      <p:graphicFrame>
        <p:nvGraphicFramePr>
          <p:cNvPr id="4" name="Table 3">
            <a:extLst>
              <a:ext uri="{FF2B5EF4-FFF2-40B4-BE49-F238E27FC236}">
                <a16:creationId xmlns:a16="http://schemas.microsoft.com/office/drawing/2014/main" id="{55A6CEBA-BCFB-4D62-BBB7-73706461F0FD}"/>
              </a:ext>
            </a:extLst>
          </p:cNvPr>
          <p:cNvGraphicFramePr>
            <a:graphicFrameLocks noGrp="1"/>
          </p:cNvGraphicFramePr>
          <p:nvPr>
            <p:extLst>
              <p:ext uri="{D42A27DB-BD31-4B8C-83A1-F6EECF244321}">
                <p14:modId xmlns:p14="http://schemas.microsoft.com/office/powerpoint/2010/main" val="454816108"/>
              </p:ext>
            </p:extLst>
          </p:nvPr>
        </p:nvGraphicFramePr>
        <p:xfrm>
          <a:off x="4745653" y="1095135"/>
          <a:ext cx="4124483" cy="1036320"/>
        </p:xfrm>
        <a:graphic>
          <a:graphicData uri="http://schemas.openxmlformats.org/drawingml/2006/table">
            <a:tbl>
              <a:tblPr firstRow="1" bandRow="1">
                <a:tableStyleId>{E94D28AD-F923-4215-9ABF-3C681C6811D4}</a:tableStyleId>
              </a:tblPr>
              <a:tblGrid>
                <a:gridCol w="960449">
                  <a:extLst>
                    <a:ext uri="{9D8B030D-6E8A-4147-A177-3AD203B41FA5}">
                      <a16:colId xmlns:a16="http://schemas.microsoft.com/office/drawing/2014/main" val="1489358356"/>
                    </a:ext>
                  </a:extLst>
                </a:gridCol>
                <a:gridCol w="3164034">
                  <a:extLst>
                    <a:ext uri="{9D8B030D-6E8A-4147-A177-3AD203B41FA5}">
                      <a16:colId xmlns:a16="http://schemas.microsoft.com/office/drawing/2014/main" val="3804777141"/>
                    </a:ext>
                  </a:extLst>
                </a:gridCol>
              </a:tblGrid>
              <a:tr h="370840">
                <a:tc>
                  <a:txBody>
                    <a:bodyPr/>
                    <a:lstStyle/>
                    <a:p>
                      <a:r>
                        <a:rPr lang="en-SG" dirty="0">
                          <a:latin typeface="Nunito Sans" panose="020B0604020202020204" charset="0"/>
                        </a:rPr>
                        <a:t>IP Address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1" dirty="0">
                          <a:latin typeface="Nunito Sans" panose="020B0604020202020204" charset="0"/>
                        </a:rPr>
                        <a:t>http://52.221.242.151</a:t>
                      </a:r>
                    </a:p>
                  </a:txBody>
                  <a:tcPr/>
                </a:tc>
                <a:extLst>
                  <a:ext uri="{0D108BD9-81ED-4DB2-BD59-A6C34878D82A}">
                    <a16:rowId xmlns:a16="http://schemas.microsoft.com/office/drawing/2014/main" val="714949998"/>
                  </a:ext>
                </a:extLst>
              </a:tr>
              <a:tr h="370840">
                <a:tc>
                  <a:txBody>
                    <a:bodyPr/>
                    <a:lstStyle/>
                    <a:p>
                      <a:r>
                        <a:rPr lang="en-SG" dirty="0">
                          <a:latin typeface="Nunito Sans" panose="020B0604020202020204" charset="0"/>
                        </a:rPr>
                        <a:t>Web URL</a:t>
                      </a:r>
                    </a:p>
                  </a:txBody>
                  <a:tcPr/>
                </a:tc>
                <a:tc>
                  <a:txBody>
                    <a:bodyPr/>
                    <a:lstStyle/>
                    <a:p>
                      <a:r>
                        <a:rPr lang="en-SG" b="1" dirty="0">
                          <a:latin typeface="Nunito Sans" panose="020B0604020202020204" charset="0"/>
                        </a:rPr>
                        <a:t>http://52.221.242.151/app/login.jsp</a:t>
                      </a:r>
                    </a:p>
                  </a:txBody>
                  <a:tcPr/>
                </a:tc>
                <a:extLst>
                  <a:ext uri="{0D108BD9-81ED-4DB2-BD59-A6C34878D82A}">
                    <a16:rowId xmlns:a16="http://schemas.microsoft.com/office/drawing/2014/main" val="3596782021"/>
                  </a:ext>
                </a:extLst>
              </a:tr>
            </a:tbl>
          </a:graphicData>
        </a:graphic>
      </p:graphicFrame>
      <p:graphicFrame>
        <p:nvGraphicFramePr>
          <p:cNvPr id="13" name="Table 12">
            <a:extLst>
              <a:ext uri="{FF2B5EF4-FFF2-40B4-BE49-F238E27FC236}">
                <a16:creationId xmlns:a16="http://schemas.microsoft.com/office/drawing/2014/main" id="{49F93061-E280-4D17-9DC0-387ED217758B}"/>
              </a:ext>
            </a:extLst>
          </p:cNvPr>
          <p:cNvGraphicFramePr>
            <a:graphicFrameLocks noGrp="1"/>
          </p:cNvGraphicFramePr>
          <p:nvPr>
            <p:extLst>
              <p:ext uri="{D42A27DB-BD31-4B8C-83A1-F6EECF244321}">
                <p14:modId xmlns:p14="http://schemas.microsoft.com/office/powerpoint/2010/main" val="3673394291"/>
              </p:ext>
            </p:extLst>
          </p:nvPr>
        </p:nvGraphicFramePr>
        <p:xfrm>
          <a:off x="4745653" y="3246417"/>
          <a:ext cx="4124483" cy="741680"/>
        </p:xfrm>
        <a:graphic>
          <a:graphicData uri="http://schemas.openxmlformats.org/drawingml/2006/table">
            <a:tbl>
              <a:tblPr firstRow="1" bandRow="1">
                <a:tableStyleId>{E94D28AD-F923-4215-9ABF-3C681C6811D4}</a:tableStyleId>
              </a:tblPr>
              <a:tblGrid>
                <a:gridCol w="1069079">
                  <a:extLst>
                    <a:ext uri="{9D8B030D-6E8A-4147-A177-3AD203B41FA5}">
                      <a16:colId xmlns:a16="http://schemas.microsoft.com/office/drawing/2014/main" val="1489358356"/>
                    </a:ext>
                  </a:extLst>
                </a:gridCol>
                <a:gridCol w="3055404">
                  <a:extLst>
                    <a:ext uri="{9D8B030D-6E8A-4147-A177-3AD203B41FA5}">
                      <a16:colId xmlns:a16="http://schemas.microsoft.com/office/drawing/2014/main" val="3804777141"/>
                    </a:ext>
                  </a:extLst>
                </a:gridCol>
              </a:tblGrid>
              <a:tr h="370840">
                <a:tc>
                  <a:txBody>
                    <a:bodyPr/>
                    <a:lstStyle/>
                    <a:p>
                      <a:r>
                        <a:rPr lang="en-SG" dirty="0"/>
                        <a:t>Username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1" dirty="0"/>
                        <a:t>admin</a:t>
                      </a:r>
                    </a:p>
                  </a:txBody>
                  <a:tcPr/>
                </a:tc>
                <a:extLst>
                  <a:ext uri="{0D108BD9-81ED-4DB2-BD59-A6C34878D82A}">
                    <a16:rowId xmlns:a16="http://schemas.microsoft.com/office/drawing/2014/main" val="714949998"/>
                  </a:ext>
                </a:extLst>
              </a:tr>
              <a:tr h="370840">
                <a:tc>
                  <a:txBody>
                    <a:bodyPr/>
                    <a:lstStyle/>
                    <a:p>
                      <a:r>
                        <a:rPr lang="en-SG" dirty="0"/>
                        <a:t>Password</a:t>
                      </a:r>
                    </a:p>
                  </a:txBody>
                  <a:tcPr/>
                </a:tc>
                <a:tc>
                  <a:txBody>
                    <a:bodyPr/>
                    <a:lstStyle/>
                    <a:p>
                      <a:r>
                        <a:rPr lang="en-SG" b="1" dirty="0"/>
                        <a:t>pxraysw</a:t>
                      </a:r>
                    </a:p>
                  </a:txBody>
                  <a:tcPr/>
                </a:tc>
                <a:extLst>
                  <a:ext uri="{0D108BD9-81ED-4DB2-BD59-A6C34878D82A}">
                    <a16:rowId xmlns:a16="http://schemas.microsoft.com/office/drawing/2014/main" val="3596782021"/>
                  </a:ext>
                </a:extLst>
              </a:tr>
            </a:tbl>
          </a:graphicData>
        </a:graphic>
      </p:graphicFrame>
      <p:sp>
        <p:nvSpPr>
          <p:cNvPr id="5" name="TextBox 4">
            <a:extLst>
              <a:ext uri="{FF2B5EF4-FFF2-40B4-BE49-F238E27FC236}">
                <a16:creationId xmlns:a16="http://schemas.microsoft.com/office/drawing/2014/main" id="{2A02AC70-DC47-44C5-B2DB-7A1C68B171BA}"/>
              </a:ext>
            </a:extLst>
          </p:cNvPr>
          <p:cNvSpPr txBox="1"/>
          <p:nvPr/>
        </p:nvSpPr>
        <p:spPr>
          <a:xfrm>
            <a:off x="4745653" y="695025"/>
            <a:ext cx="1517422" cy="400110"/>
          </a:xfrm>
          <a:prstGeom prst="rect">
            <a:avLst/>
          </a:prstGeom>
          <a:noFill/>
        </p:spPr>
        <p:txBody>
          <a:bodyPr wrap="square" rtlCol="0">
            <a:spAutoFit/>
          </a:bodyPr>
          <a:lstStyle/>
          <a:p>
            <a:r>
              <a:rPr lang="en-SG" sz="2000" dirty="0">
                <a:latin typeface="Nunito Sans" panose="020B0604020202020204" charset="0"/>
              </a:rPr>
              <a:t>Site Details</a:t>
            </a:r>
          </a:p>
        </p:txBody>
      </p:sp>
      <p:sp>
        <p:nvSpPr>
          <p:cNvPr id="15" name="TextBox 14">
            <a:extLst>
              <a:ext uri="{FF2B5EF4-FFF2-40B4-BE49-F238E27FC236}">
                <a16:creationId xmlns:a16="http://schemas.microsoft.com/office/drawing/2014/main" id="{CCB707BB-3988-4196-AB32-A43AEF48E39D}"/>
              </a:ext>
            </a:extLst>
          </p:cNvPr>
          <p:cNvSpPr txBox="1"/>
          <p:nvPr/>
        </p:nvSpPr>
        <p:spPr>
          <a:xfrm>
            <a:off x="4745653" y="2822193"/>
            <a:ext cx="2178802" cy="400110"/>
          </a:xfrm>
          <a:prstGeom prst="rect">
            <a:avLst/>
          </a:prstGeom>
          <a:noFill/>
        </p:spPr>
        <p:txBody>
          <a:bodyPr wrap="none" rtlCol="0">
            <a:spAutoFit/>
          </a:bodyPr>
          <a:lstStyle/>
          <a:p>
            <a:r>
              <a:rPr lang="en-SG" sz="2000" dirty="0">
                <a:latin typeface="Nunito Sans" panose="020B0604020202020204" charset="0"/>
              </a:rPr>
              <a:t>Login Credentials</a:t>
            </a:r>
          </a:p>
        </p:txBody>
      </p:sp>
      <p:sp>
        <p:nvSpPr>
          <p:cNvPr id="2" name="AutoShape 2" descr="Image result for aws">
            <a:extLst>
              <a:ext uri="{FF2B5EF4-FFF2-40B4-BE49-F238E27FC236}">
                <a16:creationId xmlns:a16="http://schemas.microsoft.com/office/drawing/2014/main" id="{699F6BF3-6AE4-46CF-BFDD-3EDE8B1A65C1}"/>
              </a:ext>
            </a:extLst>
          </p:cNvPr>
          <p:cNvSpPr>
            <a:spLocks noChangeAspect="1" noChangeArrowheads="1"/>
          </p:cNvSpPr>
          <p:nvPr/>
        </p:nvSpPr>
        <p:spPr bwMode="auto">
          <a:xfrm>
            <a:off x="8522473" y="-627480"/>
            <a:ext cx="113969" cy="1139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dirty="0"/>
          </a:p>
        </p:txBody>
      </p:sp>
      <p:pic>
        <p:nvPicPr>
          <p:cNvPr id="2052" name="Picture 4" descr="Image result for aws">
            <a:extLst>
              <a:ext uri="{FF2B5EF4-FFF2-40B4-BE49-F238E27FC236}">
                <a16:creationId xmlns:a16="http://schemas.microsoft.com/office/drawing/2014/main" id="{6D2E6AEE-6439-4F9B-823C-F32A1D05BBFA}"/>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13551" y="1095135"/>
            <a:ext cx="1806158" cy="6791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login">
            <a:extLst>
              <a:ext uri="{FF2B5EF4-FFF2-40B4-BE49-F238E27FC236}">
                <a16:creationId xmlns:a16="http://schemas.microsoft.com/office/drawing/2014/main" id="{C1D47F29-99FC-4283-A100-6BFB2587AF4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056389" y="2846307"/>
            <a:ext cx="1031682" cy="1031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029576"/>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277100" y="284200"/>
            <a:ext cx="2024100" cy="3678000"/>
          </a:xfrm>
          <a:prstGeom prst="rect">
            <a:avLst/>
          </a:prstGeom>
        </p:spPr>
        <p:txBody>
          <a:bodyPr wrap="square" lIns="91425" tIns="91425" rIns="91425" bIns="91425" anchor="b" anchorCtr="0">
            <a:noAutofit/>
          </a:bodyPr>
          <a:lstStyle/>
          <a:p>
            <a:pPr lvl="0" rtl="0">
              <a:spcBef>
                <a:spcPts val="0"/>
              </a:spcBef>
              <a:buNone/>
            </a:pPr>
            <a:r>
              <a:rPr lang="en" sz="4800" b="1" dirty="0"/>
              <a:t>7.</a:t>
            </a:r>
          </a:p>
          <a:p>
            <a:pPr lvl="0" rtl="0">
              <a:spcBef>
                <a:spcPts val="0"/>
              </a:spcBef>
              <a:buNone/>
            </a:pPr>
            <a:r>
              <a:rPr lang="en-SG" sz="2000" dirty="0"/>
              <a:t>OTHERS</a:t>
            </a:r>
            <a:endParaRPr lang="en" sz="2000" dirty="0"/>
          </a:p>
        </p:txBody>
      </p:sp>
      <p:sp>
        <p:nvSpPr>
          <p:cNvPr id="138" name="Shape 138"/>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35</a:t>
            </a:fld>
            <a:endParaRPr lang="en"/>
          </a:p>
        </p:txBody>
      </p:sp>
      <p:sp>
        <p:nvSpPr>
          <p:cNvPr id="3" name="Subtitle 2">
            <a:extLst>
              <a:ext uri="{FF2B5EF4-FFF2-40B4-BE49-F238E27FC236}">
                <a16:creationId xmlns:a16="http://schemas.microsoft.com/office/drawing/2014/main" id="{901F9605-A752-4AB9-B2ED-C11173040312}"/>
              </a:ext>
            </a:extLst>
          </p:cNvPr>
          <p:cNvSpPr>
            <a:spLocks noGrp="1"/>
          </p:cNvSpPr>
          <p:nvPr>
            <p:ph type="subTitle" idx="1"/>
          </p:nvPr>
        </p:nvSpPr>
        <p:spPr/>
        <p:txBody>
          <a:bodyPr/>
          <a:lstStyle/>
          <a:p>
            <a:r>
              <a:rPr lang="en-SG" dirty="0"/>
              <a:t>Any other business</a:t>
            </a:r>
          </a:p>
        </p:txBody>
      </p:sp>
    </p:spTree>
    <p:extLst>
      <p:ext uri="{BB962C8B-B14F-4D97-AF65-F5344CB8AC3E}">
        <p14:creationId xmlns:p14="http://schemas.microsoft.com/office/powerpoint/2010/main" val="1474320753"/>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4" name="Picture 3">
            <a:extLst>
              <a:ext uri="{FF2B5EF4-FFF2-40B4-BE49-F238E27FC236}">
                <a16:creationId xmlns:a16="http://schemas.microsoft.com/office/drawing/2014/main" id="{20B04F8D-50F0-4861-BB3B-877456B509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20945750">
            <a:off x="-182134" y="3172345"/>
            <a:ext cx="3272759" cy="18758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1" name="Shape 181"/>
          <p:cNvSpPr txBox="1">
            <a:spLocks noGrp="1"/>
          </p:cNvSpPr>
          <p:nvPr>
            <p:ph type="body" idx="1"/>
          </p:nvPr>
        </p:nvSpPr>
        <p:spPr>
          <a:xfrm>
            <a:off x="3090625" y="575500"/>
            <a:ext cx="5596200" cy="1207800"/>
          </a:xfrm>
          <a:prstGeom prst="rect">
            <a:avLst/>
          </a:prstGeom>
        </p:spPr>
        <p:txBody>
          <a:bodyPr wrap="square" lIns="91425" tIns="91425" rIns="91425" bIns="91425" anchor="t" anchorCtr="0">
            <a:noAutofit/>
          </a:bodyPr>
          <a:lstStyle/>
          <a:p>
            <a:pPr lvl="0">
              <a:spcBef>
                <a:spcPts val="0"/>
              </a:spcBef>
              <a:buNone/>
            </a:pPr>
            <a:r>
              <a:rPr lang="en-SG" dirty="0"/>
              <a:t>If you want to go fast, go alone.</a:t>
            </a:r>
          </a:p>
          <a:p>
            <a:pPr lvl="0">
              <a:spcBef>
                <a:spcPts val="0"/>
              </a:spcBef>
              <a:buNone/>
            </a:pPr>
            <a:r>
              <a:rPr lang="en-SG" dirty="0"/>
              <a:t>If you want to go far, go together.</a:t>
            </a:r>
            <a:endParaRPr lang="en" dirty="0"/>
          </a:p>
        </p:txBody>
      </p:sp>
      <p:sp>
        <p:nvSpPr>
          <p:cNvPr id="182" name="Shape 182"/>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a:spcBef>
                <a:spcPts val="0"/>
              </a:spcBef>
              <a:buNone/>
            </a:pPr>
            <a:r>
              <a:rPr lang="en-SG" sz="2800" b="1" dirty="0"/>
              <a:t>Main Takeaways</a:t>
            </a:r>
            <a:endParaRPr lang="en" sz="2800" b="1" dirty="0"/>
          </a:p>
        </p:txBody>
      </p:sp>
      <p:sp>
        <p:nvSpPr>
          <p:cNvPr id="183" name="Shape 183"/>
          <p:cNvSpPr txBox="1">
            <a:spLocks noGrp="1"/>
          </p:cNvSpPr>
          <p:nvPr>
            <p:ph type="body" idx="2"/>
          </p:nvPr>
        </p:nvSpPr>
        <p:spPr>
          <a:xfrm>
            <a:off x="3233748" y="2984375"/>
            <a:ext cx="2727000" cy="1765476"/>
          </a:xfrm>
          <a:prstGeom prst="rect">
            <a:avLst/>
          </a:prstGeom>
        </p:spPr>
        <p:txBody>
          <a:bodyPr wrap="square" lIns="91425" tIns="91425" rIns="91425" bIns="91425" anchor="t" anchorCtr="0">
            <a:noAutofit/>
          </a:bodyPr>
          <a:lstStyle/>
          <a:p>
            <a:pPr lvl="0">
              <a:spcBef>
                <a:spcPts val="0"/>
              </a:spcBef>
              <a:buClr>
                <a:schemeClr val="dk1"/>
              </a:buClr>
              <a:buSzPct val="100000"/>
              <a:buFont typeface="Arial"/>
              <a:buNone/>
            </a:pPr>
            <a:r>
              <a:rPr lang="en-SG" b="1" dirty="0"/>
              <a:t>Communication</a:t>
            </a:r>
            <a:endParaRPr lang="en" b="1" dirty="0"/>
          </a:p>
          <a:p>
            <a:pPr lvl="0">
              <a:spcBef>
                <a:spcPts val="0"/>
              </a:spcBef>
              <a:buClr>
                <a:schemeClr val="dk1"/>
              </a:buClr>
              <a:buSzPct val="100000"/>
              <a:buFont typeface="Arial"/>
              <a:buNone/>
            </a:pPr>
            <a:r>
              <a:rPr lang="en-SG" dirty="0"/>
              <a:t>A concept that is always brought up but easily forgotten. Communication is key to any successful relationship and our team has learnt the importance of saying what is on our mind; in a polite way of course. This has allowed us to trust each and made our teamwork stronger.</a:t>
            </a:r>
            <a:endParaRPr dirty="0"/>
          </a:p>
        </p:txBody>
      </p:sp>
      <p:sp>
        <p:nvSpPr>
          <p:cNvPr id="184" name="Shape 1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36</a:t>
            </a:fld>
            <a:endParaRPr lang="en"/>
          </a:p>
        </p:txBody>
      </p:sp>
      <p:sp>
        <p:nvSpPr>
          <p:cNvPr id="185" name="Shape 185"/>
          <p:cNvSpPr txBox="1">
            <a:spLocks noGrp="1"/>
          </p:cNvSpPr>
          <p:nvPr>
            <p:ph type="body" idx="3"/>
          </p:nvPr>
        </p:nvSpPr>
        <p:spPr>
          <a:xfrm>
            <a:off x="6102872" y="2984375"/>
            <a:ext cx="2727000" cy="1572000"/>
          </a:xfrm>
          <a:prstGeom prst="rect">
            <a:avLst/>
          </a:prstGeom>
        </p:spPr>
        <p:txBody>
          <a:bodyPr wrap="square" lIns="91425" tIns="91425" rIns="91425" bIns="91425" anchor="t" anchorCtr="0">
            <a:noAutofit/>
          </a:bodyPr>
          <a:lstStyle/>
          <a:p>
            <a:pPr lvl="0">
              <a:spcBef>
                <a:spcPts val="0"/>
              </a:spcBef>
              <a:buClr>
                <a:schemeClr val="dk1"/>
              </a:buClr>
              <a:buSzPct val="100000"/>
              <a:buFont typeface="Arial"/>
              <a:buNone/>
            </a:pPr>
            <a:r>
              <a:rPr lang="en-SG" b="1" dirty="0"/>
              <a:t>Assumptions</a:t>
            </a:r>
            <a:endParaRPr lang="en" b="1" dirty="0"/>
          </a:p>
          <a:p>
            <a:pPr lvl="0">
              <a:spcBef>
                <a:spcPts val="0"/>
              </a:spcBef>
              <a:buClr>
                <a:schemeClr val="dk1"/>
              </a:buClr>
              <a:buSzPct val="100000"/>
              <a:buFont typeface="Arial"/>
              <a:buNone/>
            </a:pPr>
            <a:r>
              <a:rPr lang="en-SG" dirty="0"/>
              <a:t>In a project with many uncertainty, the path of least resistance will be to assume and think about it later. However, this strategy has cost us dearly and taught us to never assume. Always double check.</a:t>
            </a:r>
            <a:endParaRPr lang="en" dirty="0"/>
          </a:p>
          <a:p>
            <a:pPr lvl="0">
              <a:spcBef>
                <a:spcPts val="0"/>
              </a:spcBef>
              <a:buClr>
                <a:schemeClr val="dk1"/>
              </a:buClr>
              <a:buSzPct val="100000"/>
              <a:buFont typeface="Arial"/>
              <a:buNone/>
            </a:pPr>
            <a:endParaRPr dirty="0"/>
          </a:p>
          <a:p>
            <a:pPr lvl="0">
              <a:spcBef>
                <a:spcPts val="0"/>
              </a:spcBef>
              <a:buNone/>
            </a:pPr>
            <a:endParaRPr dirty="0"/>
          </a:p>
        </p:txBody>
      </p:sp>
      <p:sp>
        <p:nvSpPr>
          <p:cNvPr id="186" name="Shape 186"/>
          <p:cNvSpPr/>
          <p:nvPr/>
        </p:nvSpPr>
        <p:spPr>
          <a:xfrm rot="729144">
            <a:off x="3292907" y="2050455"/>
            <a:ext cx="916334" cy="857729"/>
          </a:xfrm>
          <a:prstGeom prst="wedgeEllipseCallout">
            <a:avLst>
              <a:gd name="adj1" fmla="val -20833"/>
              <a:gd name="adj2" fmla="val 62500"/>
            </a:avLst>
          </a:prstGeom>
          <a:solidFill>
            <a:srgbClr val="F67031"/>
          </a:solidFill>
          <a:ln>
            <a:noFill/>
          </a:ln>
        </p:spPr>
        <p:txBody>
          <a:bodyPr wrap="square" lIns="91425" tIns="91425" rIns="91425" bIns="91425" anchor="ctr" anchorCtr="0">
            <a:noAutofit/>
          </a:bodyPr>
          <a:lstStyle/>
          <a:p>
            <a:pPr lvl="0">
              <a:spcBef>
                <a:spcPts val="0"/>
              </a:spcBef>
              <a:buNone/>
            </a:pPr>
            <a:endParaRPr dirty="0">
              <a:solidFill>
                <a:srgbClr val="00BCD4"/>
              </a:solidFill>
            </a:endParaRPr>
          </a:p>
        </p:txBody>
      </p:sp>
      <p:sp>
        <p:nvSpPr>
          <p:cNvPr id="187" name="Shape 187"/>
          <p:cNvSpPr/>
          <p:nvPr/>
        </p:nvSpPr>
        <p:spPr>
          <a:xfrm rot="-773137" flipH="1">
            <a:off x="3712440" y="1821551"/>
            <a:ext cx="992801" cy="929054"/>
          </a:xfrm>
          <a:prstGeom prst="wedgeEllipseCallout">
            <a:avLst>
              <a:gd name="adj1" fmla="val -20833"/>
              <a:gd name="adj2" fmla="val 62500"/>
            </a:avLst>
          </a:prstGeom>
          <a:solidFill>
            <a:srgbClr val="ED0036">
              <a:alpha val="71540"/>
            </a:srgbClr>
          </a:solidFill>
          <a:ln>
            <a:noFill/>
          </a:ln>
        </p:spPr>
        <p:txBody>
          <a:bodyPr wrap="square" lIns="91425" tIns="91425" rIns="91425" bIns="91425" anchor="ctr" anchorCtr="0">
            <a:noAutofit/>
          </a:bodyPr>
          <a:lstStyle/>
          <a:p>
            <a:pPr lvl="0" rtl="0">
              <a:spcBef>
                <a:spcPts val="0"/>
              </a:spcBef>
              <a:buNone/>
            </a:pPr>
            <a:endParaRPr dirty="0">
              <a:solidFill>
                <a:srgbClr val="00BCD4"/>
              </a:solidFill>
            </a:endParaRPr>
          </a:p>
        </p:txBody>
      </p:sp>
      <p:sp>
        <p:nvSpPr>
          <p:cNvPr id="188" name="Shape 188"/>
          <p:cNvSpPr/>
          <p:nvPr/>
        </p:nvSpPr>
        <p:spPr>
          <a:xfrm rot="729144">
            <a:off x="6137282" y="2111230"/>
            <a:ext cx="916334" cy="857729"/>
          </a:xfrm>
          <a:prstGeom prst="wedgeEllipseCallout">
            <a:avLst>
              <a:gd name="adj1" fmla="val -20833"/>
              <a:gd name="adj2" fmla="val 62500"/>
            </a:avLst>
          </a:prstGeom>
          <a:solidFill>
            <a:srgbClr val="F67031"/>
          </a:solidFill>
          <a:ln>
            <a:noFill/>
          </a:ln>
        </p:spPr>
        <p:txBody>
          <a:bodyPr wrap="square" lIns="91425" tIns="91425" rIns="91425" bIns="91425" anchor="ctr" anchorCtr="0">
            <a:noAutofit/>
          </a:bodyPr>
          <a:lstStyle/>
          <a:p>
            <a:pPr lvl="0" rtl="0">
              <a:spcBef>
                <a:spcPts val="0"/>
              </a:spcBef>
              <a:buNone/>
            </a:pPr>
            <a:endParaRPr dirty="0">
              <a:solidFill>
                <a:srgbClr val="00BCD4"/>
              </a:solidFill>
            </a:endParaRPr>
          </a:p>
        </p:txBody>
      </p:sp>
      <p:sp>
        <p:nvSpPr>
          <p:cNvPr id="189" name="Shape 189"/>
          <p:cNvSpPr/>
          <p:nvPr/>
        </p:nvSpPr>
        <p:spPr>
          <a:xfrm rot="-773137" flipH="1">
            <a:off x="6556815" y="1882326"/>
            <a:ext cx="992801" cy="929054"/>
          </a:xfrm>
          <a:prstGeom prst="wedgeEllipseCallout">
            <a:avLst>
              <a:gd name="adj1" fmla="val -20833"/>
              <a:gd name="adj2" fmla="val 62500"/>
            </a:avLst>
          </a:prstGeom>
          <a:solidFill>
            <a:srgbClr val="FFA400">
              <a:alpha val="71540"/>
            </a:srgbClr>
          </a:solidFill>
          <a:ln>
            <a:noFill/>
          </a:ln>
        </p:spPr>
        <p:txBody>
          <a:bodyPr wrap="square" lIns="91425" tIns="91425" rIns="91425" bIns="91425" anchor="ctr" anchorCtr="0">
            <a:noAutofit/>
          </a:bodyPr>
          <a:lstStyle/>
          <a:p>
            <a:pPr lvl="0" rtl="0">
              <a:spcBef>
                <a:spcPts val="0"/>
              </a:spcBef>
              <a:buNone/>
            </a:pPr>
            <a:endParaRPr dirty="0">
              <a:solidFill>
                <a:srgbClr val="00BCD4"/>
              </a:solidFill>
            </a:endParaRPr>
          </a:p>
        </p:txBody>
      </p:sp>
      <p:pic>
        <p:nvPicPr>
          <p:cNvPr id="3" name="Picture 2">
            <a:extLst>
              <a:ext uri="{FF2B5EF4-FFF2-40B4-BE49-F238E27FC236}">
                <a16:creationId xmlns:a16="http://schemas.microsoft.com/office/drawing/2014/main" id="{5C2600C1-A5E5-40B4-9D2F-7E6DF7E2DBE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98166" y="1987883"/>
            <a:ext cx="657140" cy="657140"/>
          </a:xfrm>
          <a:prstGeom prst="rect">
            <a:avLst/>
          </a:prstGeom>
        </p:spPr>
      </p:pic>
      <p:pic>
        <p:nvPicPr>
          <p:cNvPr id="5" name="Picture 4">
            <a:extLst>
              <a:ext uri="{FF2B5EF4-FFF2-40B4-BE49-F238E27FC236}">
                <a16:creationId xmlns:a16="http://schemas.microsoft.com/office/drawing/2014/main" id="{842A57E8-7440-40F0-9367-CD64E20E6B3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781303" y="2074941"/>
            <a:ext cx="543823" cy="543823"/>
          </a:xfrm>
          <a:prstGeom prst="rect">
            <a:avLst/>
          </a:prstGeom>
        </p:spPr>
      </p:pic>
    </p:spTree>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Shape 182"/>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a:spcBef>
                <a:spcPts val="0"/>
              </a:spcBef>
              <a:buNone/>
            </a:pPr>
            <a:r>
              <a:rPr lang="en-SG" b="1" dirty="0"/>
              <a:t>Conflict Management</a:t>
            </a:r>
            <a:endParaRPr lang="en" b="1" dirty="0"/>
          </a:p>
        </p:txBody>
      </p:sp>
      <p:sp>
        <p:nvSpPr>
          <p:cNvPr id="184" name="Shape 184"/>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37</a:t>
            </a:fld>
            <a:endParaRPr lang="en"/>
          </a:p>
        </p:txBody>
      </p:sp>
      <p:sp>
        <p:nvSpPr>
          <p:cNvPr id="3" name="Text Placeholder 2">
            <a:extLst>
              <a:ext uri="{FF2B5EF4-FFF2-40B4-BE49-F238E27FC236}">
                <a16:creationId xmlns:a16="http://schemas.microsoft.com/office/drawing/2014/main" id="{C7CB0301-1B0D-4D79-976D-4A094EB08C05}"/>
              </a:ext>
            </a:extLst>
          </p:cNvPr>
          <p:cNvSpPr>
            <a:spLocks noGrp="1"/>
          </p:cNvSpPr>
          <p:nvPr>
            <p:ph type="body" idx="1"/>
          </p:nvPr>
        </p:nvSpPr>
        <p:spPr>
          <a:xfrm>
            <a:off x="3090625" y="575500"/>
            <a:ext cx="5596200" cy="1207800"/>
          </a:xfrm>
        </p:spPr>
        <p:txBody>
          <a:bodyPr/>
          <a:lstStyle/>
          <a:p>
            <a:pPr>
              <a:buNone/>
            </a:pPr>
            <a:r>
              <a:rPr lang="en-SG" dirty="0"/>
              <a:t>Peace is not absence of conflict, it is the ability to handle conflicts by peaceful means ~ Ronald Reagan</a:t>
            </a:r>
          </a:p>
        </p:txBody>
      </p:sp>
      <p:sp>
        <p:nvSpPr>
          <p:cNvPr id="34" name="Shape 186">
            <a:extLst>
              <a:ext uri="{FF2B5EF4-FFF2-40B4-BE49-F238E27FC236}">
                <a16:creationId xmlns:a16="http://schemas.microsoft.com/office/drawing/2014/main" id="{68CCE04A-9B34-4D96-AF5E-3C916B9FD98D}"/>
              </a:ext>
            </a:extLst>
          </p:cNvPr>
          <p:cNvSpPr/>
          <p:nvPr/>
        </p:nvSpPr>
        <p:spPr>
          <a:xfrm rot="729144">
            <a:off x="3245199" y="2050455"/>
            <a:ext cx="916334" cy="857729"/>
          </a:xfrm>
          <a:prstGeom prst="wedgeEllipseCallout">
            <a:avLst>
              <a:gd name="adj1" fmla="val -20833"/>
              <a:gd name="adj2" fmla="val 62500"/>
            </a:avLst>
          </a:prstGeom>
          <a:solidFill>
            <a:srgbClr val="F67031"/>
          </a:solidFill>
          <a:ln>
            <a:noFill/>
          </a:ln>
        </p:spPr>
        <p:txBody>
          <a:bodyPr wrap="square" lIns="91425" tIns="91425" rIns="91425" bIns="91425" anchor="ctr" anchorCtr="0">
            <a:noAutofit/>
          </a:bodyPr>
          <a:lstStyle/>
          <a:p>
            <a:pPr lvl="0">
              <a:spcBef>
                <a:spcPts val="0"/>
              </a:spcBef>
              <a:buNone/>
            </a:pPr>
            <a:endParaRPr dirty="0">
              <a:solidFill>
                <a:srgbClr val="00BCD4"/>
              </a:solidFill>
            </a:endParaRPr>
          </a:p>
        </p:txBody>
      </p:sp>
      <p:sp>
        <p:nvSpPr>
          <p:cNvPr id="35" name="Shape 187">
            <a:extLst>
              <a:ext uri="{FF2B5EF4-FFF2-40B4-BE49-F238E27FC236}">
                <a16:creationId xmlns:a16="http://schemas.microsoft.com/office/drawing/2014/main" id="{44ABC762-756F-4E35-A4B6-52CD8533506C}"/>
              </a:ext>
            </a:extLst>
          </p:cNvPr>
          <p:cNvSpPr/>
          <p:nvPr/>
        </p:nvSpPr>
        <p:spPr>
          <a:xfrm rot="-773137" flipH="1">
            <a:off x="3664732" y="1821551"/>
            <a:ext cx="992801" cy="929054"/>
          </a:xfrm>
          <a:prstGeom prst="wedgeEllipseCallout">
            <a:avLst>
              <a:gd name="adj1" fmla="val -20833"/>
              <a:gd name="adj2" fmla="val 62500"/>
            </a:avLst>
          </a:prstGeom>
          <a:solidFill>
            <a:srgbClr val="ED0036">
              <a:alpha val="71540"/>
            </a:srgbClr>
          </a:solidFill>
          <a:ln>
            <a:noFill/>
          </a:ln>
        </p:spPr>
        <p:txBody>
          <a:bodyPr wrap="square" lIns="91425" tIns="91425" rIns="91425" bIns="91425" anchor="ctr" anchorCtr="0">
            <a:noAutofit/>
          </a:bodyPr>
          <a:lstStyle/>
          <a:p>
            <a:pPr lvl="0" rtl="0">
              <a:spcBef>
                <a:spcPts val="0"/>
              </a:spcBef>
              <a:buNone/>
            </a:pPr>
            <a:endParaRPr dirty="0">
              <a:solidFill>
                <a:srgbClr val="00BCD4"/>
              </a:solidFill>
            </a:endParaRPr>
          </a:p>
        </p:txBody>
      </p:sp>
      <p:sp>
        <p:nvSpPr>
          <p:cNvPr id="36" name="Shape 188">
            <a:extLst>
              <a:ext uri="{FF2B5EF4-FFF2-40B4-BE49-F238E27FC236}">
                <a16:creationId xmlns:a16="http://schemas.microsoft.com/office/drawing/2014/main" id="{2849DE67-4AC3-4B26-A3CB-7DD7F5327CF0}"/>
              </a:ext>
            </a:extLst>
          </p:cNvPr>
          <p:cNvSpPr/>
          <p:nvPr/>
        </p:nvSpPr>
        <p:spPr>
          <a:xfrm rot="729144">
            <a:off x="6089574" y="2111230"/>
            <a:ext cx="916334" cy="857729"/>
          </a:xfrm>
          <a:prstGeom prst="wedgeEllipseCallout">
            <a:avLst>
              <a:gd name="adj1" fmla="val -20833"/>
              <a:gd name="adj2" fmla="val 62500"/>
            </a:avLst>
          </a:prstGeom>
          <a:solidFill>
            <a:srgbClr val="F67031"/>
          </a:solidFill>
          <a:ln>
            <a:noFill/>
          </a:ln>
        </p:spPr>
        <p:txBody>
          <a:bodyPr wrap="square" lIns="91425" tIns="91425" rIns="91425" bIns="91425" anchor="ctr" anchorCtr="0">
            <a:noAutofit/>
          </a:bodyPr>
          <a:lstStyle/>
          <a:p>
            <a:pPr lvl="0" rtl="0">
              <a:spcBef>
                <a:spcPts val="0"/>
              </a:spcBef>
              <a:buNone/>
            </a:pPr>
            <a:endParaRPr dirty="0">
              <a:solidFill>
                <a:srgbClr val="00BCD4"/>
              </a:solidFill>
            </a:endParaRPr>
          </a:p>
        </p:txBody>
      </p:sp>
      <p:sp>
        <p:nvSpPr>
          <p:cNvPr id="37" name="Shape 189">
            <a:extLst>
              <a:ext uri="{FF2B5EF4-FFF2-40B4-BE49-F238E27FC236}">
                <a16:creationId xmlns:a16="http://schemas.microsoft.com/office/drawing/2014/main" id="{73F94541-4096-44F7-BE23-7F5881FB357D}"/>
              </a:ext>
            </a:extLst>
          </p:cNvPr>
          <p:cNvSpPr/>
          <p:nvPr/>
        </p:nvSpPr>
        <p:spPr>
          <a:xfrm rot="-773137" flipH="1">
            <a:off x="6509107" y="1882326"/>
            <a:ext cx="992801" cy="929054"/>
          </a:xfrm>
          <a:prstGeom prst="wedgeEllipseCallout">
            <a:avLst>
              <a:gd name="adj1" fmla="val -20833"/>
              <a:gd name="adj2" fmla="val 62500"/>
            </a:avLst>
          </a:prstGeom>
          <a:solidFill>
            <a:srgbClr val="FFA400">
              <a:alpha val="71540"/>
            </a:srgbClr>
          </a:solidFill>
          <a:ln>
            <a:noFill/>
          </a:ln>
        </p:spPr>
        <p:txBody>
          <a:bodyPr wrap="square" lIns="91425" tIns="91425" rIns="91425" bIns="91425" anchor="ctr" anchorCtr="0">
            <a:noAutofit/>
          </a:bodyPr>
          <a:lstStyle/>
          <a:p>
            <a:pPr lvl="0" rtl="0">
              <a:spcBef>
                <a:spcPts val="0"/>
              </a:spcBef>
              <a:buNone/>
            </a:pPr>
            <a:endParaRPr dirty="0">
              <a:solidFill>
                <a:srgbClr val="00BCD4"/>
              </a:solidFill>
            </a:endParaRPr>
          </a:p>
        </p:txBody>
      </p:sp>
      <p:sp>
        <p:nvSpPr>
          <p:cNvPr id="40" name="Shape 183">
            <a:extLst>
              <a:ext uri="{FF2B5EF4-FFF2-40B4-BE49-F238E27FC236}">
                <a16:creationId xmlns:a16="http://schemas.microsoft.com/office/drawing/2014/main" id="{143DC1F2-08EF-44B1-A3E2-7C6FCF51D6DD}"/>
              </a:ext>
            </a:extLst>
          </p:cNvPr>
          <p:cNvSpPr txBox="1">
            <a:spLocks noGrp="1"/>
          </p:cNvSpPr>
          <p:nvPr>
            <p:ph type="body" idx="2"/>
          </p:nvPr>
        </p:nvSpPr>
        <p:spPr>
          <a:xfrm>
            <a:off x="3186040" y="2984375"/>
            <a:ext cx="2727000" cy="1765476"/>
          </a:xfrm>
          <a:prstGeom prst="rect">
            <a:avLst/>
          </a:prstGeom>
        </p:spPr>
        <p:txBody>
          <a:bodyPr wrap="square" lIns="91425" tIns="91425" rIns="91425" bIns="91425" anchor="t" anchorCtr="0">
            <a:noAutofit/>
          </a:bodyPr>
          <a:lstStyle/>
          <a:p>
            <a:pPr lvl="0">
              <a:spcBef>
                <a:spcPts val="0"/>
              </a:spcBef>
              <a:buClr>
                <a:schemeClr val="dk1"/>
              </a:buClr>
              <a:buSzPct val="100000"/>
              <a:buFont typeface="Arial"/>
              <a:buNone/>
            </a:pPr>
            <a:r>
              <a:rPr lang="en-SG" b="1" dirty="0"/>
              <a:t>Listening</a:t>
            </a:r>
            <a:endParaRPr lang="en" b="1" dirty="0"/>
          </a:p>
          <a:p>
            <a:pPr lvl="0">
              <a:spcBef>
                <a:spcPts val="0"/>
              </a:spcBef>
              <a:buClr>
                <a:schemeClr val="dk1"/>
              </a:buClr>
              <a:buSzPct val="100000"/>
              <a:buFont typeface="Arial"/>
              <a:buNone/>
            </a:pPr>
            <a:r>
              <a:rPr lang="en-SG" dirty="0"/>
              <a:t>Conflicts are necessary in order to produce innovative solutions. We have learnt to first listen before providing an objective response. Being open minded and willing to listen to others opinions and consider the fact that you may be wrong has allowed us to spend on time on quality work rather than senseless argument</a:t>
            </a:r>
            <a:endParaRPr dirty="0"/>
          </a:p>
        </p:txBody>
      </p:sp>
      <p:pic>
        <p:nvPicPr>
          <p:cNvPr id="9" name="Picture 8">
            <a:extLst>
              <a:ext uri="{FF2B5EF4-FFF2-40B4-BE49-F238E27FC236}">
                <a16:creationId xmlns:a16="http://schemas.microsoft.com/office/drawing/2014/main" id="{A3C3385C-56BB-414E-82B0-53858F54BA3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79705" y="2024390"/>
            <a:ext cx="562853" cy="562853"/>
          </a:xfrm>
          <a:prstGeom prst="rect">
            <a:avLst/>
          </a:prstGeom>
        </p:spPr>
      </p:pic>
      <p:pic>
        <p:nvPicPr>
          <p:cNvPr id="11" name="Picture 10">
            <a:extLst>
              <a:ext uri="{FF2B5EF4-FFF2-40B4-BE49-F238E27FC236}">
                <a16:creationId xmlns:a16="http://schemas.microsoft.com/office/drawing/2014/main" id="{029F84CF-41EB-45E6-9719-2837752E8E7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45874" y="2051436"/>
            <a:ext cx="593587" cy="593587"/>
          </a:xfrm>
          <a:prstGeom prst="rect">
            <a:avLst/>
          </a:prstGeom>
        </p:spPr>
      </p:pic>
      <p:sp>
        <p:nvSpPr>
          <p:cNvPr id="45" name="Shape 185">
            <a:extLst>
              <a:ext uri="{FF2B5EF4-FFF2-40B4-BE49-F238E27FC236}">
                <a16:creationId xmlns:a16="http://schemas.microsoft.com/office/drawing/2014/main" id="{E40E590A-0E70-4662-86C2-BCFE58FEC260}"/>
              </a:ext>
            </a:extLst>
          </p:cNvPr>
          <p:cNvSpPr txBox="1">
            <a:spLocks noGrp="1"/>
          </p:cNvSpPr>
          <p:nvPr>
            <p:ph type="body" idx="3"/>
          </p:nvPr>
        </p:nvSpPr>
        <p:spPr>
          <a:xfrm>
            <a:off x="6055164" y="2984375"/>
            <a:ext cx="2727000" cy="1572000"/>
          </a:xfrm>
          <a:prstGeom prst="rect">
            <a:avLst/>
          </a:prstGeom>
        </p:spPr>
        <p:txBody>
          <a:bodyPr wrap="square" lIns="91425" tIns="91425" rIns="91425" bIns="91425" anchor="t" anchorCtr="0">
            <a:noAutofit/>
          </a:bodyPr>
          <a:lstStyle/>
          <a:p>
            <a:pPr lvl="0">
              <a:spcBef>
                <a:spcPts val="0"/>
              </a:spcBef>
              <a:buClr>
                <a:schemeClr val="dk1"/>
              </a:buClr>
              <a:buSzPct val="100000"/>
              <a:buFont typeface="Arial"/>
              <a:buNone/>
            </a:pPr>
            <a:r>
              <a:rPr lang="en-SG" b="1" dirty="0"/>
              <a:t>Swear Jar</a:t>
            </a:r>
            <a:endParaRPr lang="en" b="1" dirty="0"/>
          </a:p>
          <a:p>
            <a:pPr lvl="0">
              <a:spcBef>
                <a:spcPts val="0"/>
              </a:spcBef>
              <a:buClr>
                <a:schemeClr val="dk1"/>
              </a:buClr>
              <a:buSzPct val="100000"/>
              <a:buFont typeface="Arial"/>
              <a:buNone/>
            </a:pPr>
            <a:r>
              <a:rPr lang="en-SG" dirty="0"/>
              <a:t>Having a swear jar in placed has made the environment a much more candid one. Albeit annoying at times, the jar has helped to further bond the team together. It is rather amusing that more attention is paid to the Swear jar rather than the Bug logs</a:t>
            </a:r>
            <a:endParaRPr dirty="0"/>
          </a:p>
          <a:p>
            <a:pPr lvl="0">
              <a:spcBef>
                <a:spcPts val="0"/>
              </a:spcBef>
              <a:buNone/>
            </a:pPr>
            <a:endParaRPr dirty="0"/>
          </a:p>
        </p:txBody>
      </p:sp>
      <p:pic>
        <p:nvPicPr>
          <p:cNvPr id="4" name="Picture 3">
            <a:extLst>
              <a:ext uri="{FF2B5EF4-FFF2-40B4-BE49-F238E27FC236}">
                <a16:creationId xmlns:a16="http://schemas.microsoft.com/office/drawing/2014/main" id="{4238BB16-3464-4C33-BC8E-E9BC0BBEC6B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1052304">
            <a:off x="-216568" y="2696644"/>
            <a:ext cx="2933652" cy="22025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42893786"/>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a:spcBef>
                <a:spcPts val="0"/>
              </a:spcBef>
              <a:buNone/>
            </a:pPr>
            <a:r>
              <a:rPr lang="en-SG" b="1" dirty="0"/>
              <a:t>Something Interesting</a:t>
            </a:r>
            <a:endParaRPr lang="en" b="1" dirty="0"/>
          </a:p>
        </p:txBody>
      </p:sp>
      <p:sp>
        <p:nvSpPr>
          <p:cNvPr id="212" name="Shape 212"/>
          <p:cNvSpPr txBox="1">
            <a:spLocks noGrp="1"/>
          </p:cNvSpPr>
          <p:nvPr>
            <p:ph type="body" idx="1"/>
          </p:nvPr>
        </p:nvSpPr>
        <p:spPr>
          <a:xfrm>
            <a:off x="3069325" y="1126450"/>
            <a:ext cx="1789800" cy="1664458"/>
          </a:xfrm>
          <a:prstGeom prst="rect">
            <a:avLst/>
          </a:prstGeom>
        </p:spPr>
        <p:txBody>
          <a:bodyPr wrap="square" lIns="91425" tIns="91425" rIns="91425" bIns="91425" anchor="t" anchorCtr="0">
            <a:noAutofit/>
          </a:bodyPr>
          <a:lstStyle/>
          <a:p>
            <a:pPr lvl="0" rtl="0">
              <a:spcBef>
                <a:spcPts val="0"/>
              </a:spcBef>
              <a:buNone/>
            </a:pPr>
            <a:r>
              <a:rPr lang="en-SG" b="1" dirty="0"/>
              <a:t>Profanities</a:t>
            </a:r>
            <a:endParaRPr lang="en" b="1" dirty="0"/>
          </a:p>
          <a:p>
            <a:pPr lvl="0">
              <a:spcBef>
                <a:spcPts val="0"/>
              </a:spcBef>
              <a:buNone/>
            </a:pPr>
            <a:r>
              <a:rPr lang="en-SG" dirty="0"/>
              <a:t>One of our dear members has contributed up to $20 to the Swear jar. Yet one member has yet to swear/come late during this project. Surely someone is gaining from this exchange.</a:t>
            </a:r>
            <a:endParaRPr lang="en" dirty="0"/>
          </a:p>
        </p:txBody>
      </p:sp>
      <p:sp>
        <p:nvSpPr>
          <p:cNvPr id="213" name="Shape 213"/>
          <p:cNvSpPr txBox="1">
            <a:spLocks noGrp="1"/>
          </p:cNvSpPr>
          <p:nvPr>
            <p:ph type="body" idx="2"/>
          </p:nvPr>
        </p:nvSpPr>
        <p:spPr>
          <a:xfrm>
            <a:off x="4951002" y="1126450"/>
            <a:ext cx="1789800" cy="1592896"/>
          </a:xfrm>
          <a:prstGeom prst="rect">
            <a:avLst/>
          </a:prstGeom>
        </p:spPr>
        <p:txBody>
          <a:bodyPr wrap="square" lIns="91425" tIns="91425" rIns="91425" bIns="91425" anchor="t" anchorCtr="0">
            <a:noAutofit/>
          </a:bodyPr>
          <a:lstStyle/>
          <a:p>
            <a:pPr lvl="0" rtl="0">
              <a:spcBef>
                <a:spcPts val="0"/>
              </a:spcBef>
              <a:buNone/>
            </a:pPr>
            <a:r>
              <a:rPr lang="en-SG" b="1" dirty="0"/>
              <a:t>The number of people in your house</a:t>
            </a:r>
          </a:p>
          <a:p>
            <a:pPr lvl="0" rtl="0">
              <a:spcBef>
                <a:spcPts val="0"/>
              </a:spcBef>
              <a:buNone/>
            </a:pPr>
            <a:r>
              <a:rPr lang="en-SG" dirty="0"/>
              <a:t>It is unthinkable that you will not know the number of people in your house. However that doesn’t seem to be the case for one of our foreign friends. Either it is a trend not to know or he really doesn’t care.</a:t>
            </a:r>
            <a:endParaRPr lang="en" dirty="0"/>
          </a:p>
        </p:txBody>
      </p:sp>
      <p:sp>
        <p:nvSpPr>
          <p:cNvPr id="214" name="Shape 214"/>
          <p:cNvSpPr txBox="1">
            <a:spLocks noGrp="1"/>
          </p:cNvSpPr>
          <p:nvPr>
            <p:ph type="body" idx="3"/>
          </p:nvPr>
        </p:nvSpPr>
        <p:spPr>
          <a:xfrm>
            <a:off x="6832679" y="1126450"/>
            <a:ext cx="1789800" cy="1227136"/>
          </a:xfrm>
          <a:prstGeom prst="rect">
            <a:avLst/>
          </a:prstGeom>
        </p:spPr>
        <p:txBody>
          <a:bodyPr wrap="square" lIns="91425" tIns="91425" rIns="91425" bIns="91425" anchor="t" anchorCtr="0">
            <a:noAutofit/>
          </a:bodyPr>
          <a:lstStyle/>
          <a:p>
            <a:pPr lvl="0" rtl="0">
              <a:spcBef>
                <a:spcPts val="0"/>
              </a:spcBef>
              <a:buNone/>
            </a:pPr>
            <a:r>
              <a:rPr lang="en" b="1" dirty="0"/>
              <a:t>Red</a:t>
            </a:r>
          </a:p>
          <a:p>
            <a:pPr lvl="0">
              <a:spcBef>
                <a:spcPts val="0"/>
              </a:spcBef>
              <a:buNone/>
            </a:pPr>
            <a:r>
              <a:rPr lang="en-SG" dirty="0"/>
              <a:t>Also a colour found in our food establishment of choice, Tea Party is the ideal energy booster Team XRAYS partakes in almost religiously.</a:t>
            </a:r>
            <a:endParaRPr dirty="0"/>
          </a:p>
        </p:txBody>
      </p:sp>
      <p:sp>
        <p:nvSpPr>
          <p:cNvPr id="215" name="Shape 215"/>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38</a:t>
            </a:fld>
            <a:endParaRPr lang="en"/>
          </a:p>
        </p:txBody>
      </p:sp>
      <p:grpSp>
        <p:nvGrpSpPr>
          <p:cNvPr id="216" name="Shape 216"/>
          <p:cNvGrpSpPr/>
          <p:nvPr/>
        </p:nvGrpSpPr>
        <p:grpSpPr>
          <a:xfrm>
            <a:off x="3187982" y="708506"/>
            <a:ext cx="433992" cy="422729"/>
            <a:chOff x="5916675" y="927975"/>
            <a:chExt cx="516350" cy="502950"/>
          </a:xfrm>
        </p:grpSpPr>
        <p:sp>
          <p:nvSpPr>
            <p:cNvPr id="217" name="Shape 217"/>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99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dirty="0"/>
            </a:p>
          </p:txBody>
        </p:sp>
        <p:sp>
          <p:nvSpPr>
            <p:cNvPr id="218" name="Shape 218"/>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99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dirty="0"/>
            </a:p>
          </p:txBody>
        </p:sp>
      </p:grpSp>
      <p:grpSp>
        <p:nvGrpSpPr>
          <p:cNvPr id="219" name="Shape 219"/>
          <p:cNvGrpSpPr/>
          <p:nvPr/>
        </p:nvGrpSpPr>
        <p:grpSpPr>
          <a:xfrm>
            <a:off x="5030798" y="738175"/>
            <a:ext cx="393060" cy="393060"/>
            <a:chOff x="5941025" y="3634400"/>
            <a:chExt cx="467650" cy="467650"/>
          </a:xfrm>
        </p:grpSpPr>
        <p:sp>
          <p:nvSpPr>
            <p:cNvPr id="220" name="Shape 220"/>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6D9EE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dirty="0"/>
            </a:p>
          </p:txBody>
        </p:sp>
        <p:sp>
          <p:nvSpPr>
            <p:cNvPr id="221" name="Shape 221"/>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6D9EE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dirty="0"/>
            </a:p>
          </p:txBody>
        </p:sp>
        <p:sp>
          <p:nvSpPr>
            <p:cNvPr id="222" name="Shape 222"/>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6D9EE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dirty="0"/>
            </a:p>
          </p:txBody>
        </p:sp>
        <p:sp>
          <p:nvSpPr>
            <p:cNvPr id="223" name="Shape 223"/>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6D9EE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dirty="0"/>
            </a:p>
          </p:txBody>
        </p:sp>
        <p:sp>
          <p:nvSpPr>
            <p:cNvPr id="224" name="Shape 224"/>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6D9EE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dirty="0"/>
            </a:p>
          </p:txBody>
        </p:sp>
        <p:sp>
          <p:nvSpPr>
            <p:cNvPr id="225" name="Shape 225"/>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6D9EE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dirty="0"/>
            </a:p>
          </p:txBody>
        </p:sp>
      </p:grpSp>
      <p:grpSp>
        <p:nvGrpSpPr>
          <p:cNvPr id="226" name="Shape 226"/>
          <p:cNvGrpSpPr/>
          <p:nvPr/>
        </p:nvGrpSpPr>
        <p:grpSpPr>
          <a:xfrm>
            <a:off x="6929141" y="696907"/>
            <a:ext cx="364776" cy="434328"/>
            <a:chOff x="3968275" y="4980625"/>
            <a:chExt cx="379975" cy="452425"/>
          </a:xfrm>
        </p:grpSpPr>
        <p:sp>
          <p:nvSpPr>
            <p:cNvPr id="227" name="Shape 227"/>
            <p:cNvSpPr/>
            <p:nvPr/>
          </p:nvSpPr>
          <p:spPr>
            <a:xfrm>
              <a:off x="4168000" y="4980625"/>
              <a:ext cx="85875" cy="102325"/>
            </a:xfrm>
            <a:custGeom>
              <a:avLst/>
              <a:gdLst/>
              <a:ahLst/>
              <a:cxnLst/>
              <a:rect l="0" t="0" r="0" b="0"/>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CC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dirty="0"/>
            </a:p>
          </p:txBody>
        </p:sp>
        <p:sp>
          <p:nvSpPr>
            <p:cNvPr id="228" name="Shape 228"/>
            <p:cNvSpPr/>
            <p:nvPr/>
          </p:nvSpPr>
          <p:spPr>
            <a:xfrm>
              <a:off x="3968275" y="5043350"/>
              <a:ext cx="379975" cy="389700"/>
            </a:xfrm>
            <a:custGeom>
              <a:avLst/>
              <a:gdLst/>
              <a:ahLst/>
              <a:cxnLst/>
              <a:rect l="0" t="0" r="0" b="0"/>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CC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dirty="0"/>
            </a:p>
          </p:txBody>
        </p:sp>
        <p:sp>
          <p:nvSpPr>
            <p:cNvPr id="229" name="Shape 229"/>
            <p:cNvSpPr/>
            <p:nvPr/>
          </p:nvSpPr>
          <p:spPr>
            <a:xfrm>
              <a:off x="4031000" y="5150500"/>
              <a:ext cx="54200" cy="61525"/>
            </a:xfrm>
            <a:custGeom>
              <a:avLst/>
              <a:gdLst/>
              <a:ahLst/>
              <a:cxnLst/>
              <a:rect l="0" t="0" r="0" b="0"/>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CC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dirty="0"/>
            </a:p>
          </p:txBody>
        </p:sp>
      </p:grpSp>
      <p:pic>
        <p:nvPicPr>
          <p:cNvPr id="3" name="Picture 2">
            <a:extLst>
              <a:ext uri="{FF2B5EF4-FFF2-40B4-BE49-F238E27FC236}">
                <a16:creationId xmlns:a16="http://schemas.microsoft.com/office/drawing/2014/main" id="{25925A1E-5913-467C-9BF5-25BBA963A3B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717249" y="2730984"/>
            <a:ext cx="4257306" cy="21860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cstate="email">
            <a:alphaModFix/>
            <a:extLst>
              <a:ext uri="{28A0092B-C50C-407E-A947-70E740481C1C}">
                <a14:useLocalDpi xmlns:a14="http://schemas.microsoft.com/office/drawing/2010/main"/>
              </a:ext>
            </a:extLst>
          </a:blip>
          <a:stretch>
            <a:fillRect/>
          </a:stretch>
        </a:blipFill>
        <a:effectLst/>
      </p:bgPr>
    </p:bg>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511425" y="1549400"/>
            <a:ext cx="3517200" cy="973500"/>
          </a:xfrm>
          <a:prstGeom prst="rect">
            <a:avLst/>
          </a:prstGeom>
        </p:spPr>
        <p:txBody>
          <a:bodyPr wrap="square" lIns="91425" tIns="91425" rIns="91425" bIns="91425" anchor="b" anchorCtr="0">
            <a:noAutofit/>
          </a:bodyPr>
          <a:lstStyle/>
          <a:p>
            <a:pPr lvl="0" rtl="0">
              <a:spcBef>
                <a:spcPts val="0"/>
              </a:spcBef>
              <a:buNone/>
            </a:pPr>
            <a:r>
              <a:rPr lang="en"/>
              <a:t>Thank you very much for your time</a:t>
            </a:r>
          </a:p>
        </p:txBody>
      </p:sp>
      <p:sp>
        <p:nvSpPr>
          <p:cNvPr id="472" name="Shape 472"/>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t>39</a:t>
            </a:fld>
            <a:endParaRPr lang="en"/>
          </a:p>
        </p:txBody>
      </p:sp>
      <p:sp>
        <p:nvSpPr>
          <p:cNvPr id="473" name="Shape 473"/>
          <p:cNvSpPr txBox="1">
            <a:spLocks noGrp="1"/>
          </p:cNvSpPr>
          <p:nvPr>
            <p:ph type="body" idx="1"/>
          </p:nvPr>
        </p:nvSpPr>
        <p:spPr>
          <a:xfrm>
            <a:off x="511425" y="2572500"/>
            <a:ext cx="3517200" cy="1786500"/>
          </a:xfrm>
          <a:prstGeom prst="rect">
            <a:avLst/>
          </a:prstGeom>
        </p:spPr>
        <p:txBody>
          <a:bodyPr wrap="square" lIns="91425" tIns="91425" rIns="91425" bIns="91425" anchor="t" anchorCtr="0">
            <a:noAutofit/>
          </a:bodyPr>
          <a:lstStyle/>
          <a:p>
            <a:pPr lvl="0" rtl="0">
              <a:spcBef>
                <a:spcPts val="0"/>
              </a:spcBef>
              <a:buNone/>
            </a:pPr>
            <a:r>
              <a:rPr lang="en" dirty="0"/>
              <a:t>If you have any questions about this document please don’t hesitate to contact us at:</a:t>
            </a:r>
          </a:p>
          <a:p>
            <a:pPr marL="457200" lvl="0" indent="-304800" rtl="0">
              <a:spcBef>
                <a:spcPts val="0"/>
              </a:spcBef>
              <a:spcAft>
                <a:spcPts val="1000"/>
              </a:spcAft>
              <a:buSzPct val="100000"/>
            </a:pPr>
            <a:r>
              <a:rPr lang="en-SG" dirty="0"/>
              <a:t>EvaLive :D</a:t>
            </a:r>
            <a:endParaRPr lang="en" dirty="0"/>
          </a:p>
        </p:txBody>
      </p:sp>
      <p:grpSp>
        <p:nvGrpSpPr>
          <p:cNvPr id="474" name="Shape 474"/>
          <p:cNvGrpSpPr/>
          <p:nvPr/>
        </p:nvGrpSpPr>
        <p:grpSpPr>
          <a:xfrm>
            <a:off x="628402" y="1039422"/>
            <a:ext cx="542234" cy="510157"/>
            <a:chOff x="5972700" y="2330200"/>
            <a:chExt cx="411625" cy="387275"/>
          </a:xfrm>
        </p:grpSpPr>
        <p:sp>
          <p:nvSpPr>
            <p:cNvPr id="475" name="Shape 475"/>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F6703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dirty="0"/>
            </a:p>
          </p:txBody>
        </p:sp>
        <p:sp>
          <p:nvSpPr>
            <p:cNvPr id="476" name="Shape 476"/>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F67031"/>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dirty="0"/>
            </a:p>
          </p:txBody>
        </p:sp>
      </p:grpSp>
      <p:sp>
        <p:nvSpPr>
          <p:cNvPr id="8" name="Shape 473">
            <a:extLst>
              <a:ext uri="{FF2B5EF4-FFF2-40B4-BE49-F238E27FC236}">
                <a16:creationId xmlns:a16="http://schemas.microsoft.com/office/drawing/2014/main" id="{9117690C-2489-459C-8FDD-13DA8A6520F5}"/>
              </a:ext>
            </a:extLst>
          </p:cNvPr>
          <p:cNvSpPr txBox="1">
            <a:spLocks/>
          </p:cNvSpPr>
          <p:nvPr/>
        </p:nvSpPr>
        <p:spPr>
          <a:xfrm>
            <a:off x="0" y="4769209"/>
            <a:ext cx="3517200" cy="354883"/>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9pPr>
          </a:lstStyle>
          <a:p>
            <a:pPr>
              <a:buFont typeface="Nunito Sans"/>
              <a:buNone/>
            </a:pPr>
            <a:r>
              <a:rPr lang="en-SG" dirty="0">
                <a:solidFill>
                  <a:schemeClr val="bg1">
                    <a:lumMod val="75000"/>
                  </a:schemeClr>
                </a:solidFill>
              </a:rPr>
              <a:t>Images referenced from Freepik.com</a:t>
            </a:r>
            <a:endParaRPr lang="en" dirty="0">
              <a:solidFill>
                <a:schemeClr val="bg1">
                  <a:lumMod val="75000"/>
                </a:schemeClr>
              </a:solidFill>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algn="ctr" rtl="0">
              <a:spcBef>
                <a:spcPts val="0"/>
              </a:spcBef>
              <a:buNone/>
            </a:pPr>
            <a:r>
              <a:rPr lang="en-SG" sz="3200" b="1" dirty="0"/>
              <a:t>Actual </a:t>
            </a:r>
            <a:br>
              <a:rPr lang="en-SG" sz="3200" b="1" dirty="0"/>
            </a:br>
            <a:r>
              <a:rPr lang="en-SG" sz="3200" b="1" dirty="0"/>
              <a:t>vs </a:t>
            </a:r>
            <a:br>
              <a:rPr lang="en-SG" sz="3200" b="1" dirty="0"/>
            </a:br>
            <a:r>
              <a:rPr lang="en-SG" sz="3200" b="1" dirty="0"/>
              <a:t>Planned</a:t>
            </a:r>
            <a:br>
              <a:rPr lang="en-SG" sz="3200" b="1" dirty="0"/>
            </a:br>
            <a:endParaRPr lang="en" sz="3200" b="1" dirty="0"/>
          </a:p>
        </p:txBody>
      </p:sp>
      <p:sp>
        <p:nvSpPr>
          <p:cNvPr id="107" name="Shape 107"/>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a:t>
            </a:fld>
            <a:endParaRPr lang="en"/>
          </a:p>
        </p:txBody>
      </p:sp>
      <p:graphicFrame>
        <p:nvGraphicFramePr>
          <p:cNvPr id="11" name="Chart 10">
            <a:extLst>
              <a:ext uri="{FF2B5EF4-FFF2-40B4-BE49-F238E27FC236}">
                <a16:creationId xmlns:a16="http://schemas.microsoft.com/office/drawing/2014/main" id="{0EE15495-ECC4-4EE2-A2D4-EC1CB6185FF0}"/>
              </a:ext>
            </a:extLst>
          </p:cNvPr>
          <p:cNvGraphicFramePr/>
          <p:nvPr>
            <p:extLst>
              <p:ext uri="{D42A27DB-BD31-4B8C-83A1-F6EECF244321}">
                <p14:modId xmlns:p14="http://schemas.microsoft.com/office/powerpoint/2010/main" val="4199251131"/>
              </p:ext>
            </p:extLst>
          </p:nvPr>
        </p:nvGraphicFramePr>
        <p:xfrm>
          <a:off x="2825363" y="390877"/>
          <a:ext cx="6096000" cy="406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Table 31">
            <a:extLst>
              <a:ext uri="{FF2B5EF4-FFF2-40B4-BE49-F238E27FC236}">
                <a16:creationId xmlns:a16="http://schemas.microsoft.com/office/drawing/2014/main" id="{90E3A651-78B9-494D-A5EA-377F510298D2}"/>
              </a:ext>
            </a:extLst>
          </p:cNvPr>
          <p:cNvGraphicFramePr>
            <a:graphicFrameLocks noGrp="1"/>
          </p:cNvGraphicFramePr>
          <p:nvPr>
            <p:extLst>
              <p:ext uri="{D42A27DB-BD31-4B8C-83A1-F6EECF244321}">
                <p14:modId xmlns:p14="http://schemas.microsoft.com/office/powerpoint/2010/main" val="2236303310"/>
              </p:ext>
            </p:extLst>
          </p:nvPr>
        </p:nvGraphicFramePr>
        <p:xfrm>
          <a:off x="278367" y="2347339"/>
          <a:ext cx="2002383" cy="1922511"/>
        </p:xfrm>
        <a:graphic>
          <a:graphicData uri="http://schemas.openxmlformats.org/drawingml/2006/table">
            <a:tbl>
              <a:tblPr firstRow="1" firstCol="1" bandRow="1">
                <a:tableStyleId>{B301B821-A1FF-4177-AEE7-76D212191A09}</a:tableStyleId>
              </a:tblPr>
              <a:tblGrid>
                <a:gridCol w="514111">
                  <a:extLst>
                    <a:ext uri="{9D8B030D-6E8A-4147-A177-3AD203B41FA5}">
                      <a16:colId xmlns:a16="http://schemas.microsoft.com/office/drawing/2014/main" val="2633559112"/>
                    </a:ext>
                  </a:extLst>
                </a:gridCol>
                <a:gridCol w="752086">
                  <a:extLst>
                    <a:ext uri="{9D8B030D-6E8A-4147-A177-3AD203B41FA5}">
                      <a16:colId xmlns:a16="http://schemas.microsoft.com/office/drawing/2014/main" val="3998688906"/>
                    </a:ext>
                  </a:extLst>
                </a:gridCol>
                <a:gridCol w="736186">
                  <a:extLst>
                    <a:ext uri="{9D8B030D-6E8A-4147-A177-3AD203B41FA5}">
                      <a16:colId xmlns:a16="http://schemas.microsoft.com/office/drawing/2014/main" val="2920651419"/>
                    </a:ext>
                  </a:extLst>
                </a:gridCol>
              </a:tblGrid>
              <a:tr h="157583">
                <a:tc>
                  <a:txBody>
                    <a:bodyPr/>
                    <a:lstStyle/>
                    <a:p>
                      <a:pPr algn="ctr">
                        <a:spcAft>
                          <a:spcPts val="0"/>
                        </a:spcAft>
                      </a:pPr>
                      <a:r>
                        <a:rPr lang="en-US" sz="1000" kern="100" dirty="0">
                          <a:effectLst/>
                          <a:latin typeface="Nunito Sans" panose="020B0604020202020204" charset="0"/>
                        </a:rPr>
                        <a:t>#</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70912" marR="70912" marT="0" marB="0" anchor="ctr"/>
                </a:tc>
                <a:tc>
                  <a:txBody>
                    <a:bodyPr/>
                    <a:lstStyle/>
                    <a:p>
                      <a:pPr algn="ctr">
                        <a:spcAft>
                          <a:spcPts val="0"/>
                        </a:spcAft>
                      </a:pPr>
                      <a:r>
                        <a:rPr lang="en-US" sz="1000" kern="100" dirty="0">
                          <a:effectLst/>
                          <a:latin typeface="Nunito Sans" panose="020B0604020202020204" charset="0"/>
                        </a:rPr>
                        <a:t>Planned</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70912" marR="70912" marT="0" marB="0" anchor="ctr"/>
                </a:tc>
                <a:tc>
                  <a:txBody>
                    <a:bodyPr/>
                    <a:lstStyle/>
                    <a:p>
                      <a:pPr algn="ctr">
                        <a:spcAft>
                          <a:spcPts val="0"/>
                        </a:spcAft>
                      </a:pPr>
                      <a:r>
                        <a:rPr lang="en-US" sz="1000" kern="100" dirty="0">
                          <a:effectLst/>
                          <a:latin typeface="Nunito Sans" panose="020B0604020202020204" charset="0"/>
                        </a:rPr>
                        <a:t>Actual</a:t>
                      </a:r>
                      <a:endParaRPr lang="en-SG" sz="1000" kern="100" dirty="0">
                        <a:effectLst/>
                        <a:latin typeface="Nunito Sans" panose="020B0604020202020204" charset="0"/>
                        <a:ea typeface="SimSun" panose="02010600030101010101" pitchFamily="2" charset="-122"/>
                        <a:cs typeface="Times New Roman" panose="02020603050405020304" pitchFamily="18" charset="0"/>
                      </a:endParaRPr>
                    </a:p>
                  </a:txBody>
                  <a:tcPr marL="70912" marR="70912" marT="0" marB="0" anchor="ctr"/>
                </a:tc>
                <a:extLst>
                  <a:ext uri="{0D108BD9-81ED-4DB2-BD59-A6C34878D82A}">
                    <a16:rowId xmlns:a16="http://schemas.microsoft.com/office/drawing/2014/main" val="2849034199"/>
                  </a:ext>
                </a:extLst>
              </a:tr>
              <a:tr h="220616">
                <a:tc>
                  <a:txBody>
                    <a:bodyPr/>
                    <a:lstStyle/>
                    <a:p>
                      <a:pPr algn="ctr" rtl="0" fontAlgn="b"/>
                      <a:r>
                        <a:rPr lang="en-SG" sz="1400" dirty="0">
                          <a:effectLst/>
                        </a:rPr>
                        <a:t>0</a:t>
                      </a:r>
                      <a:endParaRPr lang="en-SG" sz="1400" dirty="0">
                        <a:solidFill>
                          <a:srgbClr val="000000"/>
                        </a:solidFill>
                        <a:effectLst/>
                      </a:endParaRPr>
                    </a:p>
                  </a:txBody>
                  <a:tcPr marL="19698" marR="19698" marT="0" marB="0" anchor="ctr"/>
                </a:tc>
                <a:tc>
                  <a:txBody>
                    <a:bodyPr/>
                    <a:lstStyle/>
                    <a:p>
                      <a:pPr algn="ctr" rtl="0" fontAlgn="b"/>
                      <a:r>
                        <a:rPr lang="en-SG" sz="1400" dirty="0">
                          <a:effectLst/>
                        </a:rPr>
                        <a:t>354</a:t>
                      </a:r>
                      <a:endParaRPr lang="en-SG" sz="1400" dirty="0">
                        <a:solidFill>
                          <a:srgbClr val="000000"/>
                        </a:solidFill>
                        <a:effectLst/>
                      </a:endParaRPr>
                    </a:p>
                  </a:txBody>
                  <a:tcPr marL="19698" marR="19698" marT="0" marB="0" anchor="ctr"/>
                </a:tc>
                <a:tc>
                  <a:txBody>
                    <a:bodyPr/>
                    <a:lstStyle/>
                    <a:p>
                      <a:pPr algn="ctr" rtl="0" fontAlgn="b"/>
                      <a:r>
                        <a:rPr lang="en-SG" sz="1400" dirty="0">
                          <a:effectLst/>
                        </a:rPr>
                        <a:t>354</a:t>
                      </a:r>
                      <a:endParaRPr lang="en-SG" sz="1400" dirty="0">
                        <a:solidFill>
                          <a:srgbClr val="000000"/>
                        </a:solidFill>
                        <a:effectLst/>
                      </a:endParaRPr>
                    </a:p>
                  </a:txBody>
                  <a:tcPr marL="19698" marR="19698" marT="0" marB="0" anchor="ctr"/>
                </a:tc>
                <a:extLst>
                  <a:ext uri="{0D108BD9-81ED-4DB2-BD59-A6C34878D82A}">
                    <a16:rowId xmlns:a16="http://schemas.microsoft.com/office/drawing/2014/main" val="1956485134"/>
                  </a:ext>
                </a:extLst>
              </a:tr>
              <a:tr h="220616">
                <a:tc>
                  <a:txBody>
                    <a:bodyPr/>
                    <a:lstStyle/>
                    <a:p>
                      <a:pPr algn="ctr" rtl="0" fontAlgn="b"/>
                      <a:r>
                        <a:rPr lang="en-SG" sz="1400" dirty="0">
                          <a:effectLst/>
                        </a:rPr>
                        <a:t>1</a:t>
                      </a:r>
                      <a:endParaRPr lang="en-SG" sz="1400" dirty="0">
                        <a:solidFill>
                          <a:srgbClr val="000000"/>
                        </a:solidFill>
                        <a:effectLst/>
                      </a:endParaRPr>
                    </a:p>
                  </a:txBody>
                  <a:tcPr marL="19698" marR="19698" marT="0" marB="0" anchor="ctr"/>
                </a:tc>
                <a:tc>
                  <a:txBody>
                    <a:bodyPr/>
                    <a:lstStyle/>
                    <a:p>
                      <a:pPr algn="ctr" rtl="0" fontAlgn="b"/>
                      <a:r>
                        <a:rPr lang="en-SG" sz="1400" dirty="0">
                          <a:effectLst/>
                        </a:rPr>
                        <a:t>344</a:t>
                      </a:r>
                      <a:endParaRPr lang="en-SG" sz="1400" dirty="0">
                        <a:solidFill>
                          <a:srgbClr val="000000"/>
                        </a:solidFill>
                        <a:effectLst/>
                      </a:endParaRPr>
                    </a:p>
                  </a:txBody>
                  <a:tcPr marL="19698" marR="19698" marT="0" marB="0" anchor="ctr"/>
                </a:tc>
                <a:tc>
                  <a:txBody>
                    <a:bodyPr/>
                    <a:lstStyle/>
                    <a:p>
                      <a:pPr algn="ctr" rtl="0" fontAlgn="b"/>
                      <a:r>
                        <a:rPr lang="en-SG" sz="1400" dirty="0">
                          <a:effectLst/>
                        </a:rPr>
                        <a:t>340</a:t>
                      </a:r>
                      <a:endParaRPr lang="en-SG" sz="1400" dirty="0">
                        <a:solidFill>
                          <a:srgbClr val="000000"/>
                        </a:solidFill>
                        <a:effectLst/>
                      </a:endParaRPr>
                    </a:p>
                  </a:txBody>
                  <a:tcPr marL="19698" marR="19698" marT="0" marB="0" anchor="ctr"/>
                </a:tc>
                <a:extLst>
                  <a:ext uri="{0D108BD9-81ED-4DB2-BD59-A6C34878D82A}">
                    <a16:rowId xmlns:a16="http://schemas.microsoft.com/office/drawing/2014/main" val="259527481"/>
                  </a:ext>
                </a:extLst>
              </a:tr>
              <a:tr h="220616">
                <a:tc>
                  <a:txBody>
                    <a:bodyPr/>
                    <a:lstStyle/>
                    <a:p>
                      <a:pPr algn="ctr" rtl="0" fontAlgn="b"/>
                      <a:r>
                        <a:rPr lang="en-SG" sz="1400" dirty="0">
                          <a:effectLst/>
                        </a:rPr>
                        <a:t>2</a:t>
                      </a:r>
                      <a:endParaRPr lang="en-SG" sz="1400" dirty="0">
                        <a:solidFill>
                          <a:srgbClr val="000000"/>
                        </a:solidFill>
                        <a:effectLst/>
                      </a:endParaRPr>
                    </a:p>
                  </a:txBody>
                  <a:tcPr marL="19698" marR="19698" marT="0" marB="0" anchor="ctr"/>
                </a:tc>
                <a:tc>
                  <a:txBody>
                    <a:bodyPr/>
                    <a:lstStyle/>
                    <a:p>
                      <a:pPr algn="ctr" rtl="0" fontAlgn="b"/>
                      <a:r>
                        <a:rPr lang="en-SG" sz="1400" dirty="0">
                          <a:effectLst/>
                        </a:rPr>
                        <a:t>334</a:t>
                      </a:r>
                      <a:endParaRPr lang="en-SG" sz="1400" dirty="0">
                        <a:solidFill>
                          <a:srgbClr val="000000"/>
                        </a:solidFill>
                        <a:effectLst/>
                      </a:endParaRPr>
                    </a:p>
                  </a:txBody>
                  <a:tcPr marL="19698" marR="19698" marT="0" marB="0" anchor="ctr"/>
                </a:tc>
                <a:tc>
                  <a:txBody>
                    <a:bodyPr/>
                    <a:lstStyle/>
                    <a:p>
                      <a:pPr algn="ctr" rtl="0" fontAlgn="b"/>
                      <a:r>
                        <a:rPr lang="en-SG" sz="1400" dirty="0">
                          <a:effectLst/>
                        </a:rPr>
                        <a:t>326</a:t>
                      </a:r>
                      <a:endParaRPr lang="en-SG" sz="1400" dirty="0">
                        <a:solidFill>
                          <a:srgbClr val="000000"/>
                        </a:solidFill>
                        <a:effectLst/>
                      </a:endParaRPr>
                    </a:p>
                  </a:txBody>
                  <a:tcPr marL="19698" marR="19698" marT="0" marB="0" anchor="ctr"/>
                </a:tc>
                <a:extLst>
                  <a:ext uri="{0D108BD9-81ED-4DB2-BD59-A6C34878D82A}">
                    <a16:rowId xmlns:a16="http://schemas.microsoft.com/office/drawing/2014/main" val="3541274695"/>
                  </a:ext>
                </a:extLst>
              </a:tr>
              <a:tr h="220616">
                <a:tc>
                  <a:txBody>
                    <a:bodyPr/>
                    <a:lstStyle/>
                    <a:p>
                      <a:pPr algn="ctr" rtl="0" fontAlgn="b"/>
                      <a:r>
                        <a:rPr lang="en-SG" sz="1400" dirty="0">
                          <a:effectLst/>
                        </a:rPr>
                        <a:t>3</a:t>
                      </a:r>
                      <a:endParaRPr lang="en-SG" sz="1400" dirty="0">
                        <a:solidFill>
                          <a:srgbClr val="000000"/>
                        </a:solidFill>
                        <a:effectLst/>
                      </a:endParaRPr>
                    </a:p>
                  </a:txBody>
                  <a:tcPr marL="19698" marR="19698" marT="0" marB="0" anchor="ctr"/>
                </a:tc>
                <a:tc>
                  <a:txBody>
                    <a:bodyPr/>
                    <a:lstStyle/>
                    <a:p>
                      <a:pPr algn="ctr" rtl="0" fontAlgn="b"/>
                      <a:r>
                        <a:rPr lang="en-SG" sz="1400" dirty="0">
                          <a:effectLst/>
                        </a:rPr>
                        <a:t>287</a:t>
                      </a:r>
                      <a:endParaRPr lang="en-SG" sz="1400" dirty="0">
                        <a:solidFill>
                          <a:srgbClr val="000000"/>
                        </a:solidFill>
                        <a:effectLst/>
                      </a:endParaRPr>
                    </a:p>
                  </a:txBody>
                  <a:tcPr marL="19698" marR="19698" marT="0" marB="0" anchor="ctr"/>
                </a:tc>
                <a:tc>
                  <a:txBody>
                    <a:bodyPr/>
                    <a:lstStyle/>
                    <a:p>
                      <a:pPr algn="ctr" rtl="0" fontAlgn="b"/>
                      <a:r>
                        <a:rPr lang="en-SG" sz="1400" dirty="0">
                          <a:effectLst/>
                        </a:rPr>
                        <a:t>279</a:t>
                      </a:r>
                      <a:endParaRPr lang="en-SG" sz="1400" dirty="0">
                        <a:solidFill>
                          <a:srgbClr val="000000"/>
                        </a:solidFill>
                        <a:effectLst/>
                      </a:endParaRPr>
                    </a:p>
                  </a:txBody>
                  <a:tcPr marL="19698" marR="19698" marT="0" marB="0" anchor="ctr"/>
                </a:tc>
                <a:extLst>
                  <a:ext uri="{0D108BD9-81ED-4DB2-BD59-A6C34878D82A}">
                    <a16:rowId xmlns:a16="http://schemas.microsoft.com/office/drawing/2014/main" val="1676414696"/>
                  </a:ext>
                </a:extLst>
              </a:tr>
              <a:tr h="220616">
                <a:tc>
                  <a:txBody>
                    <a:bodyPr/>
                    <a:lstStyle/>
                    <a:p>
                      <a:pPr algn="ctr" rtl="0" fontAlgn="b"/>
                      <a:r>
                        <a:rPr lang="en-SG" sz="1400" dirty="0">
                          <a:effectLst/>
                        </a:rPr>
                        <a:t>4</a:t>
                      </a:r>
                      <a:endParaRPr lang="en-SG" sz="1400" dirty="0">
                        <a:solidFill>
                          <a:srgbClr val="000000"/>
                        </a:solidFill>
                        <a:effectLst/>
                      </a:endParaRPr>
                    </a:p>
                  </a:txBody>
                  <a:tcPr marL="19698" marR="19698" marT="0" marB="0" anchor="ctr"/>
                </a:tc>
                <a:tc>
                  <a:txBody>
                    <a:bodyPr/>
                    <a:lstStyle/>
                    <a:p>
                      <a:pPr algn="ctr" rtl="0" fontAlgn="b"/>
                      <a:r>
                        <a:rPr lang="en-SG" sz="1400" dirty="0">
                          <a:effectLst/>
                        </a:rPr>
                        <a:t>200</a:t>
                      </a:r>
                      <a:endParaRPr lang="en-SG" sz="1400" dirty="0">
                        <a:solidFill>
                          <a:srgbClr val="000000"/>
                        </a:solidFill>
                        <a:effectLst/>
                      </a:endParaRPr>
                    </a:p>
                  </a:txBody>
                  <a:tcPr marL="19698" marR="19698" marT="0" marB="0" anchor="ctr"/>
                </a:tc>
                <a:tc>
                  <a:txBody>
                    <a:bodyPr/>
                    <a:lstStyle/>
                    <a:p>
                      <a:pPr algn="ctr" rtl="0" fontAlgn="b"/>
                      <a:r>
                        <a:rPr lang="en-SG" sz="1400" dirty="0">
                          <a:effectLst/>
                        </a:rPr>
                        <a:t>218</a:t>
                      </a:r>
                      <a:endParaRPr lang="en-SG" sz="1400" dirty="0">
                        <a:solidFill>
                          <a:srgbClr val="000000"/>
                        </a:solidFill>
                        <a:effectLst/>
                      </a:endParaRPr>
                    </a:p>
                  </a:txBody>
                  <a:tcPr marL="19698" marR="19698" marT="0" marB="0" anchor="ctr"/>
                </a:tc>
                <a:extLst>
                  <a:ext uri="{0D108BD9-81ED-4DB2-BD59-A6C34878D82A}">
                    <a16:rowId xmlns:a16="http://schemas.microsoft.com/office/drawing/2014/main" val="4073676722"/>
                  </a:ext>
                </a:extLst>
              </a:tr>
              <a:tr h="220616">
                <a:tc>
                  <a:txBody>
                    <a:bodyPr/>
                    <a:lstStyle/>
                    <a:p>
                      <a:pPr algn="ctr" rtl="0" fontAlgn="b"/>
                      <a:r>
                        <a:rPr lang="en-SG" sz="1400" dirty="0">
                          <a:effectLst/>
                        </a:rPr>
                        <a:t>5</a:t>
                      </a:r>
                      <a:endParaRPr lang="en-SG" sz="1400" dirty="0">
                        <a:solidFill>
                          <a:srgbClr val="000000"/>
                        </a:solidFill>
                        <a:effectLst/>
                      </a:endParaRPr>
                    </a:p>
                  </a:txBody>
                  <a:tcPr marL="19698" marR="19698" marT="0" marB="0" anchor="ctr"/>
                </a:tc>
                <a:tc>
                  <a:txBody>
                    <a:bodyPr/>
                    <a:lstStyle/>
                    <a:p>
                      <a:pPr algn="ctr" rtl="0" fontAlgn="b"/>
                      <a:r>
                        <a:rPr lang="en-SG" sz="1400" dirty="0">
                          <a:effectLst/>
                        </a:rPr>
                        <a:t>96</a:t>
                      </a:r>
                      <a:endParaRPr lang="en-SG" sz="1400" dirty="0">
                        <a:solidFill>
                          <a:srgbClr val="000000"/>
                        </a:solidFill>
                        <a:effectLst/>
                      </a:endParaRPr>
                    </a:p>
                  </a:txBody>
                  <a:tcPr marL="19698" marR="19698" marT="0" marB="0" anchor="ctr"/>
                </a:tc>
                <a:tc>
                  <a:txBody>
                    <a:bodyPr/>
                    <a:lstStyle/>
                    <a:p>
                      <a:pPr algn="ctr" rtl="0" fontAlgn="b"/>
                      <a:r>
                        <a:rPr lang="en-SG" sz="1400" dirty="0">
                          <a:effectLst/>
                        </a:rPr>
                        <a:t>121</a:t>
                      </a:r>
                      <a:endParaRPr lang="en-SG" sz="1400" dirty="0">
                        <a:solidFill>
                          <a:srgbClr val="000000"/>
                        </a:solidFill>
                        <a:effectLst/>
                      </a:endParaRPr>
                    </a:p>
                  </a:txBody>
                  <a:tcPr marL="19698" marR="19698" marT="0" marB="0" anchor="ctr"/>
                </a:tc>
                <a:extLst>
                  <a:ext uri="{0D108BD9-81ED-4DB2-BD59-A6C34878D82A}">
                    <a16:rowId xmlns:a16="http://schemas.microsoft.com/office/drawing/2014/main" val="740153251"/>
                  </a:ext>
                </a:extLst>
              </a:tr>
              <a:tr h="220616">
                <a:tc>
                  <a:txBody>
                    <a:bodyPr/>
                    <a:lstStyle/>
                    <a:p>
                      <a:pPr algn="ctr" rtl="0" fontAlgn="b"/>
                      <a:r>
                        <a:rPr lang="en-SG" sz="1400" dirty="0">
                          <a:effectLst/>
                        </a:rPr>
                        <a:t>6</a:t>
                      </a:r>
                      <a:endParaRPr lang="en-SG" sz="1400" dirty="0">
                        <a:solidFill>
                          <a:srgbClr val="000000"/>
                        </a:solidFill>
                        <a:effectLst/>
                      </a:endParaRPr>
                    </a:p>
                  </a:txBody>
                  <a:tcPr marL="19698" marR="19698" marT="0" marB="0" anchor="ctr"/>
                </a:tc>
                <a:tc>
                  <a:txBody>
                    <a:bodyPr/>
                    <a:lstStyle/>
                    <a:p>
                      <a:pPr algn="ctr" rtl="0" fontAlgn="b"/>
                      <a:r>
                        <a:rPr lang="en-SG" sz="1400" dirty="0">
                          <a:effectLst/>
                        </a:rPr>
                        <a:t>46</a:t>
                      </a:r>
                      <a:endParaRPr lang="en-SG" sz="1400" dirty="0">
                        <a:solidFill>
                          <a:srgbClr val="000000"/>
                        </a:solidFill>
                        <a:effectLst/>
                      </a:endParaRPr>
                    </a:p>
                  </a:txBody>
                  <a:tcPr marL="19698" marR="19698" marT="0" marB="0" anchor="ctr"/>
                </a:tc>
                <a:tc>
                  <a:txBody>
                    <a:bodyPr/>
                    <a:lstStyle/>
                    <a:p>
                      <a:pPr algn="ctr" rtl="0" fontAlgn="b"/>
                      <a:r>
                        <a:rPr lang="en-SG" sz="1400" dirty="0">
                          <a:effectLst/>
                        </a:rPr>
                        <a:t>53</a:t>
                      </a:r>
                      <a:endParaRPr lang="en-SG" sz="1400" dirty="0">
                        <a:solidFill>
                          <a:srgbClr val="000000"/>
                        </a:solidFill>
                        <a:effectLst/>
                      </a:endParaRPr>
                    </a:p>
                  </a:txBody>
                  <a:tcPr marL="19698" marR="19698" marT="0" marB="0" anchor="ctr"/>
                </a:tc>
                <a:extLst>
                  <a:ext uri="{0D108BD9-81ED-4DB2-BD59-A6C34878D82A}">
                    <a16:rowId xmlns:a16="http://schemas.microsoft.com/office/drawing/2014/main" val="3066851410"/>
                  </a:ext>
                </a:extLst>
              </a:tr>
              <a:tr h="220616">
                <a:tc>
                  <a:txBody>
                    <a:bodyPr/>
                    <a:lstStyle/>
                    <a:p>
                      <a:pPr algn="ctr" rtl="0" fontAlgn="b"/>
                      <a:r>
                        <a:rPr lang="en-SG" sz="1400" dirty="0">
                          <a:effectLst/>
                        </a:rPr>
                        <a:t>7</a:t>
                      </a:r>
                      <a:endParaRPr lang="en-SG" sz="1400" dirty="0">
                        <a:solidFill>
                          <a:srgbClr val="000000"/>
                        </a:solidFill>
                        <a:effectLst/>
                      </a:endParaRPr>
                    </a:p>
                  </a:txBody>
                  <a:tcPr marL="19698" marR="19698" marT="0" marB="0" anchor="ctr"/>
                </a:tc>
                <a:tc>
                  <a:txBody>
                    <a:bodyPr/>
                    <a:lstStyle/>
                    <a:p>
                      <a:pPr algn="ctr" rtl="0" fontAlgn="b"/>
                      <a:r>
                        <a:rPr lang="en-SG" sz="1400" dirty="0">
                          <a:effectLst/>
                        </a:rPr>
                        <a:t>0</a:t>
                      </a:r>
                      <a:endParaRPr lang="en-SG" sz="1400" dirty="0">
                        <a:solidFill>
                          <a:srgbClr val="000000"/>
                        </a:solidFill>
                        <a:effectLst/>
                      </a:endParaRPr>
                    </a:p>
                  </a:txBody>
                  <a:tcPr marL="19698" marR="19698" marT="0" marB="0" anchor="ctr"/>
                </a:tc>
                <a:tc>
                  <a:txBody>
                    <a:bodyPr/>
                    <a:lstStyle/>
                    <a:p>
                      <a:pPr algn="ctr" rtl="0" fontAlgn="b"/>
                      <a:r>
                        <a:rPr lang="en-SG" sz="1400" dirty="0">
                          <a:effectLst/>
                        </a:rPr>
                        <a:t>7</a:t>
                      </a:r>
                      <a:endParaRPr lang="en-SG" sz="1400" dirty="0">
                        <a:solidFill>
                          <a:srgbClr val="000000"/>
                        </a:solidFill>
                        <a:effectLst/>
                      </a:endParaRPr>
                    </a:p>
                  </a:txBody>
                  <a:tcPr marL="19698" marR="19698" marT="0" marB="0" anchor="ctr"/>
                </a:tc>
                <a:extLst>
                  <a:ext uri="{0D108BD9-81ED-4DB2-BD59-A6C34878D82A}">
                    <a16:rowId xmlns:a16="http://schemas.microsoft.com/office/drawing/2014/main" val="2132321615"/>
                  </a:ext>
                </a:extLst>
              </a:tr>
            </a:tbl>
          </a:graphicData>
        </a:graphic>
      </p:graphicFrame>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rtl="0">
              <a:spcBef>
                <a:spcPts val="0"/>
              </a:spcBef>
              <a:buNone/>
            </a:pPr>
            <a:r>
              <a:rPr lang="en-SG" sz="3200" b="1" dirty="0"/>
              <a:t>Planned</a:t>
            </a:r>
            <a:br>
              <a:rPr lang="en-SG" sz="3200" b="1" dirty="0"/>
            </a:br>
            <a:endParaRPr lang="en" sz="3200" b="1" dirty="0"/>
          </a:p>
        </p:txBody>
      </p:sp>
      <p:sp>
        <p:nvSpPr>
          <p:cNvPr id="107" name="Shape 107"/>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5</a:t>
            </a:fld>
            <a:endParaRPr lang="en"/>
          </a:p>
        </p:txBody>
      </p:sp>
      <p:sp>
        <p:nvSpPr>
          <p:cNvPr id="25" name="Shape 290">
            <a:extLst>
              <a:ext uri="{FF2B5EF4-FFF2-40B4-BE49-F238E27FC236}">
                <a16:creationId xmlns:a16="http://schemas.microsoft.com/office/drawing/2014/main" id="{3A54BA75-5BC2-4704-A5C8-5E3B6B075313}"/>
              </a:ext>
            </a:extLst>
          </p:cNvPr>
          <p:cNvSpPr/>
          <p:nvPr/>
        </p:nvSpPr>
        <p:spPr>
          <a:xfrm>
            <a:off x="3455531" y="2317682"/>
            <a:ext cx="314325" cy="314550"/>
          </a:xfrm>
          <a:prstGeom prst="donut">
            <a:avLst>
              <a:gd name="adj" fmla="val 24108"/>
            </a:avLst>
          </a:prstGeom>
          <a:solidFill>
            <a:srgbClr val="EFEFEF"/>
          </a:solidFill>
          <a:ln>
            <a:noFill/>
          </a:ln>
        </p:spPr>
        <p:txBody>
          <a:bodyPr wrap="square" lIns="68569" tIns="68569" rIns="68569" bIns="68569" anchor="ctr" anchorCtr="0">
            <a:noAutofit/>
          </a:bodyPr>
          <a:lstStyle/>
          <a:p>
            <a:endParaRPr sz="1050" dirty="0"/>
          </a:p>
        </p:txBody>
      </p:sp>
      <p:sp>
        <p:nvSpPr>
          <p:cNvPr id="27" name="Shape 290">
            <a:extLst>
              <a:ext uri="{FF2B5EF4-FFF2-40B4-BE49-F238E27FC236}">
                <a16:creationId xmlns:a16="http://schemas.microsoft.com/office/drawing/2014/main" id="{A775C532-B7C9-4BA7-A620-4632C0478585}"/>
              </a:ext>
            </a:extLst>
          </p:cNvPr>
          <p:cNvSpPr/>
          <p:nvPr/>
        </p:nvSpPr>
        <p:spPr>
          <a:xfrm>
            <a:off x="5664250" y="2294051"/>
            <a:ext cx="314325" cy="314550"/>
          </a:xfrm>
          <a:prstGeom prst="donut">
            <a:avLst>
              <a:gd name="adj" fmla="val 24108"/>
            </a:avLst>
          </a:prstGeom>
          <a:solidFill>
            <a:srgbClr val="EFEFEF"/>
          </a:solidFill>
          <a:ln>
            <a:noFill/>
          </a:ln>
        </p:spPr>
        <p:txBody>
          <a:bodyPr wrap="square" lIns="68569" tIns="68569" rIns="68569" bIns="68569" anchor="ctr" anchorCtr="0">
            <a:noAutofit/>
          </a:bodyPr>
          <a:lstStyle/>
          <a:p>
            <a:endParaRPr sz="1050" dirty="0"/>
          </a:p>
        </p:txBody>
      </p:sp>
      <p:sp>
        <p:nvSpPr>
          <p:cNvPr id="30" name="Shape 290">
            <a:extLst>
              <a:ext uri="{FF2B5EF4-FFF2-40B4-BE49-F238E27FC236}">
                <a16:creationId xmlns:a16="http://schemas.microsoft.com/office/drawing/2014/main" id="{5A762A03-35D6-4A5F-B484-BC62521A5739}"/>
              </a:ext>
            </a:extLst>
          </p:cNvPr>
          <p:cNvSpPr/>
          <p:nvPr/>
        </p:nvSpPr>
        <p:spPr>
          <a:xfrm>
            <a:off x="7838446" y="2326469"/>
            <a:ext cx="314325" cy="314550"/>
          </a:xfrm>
          <a:prstGeom prst="donut">
            <a:avLst>
              <a:gd name="adj" fmla="val 24108"/>
            </a:avLst>
          </a:prstGeom>
          <a:solidFill>
            <a:srgbClr val="EFEFEF"/>
          </a:solidFill>
          <a:ln>
            <a:noFill/>
          </a:ln>
        </p:spPr>
        <p:txBody>
          <a:bodyPr wrap="square" lIns="68569" tIns="68569" rIns="68569" bIns="68569" anchor="ctr" anchorCtr="0">
            <a:noAutofit/>
          </a:bodyPr>
          <a:lstStyle/>
          <a:p>
            <a:endParaRPr sz="1050" dirty="0"/>
          </a:p>
        </p:txBody>
      </p:sp>
      <p:sp>
        <p:nvSpPr>
          <p:cNvPr id="43" name="Rectangle 42">
            <a:extLst>
              <a:ext uri="{FF2B5EF4-FFF2-40B4-BE49-F238E27FC236}">
                <a16:creationId xmlns:a16="http://schemas.microsoft.com/office/drawing/2014/main" id="{8945EE22-433C-4188-A8EA-F51C304FBD50}"/>
              </a:ext>
            </a:extLst>
          </p:cNvPr>
          <p:cNvSpPr/>
          <p:nvPr/>
        </p:nvSpPr>
        <p:spPr>
          <a:xfrm>
            <a:off x="2813652" y="713164"/>
            <a:ext cx="2055537" cy="1103750"/>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SG" sz="1100" dirty="0">
                <a:solidFill>
                  <a:schemeClr val="tx1"/>
                </a:solidFill>
              </a:rPr>
              <a:t>Basic Location Report</a:t>
            </a:r>
          </a:p>
          <a:p>
            <a:pPr marL="171450" indent="-171450">
              <a:buFont typeface="Arial" panose="020B0604020202020204" pitchFamily="34" charset="0"/>
              <a:buChar char="•"/>
            </a:pPr>
            <a:r>
              <a:rPr lang="en-SG" sz="1100" dirty="0">
                <a:solidFill>
                  <a:schemeClr val="tx1"/>
                </a:solidFill>
              </a:rPr>
              <a:t>Heatmap</a:t>
            </a:r>
          </a:p>
          <a:p>
            <a:pPr marL="171450" indent="-171450">
              <a:buFont typeface="Arial" panose="020B0604020202020204" pitchFamily="34" charset="0"/>
              <a:buChar char="•"/>
            </a:pPr>
            <a:r>
              <a:rPr lang="en-SG" sz="1100" dirty="0">
                <a:solidFill>
                  <a:schemeClr val="tx1"/>
                </a:solidFill>
              </a:rPr>
              <a:t>In Class Demo</a:t>
            </a:r>
          </a:p>
          <a:p>
            <a:pPr marL="171450" indent="-171450">
              <a:buFont typeface="Arial" panose="020B0604020202020204" pitchFamily="34" charset="0"/>
              <a:buChar char="•"/>
            </a:pPr>
            <a:r>
              <a:rPr lang="en-SG" sz="1100" dirty="0">
                <a:solidFill>
                  <a:schemeClr val="tx1"/>
                </a:solidFill>
              </a:rPr>
              <a:t>Auto Group Detection</a:t>
            </a:r>
          </a:p>
          <a:p>
            <a:pPr marL="171450" indent="-171450">
              <a:buFont typeface="Arial" panose="020B0604020202020204" pitchFamily="34" charset="0"/>
              <a:buChar char="•"/>
            </a:pPr>
            <a:r>
              <a:rPr lang="en-SG" sz="1100" dirty="0">
                <a:solidFill>
                  <a:schemeClr val="tx1"/>
                </a:solidFill>
              </a:rPr>
              <a:t>Update Sequence Diagram</a:t>
            </a:r>
          </a:p>
        </p:txBody>
      </p:sp>
      <p:cxnSp>
        <p:nvCxnSpPr>
          <p:cNvPr id="45" name="Shape 295">
            <a:extLst>
              <a:ext uri="{FF2B5EF4-FFF2-40B4-BE49-F238E27FC236}">
                <a16:creationId xmlns:a16="http://schemas.microsoft.com/office/drawing/2014/main" id="{B92700B2-4E7C-4A14-B8D1-F1586E9F226F}"/>
              </a:ext>
            </a:extLst>
          </p:cNvPr>
          <p:cNvCxnSpPr>
            <a:cxnSpLocks/>
          </p:cNvCxnSpPr>
          <p:nvPr/>
        </p:nvCxnSpPr>
        <p:spPr>
          <a:xfrm rot="10800000">
            <a:off x="5818936" y="2451326"/>
            <a:ext cx="0" cy="657225"/>
          </a:xfrm>
          <a:prstGeom prst="straightConnector1">
            <a:avLst/>
          </a:prstGeom>
          <a:noFill/>
          <a:ln w="9525" cap="flat" cmpd="sng">
            <a:solidFill>
              <a:srgbClr val="CCCCCC"/>
            </a:solidFill>
            <a:prstDash val="solid"/>
            <a:round/>
            <a:headEnd type="oval" w="lg" len="lg"/>
            <a:tailEnd type="oval" w="lg" len="lg"/>
          </a:ln>
        </p:spPr>
      </p:cxnSp>
      <p:sp>
        <p:nvSpPr>
          <p:cNvPr id="46" name="Rectangle 45">
            <a:extLst>
              <a:ext uri="{FF2B5EF4-FFF2-40B4-BE49-F238E27FC236}">
                <a16:creationId xmlns:a16="http://schemas.microsoft.com/office/drawing/2014/main" id="{8F953254-D160-4E0D-A9EA-18F0F26D2E64}"/>
              </a:ext>
            </a:extLst>
          </p:cNvPr>
          <p:cNvSpPr/>
          <p:nvPr/>
        </p:nvSpPr>
        <p:spPr>
          <a:xfrm>
            <a:off x="4928784" y="3108551"/>
            <a:ext cx="1780303" cy="1470511"/>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SG" sz="1100" dirty="0">
                <a:solidFill>
                  <a:schemeClr val="tx1"/>
                </a:solidFill>
              </a:rPr>
              <a:t>Auto Group Detection</a:t>
            </a:r>
          </a:p>
          <a:p>
            <a:pPr marL="171450" indent="-171450">
              <a:buFont typeface="Arial" panose="020B0604020202020204" pitchFamily="34" charset="0"/>
              <a:buChar char="•"/>
            </a:pPr>
            <a:r>
              <a:rPr lang="en-SG" sz="1100" dirty="0">
                <a:solidFill>
                  <a:schemeClr val="tx1"/>
                </a:solidFill>
              </a:rPr>
              <a:t>Deployment</a:t>
            </a:r>
          </a:p>
          <a:p>
            <a:pPr marL="171450" indent="-171450">
              <a:buFont typeface="Arial" panose="020B0604020202020204" pitchFamily="34" charset="0"/>
              <a:buChar char="•"/>
            </a:pPr>
            <a:r>
              <a:rPr lang="en-SG" sz="1100" dirty="0">
                <a:solidFill>
                  <a:schemeClr val="tx1"/>
                </a:solidFill>
              </a:rPr>
              <a:t>UAT</a:t>
            </a:r>
          </a:p>
          <a:p>
            <a:pPr marL="171450" indent="-171450">
              <a:buFont typeface="Arial" panose="020B0604020202020204" pitchFamily="34" charset="0"/>
              <a:buChar char="•"/>
            </a:pPr>
            <a:r>
              <a:rPr lang="en-SG" sz="1100" dirty="0">
                <a:solidFill>
                  <a:schemeClr val="tx1"/>
                </a:solidFill>
              </a:rPr>
              <a:t>5 x Debugging</a:t>
            </a:r>
          </a:p>
        </p:txBody>
      </p:sp>
      <p:graphicFrame>
        <p:nvGraphicFramePr>
          <p:cNvPr id="53" name="Table 52">
            <a:extLst>
              <a:ext uri="{FF2B5EF4-FFF2-40B4-BE49-F238E27FC236}">
                <a16:creationId xmlns:a16="http://schemas.microsoft.com/office/drawing/2014/main" id="{ACC239A4-7487-44D9-8B77-99C479D364CD}"/>
              </a:ext>
            </a:extLst>
          </p:cNvPr>
          <p:cNvGraphicFramePr>
            <a:graphicFrameLocks noGrp="1"/>
          </p:cNvGraphicFramePr>
          <p:nvPr>
            <p:extLst>
              <p:ext uri="{D42A27DB-BD31-4B8C-83A1-F6EECF244321}">
                <p14:modId xmlns:p14="http://schemas.microsoft.com/office/powerpoint/2010/main" val="4008310581"/>
              </p:ext>
            </p:extLst>
          </p:nvPr>
        </p:nvGraphicFramePr>
        <p:xfrm>
          <a:off x="2507670" y="2626753"/>
          <a:ext cx="6597813" cy="370840"/>
        </p:xfrm>
        <a:graphic>
          <a:graphicData uri="http://schemas.openxmlformats.org/drawingml/2006/table">
            <a:tbl>
              <a:tblPr firstRow="1" bandRow="1">
                <a:tableStyleId>{2D5ABB26-0587-4C30-8999-92F81FD0307C}</a:tableStyleId>
              </a:tblPr>
              <a:tblGrid>
                <a:gridCol w="2199271">
                  <a:extLst>
                    <a:ext uri="{9D8B030D-6E8A-4147-A177-3AD203B41FA5}">
                      <a16:colId xmlns:a16="http://schemas.microsoft.com/office/drawing/2014/main" val="611614479"/>
                    </a:ext>
                  </a:extLst>
                </a:gridCol>
                <a:gridCol w="2199271">
                  <a:extLst>
                    <a:ext uri="{9D8B030D-6E8A-4147-A177-3AD203B41FA5}">
                      <a16:colId xmlns:a16="http://schemas.microsoft.com/office/drawing/2014/main" val="3456171078"/>
                    </a:ext>
                  </a:extLst>
                </a:gridCol>
                <a:gridCol w="2199271">
                  <a:extLst>
                    <a:ext uri="{9D8B030D-6E8A-4147-A177-3AD203B41FA5}">
                      <a16:colId xmlns:a16="http://schemas.microsoft.com/office/drawing/2014/main" val="3171634709"/>
                    </a:ext>
                  </a:extLst>
                </a:gridCol>
              </a:tblGrid>
              <a:tr h="370840">
                <a:tc>
                  <a:txBody>
                    <a:bodyPr/>
                    <a:lstStyle/>
                    <a:p>
                      <a:pPr algn="ctr"/>
                      <a:r>
                        <a:rPr lang="en-SG" sz="1600" dirty="0">
                          <a:solidFill>
                            <a:schemeClr val="bg1">
                              <a:lumMod val="50000"/>
                            </a:schemeClr>
                          </a:solidFill>
                        </a:rPr>
                        <a:t>5</a:t>
                      </a:r>
                    </a:p>
                  </a:txBody>
                  <a:tcPr/>
                </a:tc>
                <a:tc>
                  <a:txBody>
                    <a:bodyPr/>
                    <a:lstStyle/>
                    <a:p>
                      <a:pPr algn="ctr"/>
                      <a:r>
                        <a:rPr lang="en-SG" sz="1600" dirty="0">
                          <a:solidFill>
                            <a:schemeClr val="bg1">
                              <a:lumMod val="50000"/>
                            </a:schemeClr>
                          </a:solidFill>
                        </a:rPr>
                        <a:t>6</a:t>
                      </a:r>
                    </a:p>
                  </a:txBody>
                  <a:tcPr/>
                </a:tc>
                <a:tc>
                  <a:txBody>
                    <a:bodyPr/>
                    <a:lstStyle/>
                    <a:p>
                      <a:pPr algn="ctr"/>
                      <a:r>
                        <a:rPr lang="en-SG" sz="1600" dirty="0">
                          <a:solidFill>
                            <a:schemeClr val="bg1">
                              <a:lumMod val="50000"/>
                            </a:schemeClr>
                          </a:solidFill>
                        </a:rPr>
                        <a:t>7</a:t>
                      </a:r>
                    </a:p>
                  </a:txBody>
                  <a:tcPr/>
                </a:tc>
                <a:extLst>
                  <a:ext uri="{0D108BD9-81ED-4DB2-BD59-A6C34878D82A}">
                    <a16:rowId xmlns:a16="http://schemas.microsoft.com/office/drawing/2014/main" val="4017020052"/>
                  </a:ext>
                </a:extLst>
              </a:tr>
            </a:tbl>
          </a:graphicData>
        </a:graphic>
      </p:graphicFrame>
      <p:cxnSp>
        <p:nvCxnSpPr>
          <p:cNvPr id="54" name="Shape 294">
            <a:extLst>
              <a:ext uri="{FF2B5EF4-FFF2-40B4-BE49-F238E27FC236}">
                <a16:creationId xmlns:a16="http://schemas.microsoft.com/office/drawing/2014/main" id="{946BB4A8-3840-4908-8FF9-DC407DD83531}"/>
              </a:ext>
            </a:extLst>
          </p:cNvPr>
          <p:cNvCxnSpPr>
            <a:cxnSpLocks/>
          </p:cNvCxnSpPr>
          <p:nvPr/>
        </p:nvCxnSpPr>
        <p:spPr>
          <a:xfrm>
            <a:off x="2813652" y="2465422"/>
            <a:ext cx="6241473" cy="0"/>
          </a:xfrm>
          <a:prstGeom prst="straightConnector1">
            <a:avLst/>
          </a:prstGeom>
          <a:noFill/>
          <a:ln w="9525" cap="flat" cmpd="sng">
            <a:solidFill>
              <a:srgbClr val="CCCCCC"/>
            </a:solidFill>
            <a:prstDash val="dash"/>
            <a:round/>
            <a:headEnd type="none" w="lg" len="lg"/>
            <a:tailEnd type="none" w="lg" len="lg"/>
          </a:ln>
        </p:spPr>
      </p:cxnSp>
      <p:cxnSp>
        <p:nvCxnSpPr>
          <p:cNvPr id="60" name="Shape 295">
            <a:extLst>
              <a:ext uri="{FF2B5EF4-FFF2-40B4-BE49-F238E27FC236}">
                <a16:creationId xmlns:a16="http://schemas.microsoft.com/office/drawing/2014/main" id="{E8FF810D-6AE9-4ACE-ACFE-220EA39113B5}"/>
              </a:ext>
            </a:extLst>
          </p:cNvPr>
          <p:cNvCxnSpPr>
            <a:cxnSpLocks/>
          </p:cNvCxnSpPr>
          <p:nvPr/>
        </p:nvCxnSpPr>
        <p:spPr>
          <a:xfrm rot="10800000">
            <a:off x="3609460" y="1817732"/>
            <a:ext cx="0" cy="657225"/>
          </a:xfrm>
          <a:prstGeom prst="straightConnector1">
            <a:avLst/>
          </a:prstGeom>
          <a:noFill/>
          <a:ln w="9525" cap="flat" cmpd="sng">
            <a:solidFill>
              <a:srgbClr val="CCCCCC"/>
            </a:solidFill>
            <a:prstDash val="solid"/>
            <a:round/>
            <a:headEnd type="oval" w="lg" len="lg"/>
            <a:tailEnd type="oval" w="lg" len="lg"/>
          </a:ln>
        </p:spPr>
      </p:cxnSp>
      <p:cxnSp>
        <p:nvCxnSpPr>
          <p:cNvPr id="67" name="Shape 295">
            <a:extLst>
              <a:ext uri="{FF2B5EF4-FFF2-40B4-BE49-F238E27FC236}">
                <a16:creationId xmlns:a16="http://schemas.microsoft.com/office/drawing/2014/main" id="{61F03C60-D5B1-4848-B8E6-ADF228B63B8A}"/>
              </a:ext>
            </a:extLst>
          </p:cNvPr>
          <p:cNvCxnSpPr>
            <a:cxnSpLocks/>
          </p:cNvCxnSpPr>
          <p:nvPr/>
        </p:nvCxnSpPr>
        <p:spPr>
          <a:xfrm rot="10800000">
            <a:off x="7995611" y="1816914"/>
            <a:ext cx="0" cy="657225"/>
          </a:xfrm>
          <a:prstGeom prst="straightConnector1">
            <a:avLst/>
          </a:prstGeom>
          <a:noFill/>
          <a:ln w="9525" cap="flat" cmpd="sng">
            <a:solidFill>
              <a:srgbClr val="CCCCCC"/>
            </a:solidFill>
            <a:prstDash val="solid"/>
            <a:round/>
            <a:headEnd type="oval" w="lg" len="lg"/>
            <a:tailEnd type="oval" w="lg" len="lg"/>
          </a:ln>
        </p:spPr>
      </p:cxnSp>
      <p:sp>
        <p:nvSpPr>
          <p:cNvPr id="68" name="Rectangle 67">
            <a:extLst>
              <a:ext uri="{FF2B5EF4-FFF2-40B4-BE49-F238E27FC236}">
                <a16:creationId xmlns:a16="http://schemas.microsoft.com/office/drawing/2014/main" id="{7787BE11-C1B1-4C8B-94DE-621DDF118317}"/>
              </a:ext>
            </a:extLst>
          </p:cNvPr>
          <p:cNvSpPr/>
          <p:nvPr/>
        </p:nvSpPr>
        <p:spPr>
          <a:xfrm>
            <a:off x="6546268" y="768928"/>
            <a:ext cx="2452255" cy="1063306"/>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SG" sz="1100" dirty="0">
                <a:solidFill>
                  <a:schemeClr val="tx1"/>
                </a:solidFill>
              </a:rPr>
              <a:t>4 x Debugging</a:t>
            </a:r>
          </a:p>
          <a:p>
            <a:pPr marL="171450" indent="-171450">
              <a:buFont typeface="Arial" panose="020B0604020202020204" pitchFamily="34" charset="0"/>
              <a:buChar char="•"/>
            </a:pPr>
            <a:r>
              <a:rPr lang="en-SG" sz="1100" dirty="0">
                <a:solidFill>
                  <a:schemeClr val="tx1"/>
                </a:solidFill>
              </a:rPr>
              <a:t>2 x Integration Testing</a:t>
            </a:r>
          </a:p>
          <a:p>
            <a:pPr marL="171450" indent="-171450">
              <a:buFont typeface="Arial" panose="020B0604020202020204" pitchFamily="34" charset="0"/>
              <a:buChar char="•"/>
            </a:pPr>
            <a:r>
              <a:rPr lang="en-SG" sz="1100" dirty="0">
                <a:solidFill>
                  <a:schemeClr val="tx1"/>
                </a:solidFill>
              </a:rPr>
              <a:t>2 x Regression Testing</a:t>
            </a:r>
          </a:p>
          <a:p>
            <a:pPr marL="171450" indent="-171450">
              <a:buFont typeface="Arial" panose="020B0604020202020204" pitchFamily="34" charset="0"/>
              <a:buChar char="•"/>
            </a:pPr>
            <a:r>
              <a:rPr lang="en-SG" sz="1100" dirty="0">
                <a:solidFill>
                  <a:schemeClr val="tx1"/>
                </a:solidFill>
              </a:rPr>
              <a:t>Final Presentation Preparation</a:t>
            </a:r>
          </a:p>
        </p:txBody>
      </p:sp>
    </p:spTree>
    <p:extLst>
      <p:ext uri="{BB962C8B-B14F-4D97-AF65-F5344CB8AC3E}">
        <p14:creationId xmlns:p14="http://schemas.microsoft.com/office/powerpoint/2010/main" val="71865132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rtl="0">
              <a:spcBef>
                <a:spcPts val="0"/>
              </a:spcBef>
              <a:buNone/>
            </a:pPr>
            <a:r>
              <a:rPr lang="en-SG" sz="3200" b="1" dirty="0"/>
              <a:t>Actual</a:t>
            </a:r>
            <a:br>
              <a:rPr lang="en-SG" sz="3200" b="1" dirty="0"/>
            </a:br>
            <a:endParaRPr lang="en" sz="3200" b="1" dirty="0"/>
          </a:p>
        </p:txBody>
      </p:sp>
      <p:sp>
        <p:nvSpPr>
          <p:cNvPr id="107" name="Shape 107"/>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6</a:t>
            </a:fld>
            <a:endParaRPr lang="en"/>
          </a:p>
        </p:txBody>
      </p:sp>
      <p:sp>
        <p:nvSpPr>
          <p:cNvPr id="50" name="Rectangle 49">
            <a:extLst>
              <a:ext uri="{FF2B5EF4-FFF2-40B4-BE49-F238E27FC236}">
                <a16:creationId xmlns:a16="http://schemas.microsoft.com/office/drawing/2014/main" id="{91F314C2-9048-4C9B-BD79-6CEAD37209ED}"/>
              </a:ext>
            </a:extLst>
          </p:cNvPr>
          <p:cNvSpPr/>
          <p:nvPr/>
        </p:nvSpPr>
        <p:spPr>
          <a:xfrm>
            <a:off x="6546268" y="768928"/>
            <a:ext cx="2452255" cy="1063306"/>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SG" sz="1100" dirty="0">
                <a:solidFill>
                  <a:schemeClr val="tx1"/>
                </a:solidFill>
              </a:rPr>
              <a:t>4 x Debugging</a:t>
            </a:r>
          </a:p>
          <a:p>
            <a:pPr marL="171450" indent="-171450">
              <a:buFont typeface="Arial" panose="020B0604020202020204" pitchFamily="34" charset="0"/>
              <a:buChar char="•"/>
            </a:pPr>
            <a:r>
              <a:rPr lang="en-SG" sz="1100" dirty="0">
                <a:solidFill>
                  <a:schemeClr val="tx1"/>
                </a:solidFill>
              </a:rPr>
              <a:t>2 x Integration Testing</a:t>
            </a:r>
          </a:p>
          <a:p>
            <a:pPr marL="171450" indent="-171450">
              <a:buFont typeface="Arial" panose="020B0604020202020204" pitchFamily="34" charset="0"/>
              <a:buChar char="•"/>
            </a:pPr>
            <a:r>
              <a:rPr lang="en-SG" sz="1100" dirty="0">
                <a:solidFill>
                  <a:schemeClr val="tx1"/>
                </a:solidFill>
              </a:rPr>
              <a:t>2 x Regression Testing</a:t>
            </a:r>
          </a:p>
          <a:p>
            <a:pPr marL="171450" indent="-171450">
              <a:buFont typeface="Arial" panose="020B0604020202020204" pitchFamily="34" charset="0"/>
              <a:buChar char="•"/>
            </a:pPr>
            <a:r>
              <a:rPr lang="en-SG" sz="1100" dirty="0">
                <a:solidFill>
                  <a:schemeClr val="tx1"/>
                </a:solidFill>
              </a:rPr>
              <a:t>Final Presentation Preparation</a:t>
            </a:r>
          </a:p>
        </p:txBody>
      </p:sp>
      <p:cxnSp>
        <p:nvCxnSpPr>
          <p:cNvPr id="60" name="Shape 295">
            <a:extLst>
              <a:ext uri="{FF2B5EF4-FFF2-40B4-BE49-F238E27FC236}">
                <a16:creationId xmlns:a16="http://schemas.microsoft.com/office/drawing/2014/main" id="{E8FF810D-6AE9-4ACE-ACFE-220EA39113B5}"/>
              </a:ext>
            </a:extLst>
          </p:cNvPr>
          <p:cNvCxnSpPr>
            <a:cxnSpLocks/>
          </p:cNvCxnSpPr>
          <p:nvPr/>
        </p:nvCxnSpPr>
        <p:spPr>
          <a:xfrm rot="10800000">
            <a:off x="3612688" y="1811630"/>
            <a:ext cx="0" cy="657225"/>
          </a:xfrm>
          <a:prstGeom prst="straightConnector1">
            <a:avLst/>
          </a:prstGeom>
          <a:noFill/>
          <a:ln w="9525" cap="flat" cmpd="sng">
            <a:solidFill>
              <a:srgbClr val="CCCCCC"/>
            </a:solidFill>
            <a:prstDash val="solid"/>
            <a:round/>
            <a:headEnd type="oval" w="lg" len="lg"/>
            <a:tailEnd type="oval" w="lg" len="lg"/>
          </a:ln>
        </p:spPr>
      </p:cxnSp>
      <p:cxnSp>
        <p:nvCxnSpPr>
          <p:cNvPr id="67" name="Shape 295">
            <a:extLst>
              <a:ext uri="{FF2B5EF4-FFF2-40B4-BE49-F238E27FC236}">
                <a16:creationId xmlns:a16="http://schemas.microsoft.com/office/drawing/2014/main" id="{61F03C60-D5B1-4848-B8E6-ADF228B63B8A}"/>
              </a:ext>
            </a:extLst>
          </p:cNvPr>
          <p:cNvCxnSpPr>
            <a:cxnSpLocks/>
          </p:cNvCxnSpPr>
          <p:nvPr/>
        </p:nvCxnSpPr>
        <p:spPr>
          <a:xfrm rot="10800000">
            <a:off x="7987659" y="1832234"/>
            <a:ext cx="0" cy="657225"/>
          </a:xfrm>
          <a:prstGeom prst="straightConnector1">
            <a:avLst/>
          </a:prstGeom>
          <a:noFill/>
          <a:ln w="9525" cap="flat" cmpd="sng">
            <a:solidFill>
              <a:srgbClr val="CCCCCC"/>
            </a:solidFill>
            <a:prstDash val="solid"/>
            <a:round/>
            <a:headEnd type="oval" w="lg" len="lg"/>
            <a:tailEnd type="oval" w="lg" len="lg"/>
          </a:ln>
        </p:spPr>
      </p:cxnSp>
      <p:sp>
        <p:nvSpPr>
          <p:cNvPr id="19" name="Shape 290">
            <a:extLst>
              <a:ext uri="{FF2B5EF4-FFF2-40B4-BE49-F238E27FC236}">
                <a16:creationId xmlns:a16="http://schemas.microsoft.com/office/drawing/2014/main" id="{3428B553-DA9C-46DC-BAB6-F694B32C23EE}"/>
              </a:ext>
            </a:extLst>
          </p:cNvPr>
          <p:cNvSpPr/>
          <p:nvPr/>
        </p:nvSpPr>
        <p:spPr>
          <a:xfrm>
            <a:off x="3455531" y="2317682"/>
            <a:ext cx="314325" cy="314550"/>
          </a:xfrm>
          <a:prstGeom prst="donut">
            <a:avLst>
              <a:gd name="adj" fmla="val 24108"/>
            </a:avLst>
          </a:prstGeom>
          <a:solidFill>
            <a:srgbClr val="EFEFEF"/>
          </a:solidFill>
          <a:ln>
            <a:noFill/>
          </a:ln>
        </p:spPr>
        <p:txBody>
          <a:bodyPr wrap="square" lIns="68569" tIns="68569" rIns="68569" bIns="68569" anchor="ctr" anchorCtr="0">
            <a:noAutofit/>
          </a:bodyPr>
          <a:lstStyle/>
          <a:p>
            <a:endParaRPr sz="1050" dirty="0"/>
          </a:p>
        </p:txBody>
      </p:sp>
      <p:sp>
        <p:nvSpPr>
          <p:cNvPr id="20" name="Shape 290">
            <a:extLst>
              <a:ext uri="{FF2B5EF4-FFF2-40B4-BE49-F238E27FC236}">
                <a16:creationId xmlns:a16="http://schemas.microsoft.com/office/drawing/2014/main" id="{59BD9246-50A3-4F55-8772-8C54FD89965D}"/>
              </a:ext>
            </a:extLst>
          </p:cNvPr>
          <p:cNvSpPr/>
          <p:nvPr/>
        </p:nvSpPr>
        <p:spPr>
          <a:xfrm>
            <a:off x="5664250" y="2294051"/>
            <a:ext cx="314325" cy="314550"/>
          </a:xfrm>
          <a:prstGeom prst="donut">
            <a:avLst>
              <a:gd name="adj" fmla="val 24108"/>
            </a:avLst>
          </a:prstGeom>
          <a:solidFill>
            <a:srgbClr val="EFEFEF"/>
          </a:solidFill>
          <a:ln>
            <a:noFill/>
          </a:ln>
        </p:spPr>
        <p:txBody>
          <a:bodyPr wrap="square" lIns="68569" tIns="68569" rIns="68569" bIns="68569" anchor="ctr" anchorCtr="0">
            <a:noAutofit/>
          </a:bodyPr>
          <a:lstStyle/>
          <a:p>
            <a:endParaRPr sz="1050" dirty="0"/>
          </a:p>
        </p:txBody>
      </p:sp>
      <p:sp>
        <p:nvSpPr>
          <p:cNvPr id="21" name="Shape 290">
            <a:extLst>
              <a:ext uri="{FF2B5EF4-FFF2-40B4-BE49-F238E27FC236}">
                <a16:creationId xmlns:a16="http://schemas.microsoft.com/office/drawing/2014/main" id="{A43063F9-3EC4-490E-A4E1-7C104BB267A9}"/>
              </a:ext>
            </a:extLst>
          </p:cNvPr>
          <p:cNvSpPr/>
          <p:nvPr/>
        </p:nvSpPr>
        <p:spPr>
          <a:xfrm>
            <a:off x="7838446" y="2326469"/>
            <a:ext cx="314325" cy="314550"/>
          </a:xfrm>
          <a:prstGeom prst="donut">
            <a:avLst>
              <a:gd name="adj" fmla="val 24108"/>
            </a:avLst>
          </a:prstGeom>
          <a:solidFill>
            <a:srgbClr val="EFEFEF"/>
          </a:solidFill>
          <a:ln>
            <a:noFill/>
          </a:ln>
        </p:spPr>
        <p:txBody>
          <a:bodyPr wrap="square" lIns="68569" tIns="68569" rIns="68569" bIns="68569" anchor="ctr" anchorCtr="0">
            <a:noAutofit/>
          </a:bodyPr>
          <a:lstStyle/>
          <a:p>
            <a:endParaRPr sz="1050" dirty="0"/>
          </a:p>
        </p:txBody>
      </p:sp>
      <p:cxnSp>
        <p:nvCxnSpPr>
          <p:cNvPr id="22" name="Shape 295">
            <a:extLst>
              <a:ext uri="{FF2B5EF4-FFF2-40B4-BE49-F238E27FC236}">
                <a16:creationId xmlns:a16="http://schemas.microsoft.com/office/drawing/2014/main" id="{CA4A5B4A-7761-40E0-917C-1D4D6C8B528F}"/>
              </a:ext>
            </a:extLst>
          </p:cNvPr>
          <p:cNvCxnSpPr>
            <a:cxnSpLocks/>
          </p:cNvCxnSpPr>
          <p:nvPr/>
        </p:nvCxnSpPr>
        <p:spPr>
          <a:xfrm rot="10800000">
            <a:off x="5818936" y="2451326"/>
            <a:ext cx="0" cy="657225"/>
          </a:xfrm>
          <a:prstGeom prst="straightConnector1">
            <a:avLst/>
          </a:prstGeom>
          <a:noFill/>
          <a:ln w="9525" cap="flat" cmpd="sng">
            <a:solidFill>
              <a:srgbClr val="CCCCCC"/>
            </a:solidFill>
            <a:prstDash val="solid"/>
            <a:round/>
            <a:headEnd type="oval" w="lg" len="lg"/>
            <a:tailEnd type="oval" w="lg" len="lg"/>
          </a:ln>
        </p:spPr>
      </p:cxnSp>
      <p:graphicFrame>
        <p:nvGraphicFramePr>
          <p:cNvPr id="23" name="Table 22">
            <a:extLst>
              <a:ext uri="{FF2B5EF4-FFF2-40B4-BE49-F238E27FC236}">
                <a16:creationId xmlns:a16="http://schemas.microsoft.com/office/drawing/2014/main" id="{70720FFD-AD9F-4362-890A-9D79DF97A486}"/>
              </a:ext>
            </a:extLst>
          </p:cNvPr>
          <p:cNvGraphicFramePr>
            <a:graphicFrameLocks noGrp="1"/>
          </p:cNvGraphicFramePr>
          <p:nvPr>
            <p:extLst>
              <p:ext uri="{D42A27DB-BD31-4B8C-83A1-F6EECF244321}">
                <p14:modId xmlns:p14="http://schemas.microsoft.com/office/powerpoint/2010/main" val="3264238592"/>
              </p:ext>
            </p:extLst>
          </p:nvPr>
        </p:nvGraphicFramePr>
        <p:xfrm>
          <a:off x="2507670" y="2626753"/>
          <a:ext cx="6597813" cy="370840"/>
        </p:xfrm>
        <a:graphic>
          <a:graphicData uri="http://schemas.openxmlformats.org/drawingml/2006/table">
            <a:tbl>
              <a:tblPr firstRow="1" bandRow="1">
                <a:tableStyleId>{2D5ABB26-0587-4C30-8999-92F81FD0307C}</a:tableStyleId>
              </a:tblPr>
              <a:tblGrid>
                <a:gridCol w="2199271">
                  <a:extLst>
                    <a:ext uri="{9D8B030D-6E8A-4147-A177-3AD203B41FA5}">
                      <a16:colId xmlns:a16="http://schemas.microsoft.com/office/drawing/2014/main" val="611614479"/>
                    </a:ext>
                  </a:extLst>
                </a:gridCol>
                <a:gridCol w="2199271">
                  <a:extLst>
                    <a:ext uri="{9D8B030D-6E8A-4147-A177-3AD203B41FA5}">
                      <a16:colId xmlns:a16="http://schemas.microsoft.com/office/drawing/2014/main" val="3456171078"/>
                    </a:ext>
                  </a:extLst>
                </a:gridCol>
                <a:gridCol w="2199271">
                  <a:extLst>
                    <a:ext uri="{9D8B030D-6E8A-4147-A177-3AD203B41FA5}">
                      <a16:colId xmlns:a16="http://schemas.microsoft.com/office/drawing/2014/main" val="3171634709"/>
                    </a:ext>
                  </a:extLst>
                </a:gridCol>
              </a:tblGrid>
              <a:tr h="370840">
                <a:tc>
                  <a:txBody>
                    <a:bodyPr/>
                    <a:lstStyle/>
                    <a:p>
                      <a:pPr algn="ctr"/>
                      <a:r>
                        <a:rPr lang="en-SG" sz="1600" dirty="0">
                          <a:solidFill>
                            <a:schemeClr val="bg1">
                              <a:lumMod val="50000"/>
                            </a:schemeClr>
                          </a:solidFill>
                        </a:rPr>
                        <a:t>5</a:t>
                      </a:r>
                    </a:p>
                  </a:txBody>
                  <a:tcPr/>
                </a:tc>
                <a:tc>
                  <a:txBody>
                    <a:bodyPr/>
                    <a:lstStyle/>
                    <a:p>
                      <a:pPr algn="ctr"/>
                      <a:r>
                        <a:rPr lang="en-SG" sz="1600" dirty="0">
                          <a:solidFill>
                            <a:schemeClr val="bg1">
                              <a:lumMod val="50000"/>
                            </a:schemeClr>
                          </a:solidFill>
                        </a:rPr>
                        <a:t>6</a:t>
                      </a:r>
                    </a:p>
                  </a:txBody>
                  <a:tcPr/>
                </a:tc>
                <a:tc>
                  <a:txBody>
                    <a:bodyPr/>
                    <a:lstStyle/>
                    <a:p>
                      <a:pPr algn="ctr"/>
                      <a:r>
                        <a:rPr lang="en-SG" sz="1600" dirty="0">
                          <a:solidFill>
                            <a:schemeClr val="bg1">
                              <a:lumMod val="50000"/>
                            </a:schemeClr>
                          </a:solidFill>
                        </a:rPr>
                        <a:t>7</a:t>
                      </a:r>
                    </a:p>
                  </a:txBody>
                  <a:tcPr/>
                </a:tc>
                <a:extLst>
                  <a:ext uri="{0D108BD9-81ED-4DB2-BD59-A6C34878D82A}">
                    <a16:rowId xmlns:a16="http://schemas.microsoft.com/office/drawing/2014/main" val="4017020052"/>
                  </a:ext>
                </a:extLst>
              </a:tr>
            </a:tbl>
          </a:graphicData>
        </a:graphic>
      </p:graphicFrame>
      <p:cxnSp>
        <p:nvCxnSpPr>
          <p:cNvPr id="24" name="Shape 294">
            <a:extLst>
              <a:ext uri="{FF2B5EF4-FFF2-40B4-BE49-F238E27FC236}">
                <a16:creationId xmlns:a16="http://schemas.microsoft.com/office/drawing/2014/main" id="{AB46B18B-C286-4CDC-9C32-3243A27A7A0E}"/>
              </a:ext>
            </a:extLst>
          </p:cNvPr>
          <p:cNvCxnSpPr>
            <a:cxnSpLocks/>
          </p:cNvCxnSpPr>
          <p:nvPr/>
        </p:nvCxnSpPr>
        <p:spPr>
          <a:xfrm>
            <a:off x="2813652" y="2465422"/>
            <a:ext cx="6241473" cy="0"/>
          </a:xfrm>
          <a:prstGeom prst="straightConnector1">
            <a:avLst/>
          </a:prstGeom>
          <a:noFill/>
          <a:ln w="9525" cap="flat" cmpd="sng">
            <a:solidFill>
              <a:srgbClr val="CCCCCC"/>
            </a:solidFill>
            <a:prstDash val="dash"/>
            <a:round/>
            <a:headEnd type="none" w="lg" len="lg"/>
            <a:tailEnd type="none" w="lg" len="lg"/>
          </a:ln>
        </p:spPr>
      </p:cxnSp>
      <p:pic>
        <p:nvPicPr>
          <p:cNvPr id="3" name="Picture 2">
            <a:extLst>
              <a:ext uri="{FF2B5EF4-FFF2-40B4-BE49-F238E27FC236}">
                <a16:creationId xmlns:a16="http://schemas.microsoft.com/office/drawing/2014/main" id="{B408A43F-0CB8-4C70-80B0-7CC3C126BA0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21077056">
            <a:off x="23574" y="2845069"/>
            <a:ext cx="2486249" cy="20573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Rectangle 15">
            <a:extLst>
              <a:ext uri="{FF2B5EF4-FFF2-40B4-BE49-F238E27FC236}">
                <a16:creationId xmlns:a16="http://schemas.microsoft.com/office/drawing/2014/main" id="{27934180-571C-4DD9-A4B0-96647D3A318D}"/>
              </a:ext>
            </a:extLst>
          </p:cNvPr>
          <p:cNvSpPr/>
          <p:nvPr/>
        </p:nvSpPr>
        <p:spPr>
          <a:xfrm>
            <a:off x="2813652" y="565424"/>
            <a:ext cx="2680699" cy="1251490"/>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SG" sz="1100" dirty="0">
                <a:solidFill>
                  <a:schemeClr val="tx1"/>
                </a:solidFill>
              </a:rPr>
              <a:t>Basic Location Report</a:t>
            </a:r>
          </a:p>
          <a:p>
            <a:pPr marL="171450" indent="-171450">
              <a:buFont typeface="Arial" panose="020B0604020202020204" pitchFamily="34" charset="0"/>
              <a:buChar char="•"/>
            </a:pPr>
            <a:r>
              <a:rPr lang="en-SG" sz="1100" dirty="0">
                <a:solidFill>
                  <a:schemeClr val="tx1"/>
                </a:solidFill>
              </a:rPr>
              <a:t>Heatmap</a:t>
            </a:r>
          </a:p>
          <a:p>
            <a:pPr marL="171450" indent="-171450">
              <a:buFont typeface="Arial" panose="020B0604020202020204" pitchFamily="34" charset="0"/>
              <a:buChar char="•"/>
            </a:pPr>
            <a:r>
              <a:rPr lang="en-SG" sz="1100" dirty="0">
                <a:solidFill>
                  <a:schemeClr val="tx1"/>
                </a:solidFill>
              </a:rPr>
              <a:t>In Class Demo</a:t>
            </a:r>
          </a:p>
          <a:p>
            <a:pPr marL="171450" indent="-171450" defTabSz="179388">
              <a:buFontTx/>
              <a:buChar char="-"/>
            </a:pPr>
            <a:r>
              <a:rPr lang="en-SG" sz="1100" dirty="0">
                <a:solidFill>
                  <a:srgbClr val="FF0000"/>
                </a:solidFill>
              </a:rPr>
              <a:t>4 x Auto Group Detection</a:t>
            </a:r>
          </a:p>
          <a:p>
            <a:pPr marL="171450" indent="-171450" defTabSz="179388">
              <a:buFontTx/>
              <a:buChar char="-"/>
            </a:pPr>
            <a:r>
              <a:rPr lang="en-SG" sz="1100" dirty="0">
                <a:solidFill>
                  <a:srgbClr val="FF0000"/>
                </a:solidFill>
              </a:rPr>
              <a:t>1 x Update Sequence Diagram</a:t>
            </a:r>
          </a:p>
        </p:txBody>
      </p:sp>
      <p:sp>
        <p:nvSpPr>
          <p:cNvPr id="25" name="Rectangle 24">
            <a:extLst>
              <a:ext uri="{FF2B5EF4-FFF2-40B4-BE49-F238E27FC236}">
                <a16:creationId xmlns:a16="http://schemas.microsoft.com/office/drawing/2014/main" id="{06048463-F501-4EAB-A9C8-8D685B94D50F}"/>
              </a:ext>
            </a:extLst>
          </p:cNvPr>
          <p:cNvSpPr/>
          <p:nvPr/>
        </p:nvSpPr>
        <p:spPr>
          <a:xfrm>
            <a:off x="4928784" y="3108551"/>
            <a:ext cx="1780303" cy="1470511"/>
          </a:xfrm>
          <a:prstGeom prst="rect">
            <a:avLst/>
          </a:prstGeom>
          <a:noFill/>
          <a:ln>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SG" sz="1100" dirty="0">
                <a:solidFill>
                  <a:schemeClr val="tx1"/>
                </a:solidFill>
              </a:rPr>
              <a:t>Auto Group Detection</a:t>
            </a:r>
          </a:p>
          <a:p>
            <a:pPr marL="171450" indent="-171450">
              <a:buFont typeface="Arial" panose="020B0604020202020204" pitchFamily="34" charset="0"/>
              <a:buChar char="•"/>
            </a:pPr>
            <a:r>
              <a:rPr lang="en-SG" sz="1100" dirty="0">
                <a:solidFill>
                  <a:schemeClr val="tx1"/>
                </a:solidFill>
              </a:rPr>
              <a:t>Deployment</a:t>
            </a:r>
          </a:p>
          <a:p>
            <a:pPr marL="171450" indent="-171450">
              <a:buFont typeface="Arial" panose="020B0604020202020204" pitchFamily="34" charset="0"/>
              <a:buChar char="•"/>
            </a:pPr>
            <a:r>
              <a:rPr lang="en-SG" sz="1100" dirty="0">
                <a:solidFill>
                  <a:schemeClr val="tx1"/>
                </a:solidFill>
              </a:rPr>
              <a:t>UAT</a:t>
            </a:r>
          </a:p>
          <a:p>
            <a:pPr marL="171450" indent="-171450">
              <a:buFont typeface="Arial" panose="020B0604020202020204" pitchFamily="34" charset="0"/>
              <a:buChar char="•"/>
            </a:pPr>
            <a:r>
              <a:rPr lang="en-SG" sz="1100" dirty="0">
                <a:solidFill>
                  <a:schemeClr val="tx1"/>
                </a:solidFill>
              </a:rPr>
              <a:t>5 x Debugging</a:t>
            </a:r>
          </a:p>
          <a:p>
            <a:r>
              <a:rPr lang="en-SG" sz="1100" dirty="0">
                <a:solidFill>
                  <a:srgbClr val="4BB543"/>
                </a:solidFill>
              </a:rPr>
              <a:t>+  2 x Debugging</a:t>
            </a:r>
          </a:p>
        </p:txBody>
      </p:sp>
    </p:spTree>
    <p:extLst>
      <p:ext uri="{BB962C8B-B14F-4D97-AF65-F5344CB8AC3E}">
        <p14:creationId xmlns:p14="http://schemas.microsoft.com/office/powerpoint/2010/main" val="237777119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0" y="567548"/>
            <a:ext cx="2731387" cy="3981000"/>
          </a:xfrm>
          <a:prstGeom prst="rect">
            <a:avLst/>
          </a:prstGeom>
        </p:spPr>
        <p:txBody>
          <a:bodyPr wrap="square" lIns="91425" tIns="91425" rIns="91425" bIns="91425" anchor="t" anchorCtr="0">
            <a:noAutofit/>
          </a:bodyPr>
          <a:lstStyle/>
          <a:p>
            <a:pPr lvl="0" rtl="0">
              <a:spcBef>
                <a:spcPts val="0"/>
              </a:spcBef>
              <a:buNone/>
            </a:pPr>
            <a:r>
              <a:rPr lang="en-SG" sz="2800" b="1" dirty="0"/>
              <a:t>Functionalities</a:t>
            </a:r>
            <a:endParaRPr lang="en" sz="2800" b="1" dirty="0"/>
          </a:p>
        </p:txBody>
      </p:sp>
      <p:sp>
        <p:nvSpPr>
          <p:cNvPr id="107" name="Shape 107"/>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7</a:t>
            </a:fld>
            <a:endParaRPr lang="en"/>
          </a:p>
        </p:txBody>
      </p:sp>
      <p:graphicFrame>
        <p:nvGraphicFramePr>
          <p:cNvPr id="4" name="Table 3">
            <a:extLst>
              <a:ext uri="{FF2B5EF4-FFF2-40B4-BE49-F238E27FC236}">
                <a16:creationId xmlns:a16="http://schemas.microsoft.com/office/drawing/2014/main" id="{F5709004-CFD6-423B-B054-E45A7058B30F}"/>
              </a:ext>
            </a:extLst>
          </p:cNvPr>
          <p:cNvGraphicFramePr>
            <a:graphicFrameLocks noGrp="1"/>
          </p:cNvGraphicFramePr>
          <p:nvPr>
            <p:extLst>
              <p:ext uri="{D42A27DB-BD31-4B8C-83A1-F6EECF244321}">
                <p14:modId xmlns:p14="http://schemas.microsoft.com/office/powerpoint/2010/main" val="4156358233"/>
              </p:ext>
            </p:extLst>
          </p:nvPr>
        </p:nvGraphicFramePr>
        <p:xfrm>
          <a:off x="2813550" y="483666"/>
          <a:ext cx="6096000" cy="3376433"/>
        </p:xfrm>
        <a:graphic>
          <a:graphicData uri="http://schemas.openxmlformats.org/drawingml/2006/table">
            <a:tbl>
              <a:tblPr firstRow="1" bandRow="1"/>
              <a:tblGrid>
                <a:gridCol w="1682250">
                  <a:extLst>
                    <a:ext uri="{9D8B030D-6E8A-4147-A177-3AD203B41FA5}">
                      <a16:colId xmlns:a16="http://schemas.microsoft.com/office/drawing/2014/main" val="922868770"/>
                    </a:ext>
                  </a:extLst>
                </a:gridCol>
                <a:gridCol w="4413750">
                  <a:extLst>
                    <a:ext uri="{9D8B030D-6E8A-4147-A177-3AD203B41FA5}">
                      <a16:colId xmlns:a16="http://schemas.microsoft.com/office/drawing/2014/main" val="2109168594"/>
                    </a:ext>
                  </a:extLst>
                </a:gridCol>
              </a:tblGrid>
              <a:tr h="2230599">
                <a:tc>
                  <a:txBody>
                    <a:bodyPr/>
                    <a:lstStyle/>
                    <a:p>
                      <a:pPr algn="ctr"/>
                      <a:r>
                        <a:rPr lang="en-SG" sz="1200" b="1" dirty="0">
                          <a:latin typeface="Consolas" panose="020B0609020204030204" pitchFamily="49" charset="0"/>
                        </a:rPr>
                        <a:t>Implemented Functionalities</a:t>
                      </a:r>
                      <a:endParaRPr lang="en-US" sz="1200" b="1" dirty="0">
                        <a:latin typeface="Consolas" panose="020B0609020204030204" pitchFamily="49" charset="0"/>
                      </a:endParaRPr>
                    </a:p>
                  </a:txBody>
                  <a:tcPr anchor="ctr">
                    <a:solidFill>
                      <a:schemeClr val="bg1">
                        <a:lumMod val="85000"/>
                      </a:schemeClr>
                    </a:solidFill>
                  </a:tcPr>
                </a:tc>
                <a:tc>
                  <a:txBody>
                    <a:bodyPr/>
                    <a:lstStyle/>
                    <a:p>
                      <a:pPr marL="285750" indent="-285750">
                        <a:lnSpc>
                          <a:spcPct val="150000"/>
                        </a:lnSpc>
                        <a:buFont typeface="Consolas" panose="020B0609020204030204" pitchFamily="49" charset="0"/>
                        <a:buChar char="×"/>
                      </a:pPr>
                      <a:r>
                        <a:rPr lang="en-SG" sz="1200" dirty="0">
                          <a:latin typeface="Consolas" panose="020B0609020204030204" pitchFamily="49" charset="0"/>
                        </a:rPr>
                        <a:t>Login &amp; Logout</a:t>
                      </a:r>
                    </a:p>
                    <a:p>
                      <a:pPr marL="285750" indent="-285750">
                        <a:lnSpc>
                          <a:spcPct val="150000"/>
                        </a:lnSpc>
                        <a:buFont typeface="Consolas" panose="020B0609020204030204" pitchFamily="49" charset="0"/>
                        <a:buChar char="×"/>
                      </a:pPr>
                      <a:r>
                        <a:rPr lang="en-SG" sz="1200" dirty="0">
                          <a:latin typeface="Consolas" panose="020B0609020204030204" pitchFamily="49" charset="0"/>
                        </a:rPr>
                        <a:t>Bootstrap</a:t>
                      </a:r>
                      <a:r>
                        <a:rPr lang="en-US" sz="1200" dirty="0">
                          <a:latin typeface="Consolas" panose="020B0609020204030204" pitchFamily="49" charset="0"/>
                        </a:rPr>
                        <a:t> &amp; Additional Data Upload</a:t>
                      </a:r>
                    </a:p>
                    <a:p>
                      <a:pPr marL="285750" indent="-285750">
                        <a:lnSpc>
                          <a:spcPct val="150000"/>
                        </a:lnSpc>
                        <a:buFont typeface="Consolas" panose="020B0609020204030204" pitchFamily="49" charset="0"/>
                        <a:buChar char="×"/>
                      </a:pPr>
                      <a:r>
                        <a:rPr lang="en-SG" sz="1200" dirty="0">
                          <a:latin typeface="Consolas" panose="020B0609020204030204" pitchFamily="49" charset="0"/>
                        </a:rPr>
                        <a:t>Heatmap</a:t>
                      </a:r>
                    </a:p>
                    <a:p>
                      <a:pPr marL="285750" marR="0" lvl="0" indent="-285750" algn="l" defTabSz="914400" rtl="0" eaLnBrk="1" fontAlgn="auto" latinLnBrk="0" hangingPunct="1">
                        <a:lnSpc>
                          <a:spcPct val="150000"/>
                        </a:lnSpc>
                        <a:spcBef>
                          <a:spcPts val="0"/>
                        </a:spcBef>
                        <a:spcAft>
                          <a:spcPts val="0"/>
                        </a:spcAft>
                        <a:buClrTx/>
                        <a:buSzTx/>
                        <a:buFont typeface="Consolas" panose="020B0609020204030204" pitchFamily="49" charset="0"/>
                        <a:buChar char="×"/>
                        <a:tabLst/>
                        <a:defRPr/>
                      </a:pPr>
                      <a:r>
                        <a:rPr lang="en-SG" sz="1200" dirty="0">
                          <a:latin typeface="Consolas" panose="020B0609020204030204" pitchFamily="49" charset="0"/>
                        </a:rPr>
                        <a:t>Basic Location Report - T</a:t>
                      </a:r>
                      <a:r>
                        <a:rPr lang="en-US" sz="1200" dirty="0">
                          <a:latin typeface="Consolas" panose="020B0609020204030204" pitchFamily="49" charset="0"/>
                        </a:rPr>
                        <a:t>op K Popular Place</a:t>
                      </a:r>
                      <a:r>
                        <a:rPr lang="en-SG" sz="1200" dirty="0">
                          <a:latin typeface="Consolas" panose="020B0609020204030204" pitchFamily="49" charset="0"/>
                        </a:rPr>
                        <a:t>s</a:t>
                      </a:r>
                    </a:p>
                    <a:p>
                      <a:pPr marL="285750" indent="-285750">
                        <a:lnSpc>
                          <a:spcPct val="150000"/>
                        </a:lnSpc>
                        <a:buFont typeface="Consolas" panose="020B0609020204030204" pitchFamily="49" charset="0"/>
                        <a:buChar char="×"/>
                      </a:pPr>
                      <a:r>
                        <a:rPr lang="en-SG" sz="1200" dirty="0">
                          <a:latin typeface="Consolas" panose="020B0609020204030204" pitchFamily="49" charset="0"/>
                        </a:rPr>
                        <a:t>Basic Location Report – Breakdown</a:t>
                      </a:r>
                    </a:p>
                    <a:p>
                      <a:pPr marL="285750" marR="0" lvl="0" indent="-285750" algn="l" defTabSz="914400" rtl="0" eaLnBrk="1" fontAlgn="auto" latinLnBrk="0" hangingPunct="1">
                        <a:lnSpc>
                          <a:spcPct val="150000"/>
                        </a:lnSpc>
                        <a:spcBef>
                          <a:spcPts val="0"/>
                        </a:spcBef>
                        <a:spcAft>
                          <a:spcPts val="0"/>
                        </a:spcAft>
                        <a:buClrTx/>
                        <a:buSzTx/>
                        <a:buFont typeface="Consolas" panose="020B0609020204030204" pitchFamily="49" charset="0"/>
                        <a:buChar char="×"/>
                        <a:tabLst/>
                        <a:defRPr/>
                      </a:pPr>
                      <a:r>
                        <a:rPr lang="en-SG" sz="1200" dirty="0">
                          <a:latin typeface="Consolas" panose="020B0609020204030204" pitchFamily="49" charset="0"/>
                        </a:rPr>
                        <a:t>Basic Location Report – Top K Companions</a:t>
                      </a:r>
                    </a:p>
                    <a:p>
                      <a:pPr marL="285750" marR="0" lvl="0" indent="-285750" algn="l" defTabSz="914400" rtl="0" eaLnBrk="1" fontAlgn="auto" latinLnBrk="0" hangingPunct="1">
                        <a:lnSpc>
                          <a:spcPct val="150000"/>
                        </a:lnSpc>
                        <a:spcBef>
                          <a:spcPts val="0"/>
                        </a:spcBef>
                        <a:spcAft>
                          <a:spcPts val="0"/>
                        </a:spcAft>
                        <a:buClrTx/>
                        <a:buSzTx/>
                        <a:buFont typeface="Consolas" panose="020B0609020204030204" pitchFamily="49" charset="0"/>
                        <a:buChar char="×"/>
                        <a:tabLst/>
                        <a:defRPr/>
                      </a:pPr>
                      <a:r>
                        <a:rPr lang="en-SG" sz="1200" dirty="0">
                          <a:latin typeface="Consolas" panose="020B0609020204030204" pitchFamily="49" charset="0"/>
                        </a:rPr>
                        <a:t>Basic Location Report – Top K Next Place</a:t>
                      </a:r>
                      <a:endParaRPr lang="en-US" sz="1200" dirty="0">
                        <a:latin typeface="Consolas" panose="020B0609020204030204" pitchFamily="49" charset="0"/>
                      </a:endParaRPr>
                    </a:p>
                    <a:p>
                      <a:pPr marL="285750" indent="-285750">
                        <a:lnSpc>
                          <a:spcPct val="150000"/>
                        </a:lnSpc>
                        <a:buFont typeface="Consolas" panose="020B0609020204030204" pitchFamily="49" charset="0"/>
                        <a:buChar char="×"/>
                      </a:pPr>
                      <a:r>
                        <a:rPr lang="en-US" sz="1200" dirty="0">
                          <a:latin typeface="Consolas" panose="020B0609020204030204" pitchFamily="49" charset="0"/>
                        </a:rPr>
                        <a:t>Auto Group Detection</a:t>
                      </a:r>
                    </a:p>
                    <a:p>
                      <a:pPr marL="0" indent="0">
                        <a:lnSpc>
                          <a:spcPct val="150000"/>
                        </a:lnSpc>
                        <a:buFont typeface="Consolas" panose="020B0609020204030204" pitchFamily="49" charset="0"/>
                        <a:buNone/>
                      </a:pPr>
                      <a:endParaRPr lang="en-US" sz="1200" dirty="0">
                        <a:latin typeface="Consolas" panose="020B0609020204030204" pitchFamily="49" charset="0"/>
                      </a:endParaRPr>
                    </a:p>
                  </a:txBody>
                  <a:tcPr>
                    <a:solidFill>
                      <a:schemeClr val="bg1"/>
                    </a:solidFill>
                  </a:tcPr>
                </a:tc>
                <a:extLst>
                  <a:ext uri="{0D108BD9-81ED-4DB2-BD59-A6C34878D82A}">
                    <a16:rowId xmlns:a16="http://schemas.microsoft.com/office/drawing/2014/main" val="4072192390"/>
                  </a:ext>
                </a:extLst>
              </a:tr>
              <a:tr h="816113">
                <a:tc>
                  <a:txBody>
                    <a:bodyPr/>
                    <a:lstStyle/>
                    <a:p>
                      <a:pPr algn="ctr"/>
                      <a:r>
                        <a:rPr lang="en-SG" sz="1200" b="1" dirty="0">
                          <a:latin typeface="Consolas" panose="020B0609020204030204" pitchFamily="49" charset="0"/>
                        </a:rPr>
                        <a:t>Add On Functionalities</a:t>
                      </a:r>
                      <a:endParaRPr lang="en-US" sz="1200" b="1" dirty="0">
                        <a:latin typeface="Consolas" panose="020B0609020204030204" pitchFamily="49" charset="0"/>
                      </a:endParaRPr>
                    </a:p>
                  </a:txBody>
                  <a:tcPr anchor="ctr">
                    <a:solidFill>
                      <a:schemeClr val="bg1">
                        <a:lumMod val="85000"/>
                      </a:schemeClr>
                    </a:solidFill>
                  </a:tcPr>
                </a:tc>
                <a:tc>
                  <a:txBody>
                    <a:bodyPr/>
                    <a:lstStyle/>
                    <a:p>
                      <a:pPr marL="285750" indent="-285750">
                        <a:buFont typeface="Consolas" panose="020B0609020204030204" pitchFamily="49" charset="0"/>
                        <a:buChar char="×"/>
                      </a:pPr>
                      <a:r>
                        <a:rPr lang="en-SG" sz="1200" dirty="0">
                          <a:latin typeface="Consolas" panose="020B0609020204030204" pitchFamily="49" charset="0"/>
                        </a:rPr>
                        <a:t>Dashboard (Allow admin to truncate each single database table)</a:t>
                      </a:r>
                    </a:p>
                  </a:txBody>
                  <a:tcPr>
                    <a:solidFill>
                      <a:schemeClr val="bg1"/>
                    </a:solidFill>
                  </a:tcPr>
                </a:tc>
                <a:extLst>
                  <a:ext uri="{0D108BD9-81ED-4DB2-BD59-A6C34878D82A}">
                    <a16:rowId xmlns:a16="http://schemas.microsoft.com/office/drawing/2014/main" val="180054333"/>
                  </a:ext>
                </a:extLst>
              </a:tr>
            </a:tbl>
          </a:graphicData>
        </a:graphic>
      </p:graphicFrame>
    </p:spTree>
    <p:extLst>
      <p:ext uri="{BB962C8B-B14F-4D97-AF65-F5344CB8AC3E}">
        <p14:creationId xmlns:p14="http://schemas.microsoft.com/office/powerpoint/2010/main" val="147571914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rtl="0">
              <a:spcBef>
                <a:spcPts val="0"/>
              </a:spcBef>
              <a:buNone/>
            </a:pPr>
            <a:r>
              <a:rPr lang="en-SG" b="1" dirty="0"/>
              <a:t>Frameworks/</a:t>
            </a:r>
            <a:br>
              <a:rPr lang="en-SG" b="1" dirty="0"/>
            </a:br>
            <a:r>
              <a:rPr lang="en-SG" b="1" dirty="0"/>
              <a:t>External Libraries</a:t>
            </a:r>
            <a:endParaRPr lang="en" b="1" dirty="0"/>
          </a:p>
        </p:txBody>
      </p:sp>
      <p:sp>
        <p:nvSpPr>
          <p:cNvPr id="107" name="Shape 107"/>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8</a:t>
            </a:fld>
            <a:endParaRPr lang="en"/>
          </a:p>
        </p:txBody>
      </p:sp>
      <p:sp>
        <p:nvSpPr>
          <p:cNvPr id="8" name="Rectangle: Rounded Corners 7">
            <a:extLst>
              <a:ext uri="{FF2B5EF4-FFF2-40B4-BE49-F238E27FC236}">
                <a16:creationId xmlns:a16="http://schemas.microsoft.com/office/drawing/2014/main" id="{33180868-B4F0-41C5-9219-D5D41A6E03DA}"/>
              </a:ext>
            </a:extLst>
          </p:cNvPr>
          <p:cNvSpPr/>
          <p:nvPr/>
        </p:nvSpPr>
        <p:spPr>
          <a:xfrm>
            <a:off x="2793465" y="266588"/>
            <a:ext cx="2977857" cy="21348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SG" b="1" dirty="0"/>
          </a:p>
          <a:p>
            <a:pPr algn="ctr"/>
            <a:r>
              <a:rPr lang="en-SG" b="1" dirty="0"/>
              <a:t>Frontend Framework:</a:t>
            </a:r>
          </a:p>
          <a:p>
            <a:pPr algn="ctr"/>
            <a:endParaRPr lang="en-SG" b="1" dirty="0"/>
          </a:p>
          <a:p>
            <a:pPr algn="ctr"/>
            <a:endParaRPr lang="en-SG" b="1" dirty="0"/>
          </a:p>
          <a:p>
            <a:pPr algn="ctr"/>
            <a:endParaRPr lang="en-SG" dirty="0"/>
          </a:p>
          <a:p>
            <a:pPr algn="ctr"/>
            <a:r>
              <a:rPr lang="en-SG" dirty="0"/>
              <a:t>Bootstrap</a:t>
            </a:r>
          </a:p>
          <a:p>
            <a:pPr algn="ctr"/>
            <a:r>
              <a:rPr lang="en-SG" dirty="0"/>
              <a:t>SB Admin 2</a:t>
            </a:r>
          </a:p>
          <a:p>
            <a:pPr algn="ctr"/>
            <a:endParaRPr lang="en-SG" b="1" dirty="0"/>
          </a:p>
          <a:p>
            <a:pPr algn="ctr"/>
            <a:endParaRPr lang="en-SG" b="1" dirty="0"/>
          </a:p>
          <a:p>
            <a:pPr algn="ctr"/>
            <a:endParaRPr lang="en-SG" b="1" dirty="0"/>
          </a:p>
          <a:p>
            <a:pPr algn="ctr"/>
            <a:endParaRPr lang="en-SG" b="1" dirty="0"/>
          </a:p>
        </p:txBody>
      </p:sp>
      <p:sp>
        <p:nvSpPr>
          <p:cNvPr id="9" name="Rectangle: Rounded Corners 8">
            <a:extLst>
              <a:ext uri="{FF2B5EF4-FFF2-40B4-BE49-F238E27FC236}">
                <a16:creationId xmlns:a16="http://schemas.microsoft.com/office/drawing/2014/main" id="{5155E655-AD60-4E08-98C1-E28D7969FC01}"/>
              </a:ext>
            </a:extLst>
          </p:cNvPr>
          <p:cNvSpPr/>
          <p:nvPr/>
        </p:nvSpPr>
        <p:spPr>
          <a:xfrm>
            <a:off x="2793464" y="2615051"/>
            <a:ext cx="2977857" cy="21348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SG" b="1" dirty="0"/>
          </a:p>
          <a:p>
            <a:pPr algn="ctr"/>
            <a:r>
              <a:rPr lang="en-SG" b="1" dirty="0"/>
              <a:t>Frameworks Used: </a:t>
            </a:r>
          </a:p>
          <a:p>
            <a:pPr algn="ctr"/>
            <a:endParaRPr lang="en-SG" b="1" dirty="0"/>
          </a:p>
          <a:p>
            <a:pPr algn="ctr"/>
            <a:endParaRPr lang="en-SG" b="1" dirty="0"/>
          </a:p>
          <a:p>
            <a:pPr algn="ctr"/>
            <a:endParaRPr lang="en-SG" b="1" dirty="0"/>
          </a:p>
          <a:p>
            <a:pPr algn="ctr"/>
            <a:r>
              <a:rPr lang="en-SG" dirty="0"/>
              <a:t>Model View Controller </a:t>
            </a:r>
          </a:p>
          <a:p>
            <a:pPr algn="ctr"/>
            <a:r>
              <a:rPr lang="en-SG" dirty="0"/>
              <a:t>(JSP Model 2)</a:t>
            </a:r>
          </a:p>
          <a:p>
            <a:pPr algn="ctr"/>
            <a:endParaRPr lang="en-SG" dirty="0"/>
          </a:p>
          <a:p>
            <a:pPr algn="ctr"/>
            <a:endParaRPr lang="en-SG" dirty="0"/>
          </a:p>
          <a:p>
            <a:pPr algn="ctr"/>
            <a:endParaRPr lang="en-SG" dirty="0"/>
          </a:p>
          <a:p>
            <a:pPr algn="ctr"/>
            <a:endParaRPr lang="en-SG" dirty="0"/>
          </a:p>
        </p:txBody>
      </p:sp>
      <p:sp>
        <p:nvSpPr>
          <p:cNvPr id="10" name="Rectangle: Rounded Corners 9">
            <a:extLst>
              <a:ext uri="{FF2B5EF4-FFF2-40B4-BE49-F238E27FC236}">
                <a16:creationId xmlns:a16="http://schemas.microsoft.com/office/drawing/2014/main" id="{9B88A0A0-81E1-48D7-BC2A-005D9425588E}"/>
              </a:ext>
            </a:extLst>
          </p:cNvPr>
          <p:cNvSpPr/>
          <p:nvPr/>
        </p:nvSpPr>
        <p:spPr>
          <a:xfrm>
            <a:off x="5991212" y="264317"/>
            <a:ext cx="2977857" cy="21348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SG" b="1" dirty="0"/>
              <a:t>Frontend Library</a:t>
            </a:r>
          </a:p>
          <a:p>
            <a:pPr algn="ctr"/>
            <a:endParaRPr lang="en-SG" b="1" dirty="0"/>
          </a:p>
          <a:p>
            <a:pPr algn="ctr"/>
            <a:endParaRPr lang="en-SG" b="1" dirty="0"/>
          </a:p>
          <a:p>
            <a:pPr algn="ctr"/>
            <a:endParaRPr lang="en-SG" b="1" dirty="0"/>
          </a:p>
          <a:p>
            <a:pPr algn="ctr"/>
            <a:r>
              <a:rPr lang="en-SG" dirty="0"/>
              <a:t>jQuery</a:t>
            </a:r>
          </a:p>
          <a:p>
            <a:pPr algn="ctr"/>
            <a:r>
              <a:rPr lang="en-SG" dirty="0"/>
              <a:t>metisMenu</a:t>
            </a:r>
          </a:p>
          <a:p>
            <a:pPr algn="ctr"/>
            <a:endParaRPr lang="en-SG" dirty="0"/>
          </a:p>
          <a:p>
            <a:pPr algn="ctr"/>
            <a:endParaRPr lang="en-SG" dirty="0"/>
          </a:p>
          <a:p>
            <a:pPr algn="ctr"/>
            <a:endParaRPr lang="en-SG" dirty="0"/>
          </a:p>
        </p:txBody>
      </p:sp>
      <p:sp>
        <p:nvSpPr>
          <p:cNvPr id="11" name="Rectangle: Rounded Corners 10">
            <a:extLst>
              <a:ext uri="{FF2B5EF4-FFF2-40B4-BE49-F238E27FC236}">
                <a16:creationId xmlns:a16="http://schemas.microsoft.com/office/drawing/2014/main" id="{B1E6DD61-7041-4954-B18B-198BE89DADEB}"/>
              </a:ext>
            </a:extLst>
          </p:cNvPr>
          <p:cNvSpPr/>
          <p:nvPr/>
        </p:nvSpPr>
        <p:spPr>
          <a:xfrm>
            <a:off x="5991212" y="2613549"/>
            <a:ext cx="2977857" cy="213630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SG" b="1" dirty="0"/>
              <a:t>Backend Libraries: </a:t>
            </a:r>
          </a:p>
          <a:p>
            <a:pPr algn="ctr"/>
            <a:endParaRPr lang="en-SG" b="1" dirty="0"/>
          </a:p>
          <a:p>
            <a:r>
              <a:rPr lang="en-SG" dirty="0"/>
              <a:t>MySQL JDBC Driver</a:t>
            </a:r>
          </a:p>
          <a:p>
            <a:r>
              <a:rPr lang="en-SG" dirty="0"/>
              <a:t>gson-2.8.2.jar</a:t>
            </a:r>
          </a:p>
          <a:p>
            <a:r>
              <a:rPr lang="en-SG" dirty="0"/>
              <a:t>is203-jwt-v2.jar</a:t>
            </a:r>
          </a:p>
          <a:p>
            <a:r>
              <a:rPr lang="en-SG" dirty="0"/>
              <a:t>json-smart-1.2.jar</a:t>
            </a:r>
          </a:p>
          <a:p>
            <a:r>
              <a:rPr lang="en-SG" dirty="0"/>
              <a:t>nimbus-jose-jwt-2.26.1.jar</a:t>
            </a:r>
          </a:p>
          <a:p>
            <a:r>
              <a:rPr lang="en-SG" dirty="0"/>
              <a:t>opencsv-4.1.jar</a:t>
            </a:r>
          </a:p>
        </p:txBody>
      </p:sp>
    </p:spTree>
    <p:extLst>
      <p:ext uri="{BB962C8B-B14F-4D97-AF65-F5344CB8AC3E}">
        <p14:creationId xmlns:p14="http://schemas.microsoft.com/office/powerpoint/2010/main" val="20116994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3981000"/>
          </a:xfrm>
          <a:prstGeom prst="rect">
            <a:avLst/>
          </a:prstGeom>
        </p:spPr>
        <p:txBody>
          <a:bodyPr wrap="square" lIns="91425" tIns="91425" rIns="91425" bIns="91425" anchor="t" anchorCtr="0">
            <a:noAutofit/>
          </a:bodyPr>
          <a:lstStyle/>
          <a:p>
            <a:pPr lvl="0" rtl="0">
              <a:spcBef>
                <a:spcPts val="0"/>
              </a:spcBef>
              <a:buNone/>
            </a:pPr>
            <a:r>
              <a:rPr lang="en-SG" sz="2800" b="1" dirty="0"/>
              <a:t>Challenges Faced</a:t>
            </a:r>
            <a:endParaRPr lang="en" sz="2800" b="1" dirty="0"/>
          </a:p>
        </p:txBody>
      </p:sp>
      <p:sp>
        <p:nvSpPr>
          <p:cNvPr id="107" name="Shape 107"/>
          <p:cNvSpPr txBox="1">
            <a:spLocks noGrp="1"/>
          </p:cNvSpPr>
          <p:nvPr>
            <p:ph type="sldNum" idx="12"/>
          </p:nvPr>
        </p:nvSpPr>
        <p:spPr>
          <a:xfrm>
            <a:off x="8556784"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9</a:t>
            </a:fld>
            <a:endParaRPr lang="en"/>
          </a:p>
        </p:txBody>
      </p:sp>
      <p:sp>
        <p:nvSpPr>
          <p:cNvPr id="7" name="TextBox 6">
            <a:extLst>
              <a:ext uri="{FF2B5EF4-FFF2-40B4-BE49-F238E27FC236}">
                <a16:creationId xmlns:a16="http://schemas.microsoft.com/office/drawing/2014/main" id="{467A5049-F5C5-42BD-A035-30922078D4AA}"/>
              </a:ext>
            </a:extLst>
          </p:cNvPr>
          <p:cNvSpPr txBox="1"/>
          <p:nvPr/>
        </p:nvSpPr>
        <p:spPr>
          <a:xfrm>
            <a:off x="2802124" y="313890"/>
            <a:ext cx="6107426" cy="4462760"/>
          </a:xfrm>
          <a:prstGeom prst="rect">
            <a:avLst/>
          </a:prstGeom>
          <a:noFill/>
        </p:spPr>
        <p:txBody>
          <a:bodyPr wrap="square" rtlCol="0">
            <a:spAutoFit/>
          </a:bodyPr>
          <a:lstStyle/>
          <a:p>
            <a:r>
              <a:rPr lang="en-SG" sz="1600" b="1" dirty="0">
                <a:latin typeface="Nunito Sans" panose="020B0604020202020204" charset="0"/>
              </a:rPr>
              <a:t>Project Manager/Leader</a:t>
            </a:r>
          </a:p>
          <a:p>
            <a:r>
              <a:rPr lang="en-SG" dirty="0">
                <a:latin typeface="Nunito Sans" panose="020B0604020202020204" charset="0"/>
              </a:rPr>
              <a:t>Being new to both the Software Engineering process and taking on the role of a project manager, there were many uncertainties and differing viewpoints. Many times the leader is just as lost as the other members but as the project manager, the leader has to come up with a game plan albeit having little to no experience and banking on a whole lot of Google and EvaLive. Given that there is no sample/model answer, we often sought other groups as point of reference and also comfort in knowing that we are on the right track. </a:t>
            </a:r>
          </a:p>
          <a:p>
            <a:endParaRPr lang="en-SG" dirty="0">
              <a:latin typeface="Nunito Sans" panose="020B0604020202020204" charset="0"/>
            </a:endParaRPr>
          </a:p>
          <a:p>
            <a:r>
              <a:rPr lang="en-SG" dirty="0">
                <a:latin typeface="Nunito Sans" panose="020B0604020202020204" charset="0"/>
              </a:rPr>
              <a:t>More often than not, the programmers are waddling neck deep in codes and tend to forget to update the schedule. Therefore the Project Manager has to constantly remind the programming teams to update the schedule with the commit ID and the pair programming photos (which we didn’t realise wasn’t a requirement until Week 13). In order to ensure that the Project Manager is kept abreast of the pair programming teams’ schedule, the aid of Google Calendar was enlisted which proved to be a much needed and necessary companion in this quest to ensure that the project schedule is up to date.</a:t>
            </a:r>
          </a:p>
          <a:p>
            <a:endParaRPr lang="en-SG" sz="1600" dirty="0">
              <a:latin typeface="Nunito Sans" panose="020B0604020202020204" charset="0"/>
            </a:endParaRPr>
          </a:p>
        </p:txBody>
      </p:sp>
      <p:pic>
        <p:nvPicPr>
          <p:cNvPr id="3" name="Picture 2">
            <a:extLst>
              <a:ext uri="{FF2B5EF4-FFF2-40B4-BE49-F238E27FC236}">
                <a16:creationId xmlns:a16="http://schemas.microsoft.com/office/drawing/2014/main" id="{48181761-CEA4-412F-ACA1-D1D6BCBB6A8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21081157">
            <a:off x="97279" y="2015138"/>
            <a:ext cx="2233023" cy="29773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85362331"/>
      </p:ext>
    </p:extLst>
  </p:cSld>
  <p:clrMapOvr>
    <a:masterClrMapping/>
  </p:clrMapOvr>
  <p:transition spd="slow">
    <p:wipe/>
  </p:transition>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TotalTime>
  <Words>2607</Words>
  <Application>Microsoft Office PowerPoint</Application>
  <PresentationFormat>On-screen Show (16:9)</PresentationFormat>
  <Paragraphs>595</Paragraphs>
  <Slides>39</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Georgia</vt:lpstr>
      <vt:lpstr>Consolas</vt:lpstr>
      <vt:lpstr>Nunito Sans</vt:lpstr>
      <vt:lpstr>Wingdings</vt:lpstr>
      <vt:lpstr>SimSun</vt:lpstr>
      <vt:lpstr>Arial</vt:lpstr>
      <vt:lpstr>Times New Roman</vt:lpstr>
      <vt:lpstr>Calibri</vt:lpstr>
      <vt:lpstr>Ulysses template</vt:lpstr>
      <vt:lpstr>Software Engineering Final Presentation  Team XRAYS (G7T9)</vt:lpstr>
      <vt:lpstr>Table of contents</vt:lpstr>
      <vt:lpstr>1. SCHEDULE</vt:lpstr>
      <vt:lpstr>Actual  vs  Planned </vt:lpstr>
      <vt:lpstr>Planned </vt:lpstr>
      <vt:lpstr>Actual </vt:lpstr>
      <vt:lpstr>Functionalities</vt:lpstr>
      <vt:lpstr>Frameworks/ External Libraries</vt:lpstr>
      <vt:lpstr>Challenges Faced</vt:lpstr>
      <vt:lpstr>2. IMPROVEMENT</vt:lpstr>
      <vt:lpstr>Comments We Received</vt:lpstr>
      <vt:lpstr>What We Did</vt:lpstr>
      <vt:lpstr>3. BREAKDOWN  OF WORK</vt:lpstr>
      <vt:lpstr>Overall Work Breakdown</vt:lpstr>
      <vt:lpstr>Member: Xinyi</vt:lpstr>
      <vt:lpstr>Member: Rainean</vt:lpstr>
      <vt:lpstr>Member: Amos</vt:lpstr>
      <vt:lpstr>Member: Yigang</vt:lpstr>
      <vt:lpstr>Member: Samantha</vt:lpstr>
      <vt:lpstr>4. TASK AND BUG METRICS</vt:lpstr>
      <vt:lpstr>Task Metrics</vt:lpstr>
      <vt:lpstr>Task Metrics</vt:lpstr>
      <vt:lpstr>Task Metrics</vt:lpstr>
      <vt:lpstr>Task Metrics</vt:lpstr>
      <vt:lpstr>Bug Metrics</vt:lpstr>
      <vt:lpstr>Bug Metrics</vt:lpstr>
      <vt:lpstr>Bug Metrics</vt:lpstr>
      <vt:lpstr>5. USE OF GIT</vt:lpstr>
      <vt:lpstr>Pull Commit Push</vt:lpstr>
      <vt:lpstr>Team XRAYS Git 101</vt:lpstr>
      <vt:lpstr>6. TEST SCORE</vt:lpstr>
      <vt:lpstr>Our Results</vt:lpstr>
      <vt:lpstr>6. SERVER INFO</vt:lpstr>
      <vt:lpstr>SLOCA App</vt:lpstr>
      <vt:lpstr>7. OTHERS</vt:lpstr>
      <vt:lpstr>Main Takeaways</vt:lpstr>
      <vt:lpstr>Conflict Management</vt:lpstr>
      <vt:lpstr>Something Interesting</vt:lpstr>
      <vt:lpstr>Thank you very much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(OR SLIDEDOC) TITLE</dc:title>
  <dc:creator>Amos Lee</dc:creator>
  <cp:lastModifiedBy>Rainean Young CALUBAD</cp:lastModifiedBy>
  <cp:revision>62</cp:revision>
  <dcterms:modified xsi:type="dcterms:W3CDTF">2017-11-19T15:57:53Z</dcterms:modified>
</cp:coreProperties>
</file>