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66" r:id="rId4"/>
    <p:sldId id="261" r:id="rId5"/>
    <p:sldId id="263" r:id="rId6"/>
    <p:sldId id="260" r:id="rId7"/>
    <p:sldId id="259" r:id="rId8"/>
    <p:sldId id="264" r:id="rId9"/>
    <p:sldId id="274" r:id="rId10"/>
    <p:sldId id="285" r:id="rId11"/>
    <p:sldId id="299" r:id="rId12"/>
    <p:sldId id="300" r:id="rId13"/>
    <p:sldId id="286" r:id="rId14"/>
    <p:sldId id="295" r:id="rId15"/>
    <p:sldId id="296" r:id="rId16"/>
    <p:sldId id="297" r:id="rId17"/>
    <p:sldId id="298" r:id="rId18"/>
    <p:sldId id="287" r:id="rId19"/>
    <p:sldId id="291" r:id="rId20"/>
    <p:sldId id="292" r:id="rId21"/>
    <p:sldId id="293" r:id="rId22"/>
    <p:sldId id="294" r:id="rId23"/>
    <p:sldId id="288" r:id="rId24"/>
    <p:sldId id="275" r:id="rId25"/>
  </p:sldIdLst>
  <p:sldSz cx="9144000" cy="5143500" type="screen16x9"/>
  <p:notesSz cx="6858000" cy="9144000"/>
  <p:embeddedFontLst>
    <p:embeddedFont>
      <p:font typeface="Tahoma" panose="020B0604030504040204" pitchFamily="34" charset="0"/>
      <p:regular r:id="rId27"/>
      <p:bold r:id="rId28"/>
    </p:embeddedFont>
    <p:embeddedFont>
      <p:font typeface="Lato Light" panose="020B060402020202020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Lato Hairline" panose="020F0202020204030203" charset="0"/>
      <p:regular r:id="rId37"/>
      <p:bold r:id="rId38"/>
      <p:italic r:id="rId39"/>
      <p:boldItalic r:id="rId40"/>
    </p:embeddedFont>
    <p:embeddedFont>
      <p:font typeface="MS PGothic" panose="020B0600070205080204" pitchFamily="34" charset="-128"/>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C2C5D0A-071B-4B8A-B2F6-669D73640DAC}">
  <a:tblStyle styleId="{8C2C5D0A-071B-4B8A-B2F6-669D73640DAC}"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9" d="100"/>
          <a:sy n="109" d="100"/>
        </p:scale>
        <p:origin x="6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17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455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7774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28478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8694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14624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70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7407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495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477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813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8419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2569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Shape 18"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Shape 19"/>
          <p:cNvSpPr txBox="1">
            <a:spLocks noGrp="1"/>
          </p:cNvSpPr>
          <p:nvPr>
            <p:ph type="body" idx="1"/>
          </p:nvPr>
        </p:nvSpPr>
        <p:spPr>
          <a:xfrm>
            <a:off x="2483350" y="836125"/>
            <a:ext cx="4177200" cy="3471300"/>
          </a:xfrm>
          <a:prstGeom prst="rect">
            <a:avLst/>
          </a:prstGeom>
        </p:spPr>
        <p:txBody>
          <a:bodyPr wrap="square" lIns="91425" tIns="91425" rIns="91425" bIns="91425" anchor="ctr" anchorCtr="0"/>
          <a:lstStyle>
            <a:lvl1pPr lvl="0" algn="ctr" rtl="0">
              <a:spcBef>
                <a:spcPts val="0"/>
              </a:spcBef>
              <a:buClr>
                <a:srgbClr val="FFFFFF"/>
              </a:buClr>
              <a:buSzPct val="100000"/>
              <a:defRPr sz="2400" i="1">
                <a:solidFill>
                  <a:srgbClr val="FFFFFF"/>
                </a:solidFill>
              </a:defRPr>
            </a:lvl1pPr>
            <a:lvl2pPr lvl="1" algn="ctr" rtl="0">
              <a:spcBef>
                <a:spcPts val="0"/>
              </a:spcBef>
              <a:buClr>
                <a:srgbClr val="FFFFFF"/>
              </a:buClr>
              <a:buSzPct val="100000"/>
              <a:defRPr sz="2400" i="1">
                <a:solidFill>
                  <a:srgbClr val="FFFFFF"/>
                </a:solidFill>
              </a:defRPr>
            </a:lvl2pPr>
            <a:lvl3pPr lvl="2" algn="ctr" rtl="0">
              <a:spcBef>
                <a:spcPts val="0"/>
              </a:spcBef>
              <a:buClr>
                <a:srgbClr val="FFFFFF"/>
              </a:buClr>
              <a:buSzPct val="100000"/>
              <a:defRPr sz="2400" i="1">
                <a:solidFill>
                  <a:srgbClr val="FFFFFF"/>
                </a:solidFill>
              </a:defRPr>
            </a:lvl3pPr>
            <a:lvl4pPr lvl="3" algn="ctr" rtl="0">
              <a:spcBef>
                <a:spcPts val="0"/>
              </a:spcBef>
              <a:buClr>
                <a:srgbClr val="FFFFFF"/>
              </a:buClr>
              <a:buSzPct val="100000"/>
              <a:defRPr sz="2400" i="1">
                <a:solidFill>
                  <a:srgbClr val="FFFFFF"/>
                </a:solidFill>
              </a:defRPr>
            </a:lvl4pPr>
            <a:lvl5pPr lvl="4" algn="ctr" rtl="0">
              <a:spcBef>
                <a:spcPts val="0"/>
              </a:spcBef>
              <a:buClr>
                <a:srgbClr val="FFFFFF"/>
              </a:buClr>
              <a:buSzPct val="100000"/>
              <a:defRPr sz="2400" i="1">
                <a:solidFill>
                  <a:srgbClr val="FFFFFF"/>
                </a:solidFill>
              </a:defRPr>
            </a:lvl5pPr>
            <a:lvl6pPr lvl="5" algn="ctr" rtl="0">
              <a:spcBef>
                <a:spcPts val="0"/>
              </a:spcBef>
              <a:buClr>
                <a:srgbClr val="FFFFFF"/>
              </a:buClr>
              <a:buSzPct val="100000"/>
              <a:defRPr sz="2400" i="1">
                <a:solidFill>
                  <a:srgbClr val="FFFFFF"/>
                </a:solidFill>
              </a:defRPr>
            </a:lvl6pPr>
            <a:lvl7pPr lvl="6" algn="ctr" rtl="0">
              <a:spcBef>
                <a:spcPts val="0"/>
              </a:spcBef>
              <a:buClr>
                <a:srgbClr val="FFFFFF"/>
              </a:buClr>
              <a:buSzPct val="100000"/>
              <a:defRPr sz="2400" i="1">
                <a:solidFill>
                  <a:srgbClr val="FFFFFF"/>
                </a:solidFill>
              </a:defRPr>
            </a:lvl7pPr>
            <a:lvl8pPr lvl="7" algn="ctr" rtl="0">
              <a:spcBef>
                <a:spcPts val="0"/>
              </a:spcBef>
              <a:buClr>
                <a:srgbClr val="FFFFFF"/>
              </a:buClr>
              <a:buSzPct val="100000"/>
              <a:defRPr sz="2400" i="1">
                <a:solidFill>
                  <a:srgbClr val="FFFFFF"/>
                </a:solidFill>
              </a:defRPr>
            </a:lvl8pPr>
            <a:lvl9pPr lvl="8" algn="ctr">
              <a:spcBef>
                <a:spcPts val="0"/>
              </a:spcBef>
              <a:buClr>
                <a:srgbClr val="FFFFFF"/>
              </a:buClr>
              <a:buSzPct val="100000"/>
              <a:defRPr sz="2400" i="1">
                <a:solidFill>
                  <a:srgbClr val="FFFFFF"/>
                </a:solidFill>
              </a:defRPr>
            </a:lvl9pPr>
          </a:lstStyle>
          <a:p>
            <a:endParaRPr/>
          </a:p>
        </p:txBody>
      </p:sp>
      <p:sp>
        <p:nvSpPr>
          <p:cNvPr id="20" name="Shape 20"/>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Shape 2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Shape 28"/>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457200" y="2211825"/>
            <a:ext cx="2675100" cy="26379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0" name="Shape 30"/>
          <p:cNvSpPr txBox="1">
            <a:spLocks noGrp="1"/>
          </p:cNvSpPr>
          <p:nvPr>
            <p:ph type="body" idx="2"/>
          </p:nvPr>
        </p:nvSpPr>
        <p:spPr>
          <a:xfrm>
            <a:off x="3293406" y="2211825"/>
            <a:ext cx="2675100" cy="26379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Shape 33"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Shape 34"/>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89775" y="2312475"/>
            <a:ext cx="1831500" cy="26133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6" name="Shape 36"/>
          <p:cNvSpPr txBox="1">
            <a:spLocks noGrp="1"/>
          </p:cNvSpPr>
          <p:nvPr>
            <p:ph type="body" idx="2"/>
          </p:nvPr>
        </p:nvSpPr>
        <p:spPr>
          <a:xfrm>
            <a:off x="2415136" y="2312475"/>
            <a:ext cx="1831500" cy="26133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7" name="Shape 37"/>
          <p:cNvSpPr txBox="1">
            <a:spLocks noGrp="1"/>
          </p:cNvSpPr>
          <p:nvPr>
            <p:ph type="body" idx="3"/>
          </p:nvPr>
        </p:nvSpPr>
        <p:spPr>
          <a:xfrm>
            <a:off x="4340497" y="2312475"/>
            <a:ext cx="1831500" cy="26133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8" name="Shape 38"/>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Shape 44"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Shape 45"/>
          <p:cNvSpPr txBox="1">
            <a:spLocks noGrp="1"/>
          </p:cNvSpPr>
          <p:nvPr>
            <p:ph type="body" idx="1"/>
          </p:nvPr>
        </p:nvSpPr>
        <p:spPr>
          <a:xfrm>
            <a:off x="457200" y="4406309"/>
            <a:ext cx="8229600" cy="519600"/>
          </a:xfrm>
          <a:prstGeom prst="rect">
            <a:avLst/>
          </a:prstGeom>
        </p:spPr>
        <p:txBody>
          <a:bodyPr wrap="square" lIns="91425" tIns="91425" rIns="91425" bIns="91425" anchor="t" anchorCtr="0"/>
          <a:lstStyle>
            <a:lvl1pPr lvl="0">
              <a:spcBef>
                <a:spcPts val="360"/>
              </a:spcBef>
              <a:buSzPct val="100000"/>
              <a:buNone/>
              <a:defRPr sz="1400"/>
            </a:lvl1pPr>
          </a:lstStyle>
          <a:p>
            <a:endParaRPr/>
          </a:p>
        </p:txBody>
      </p:sp>
      <p:sp>
        <p:nvSpPr>
          <p:cNvPr id="46" name="Shape 4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Shape 5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Shape 52"/>
          <p:cNvSpPr txBox="1">
            <a:spLocks noGrp="1"/>
          </p:cNvSpPr>
          <p:nvPr>
            <p:ph type="sldNum" idx="12"/>
          </p:nvPr>
        </p:nvSpPr>
        <p:spPr>
          <a:xfrm>
            <a:off x="4297650" y="4447973"/>
            <a:ext cx="548700" cy="3936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999999"/>
                </a:solidFill>
              </a:rPr>
              <a:t>‹#›</a:t>
            </a:fld>
            <a:endParaRPr lang="en">
              <a:solidFill>
                <a:srgbClr val="99999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800">
                <a:solidFill>
                  <a:srgbClr val="FFFFFF"/>
                </a:solidFill>
                <a:latin typeface="Lato Light"/>
                <a:ea typeface="Lato Light"/>
                <a:cs typeface="Lato Light"/>
                <a:sym typeface="Lato Light"/>
              </a:rPr>
              <a:t>‹#›</a:t>
            </a:fld>
            <a:endParaRPr lang="en" sz="1800">
              <a:solidFill>
                <a:srgbClr val="FFFFFF"/>
              </a:solidFill>
              <a:latin typeface="Lato Light"/>
              <a:ea typeface="Lato Light"/>
              <a:cs typeface="Lato Light"/>
              <a:sym typeface="Lat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208125" y="1792224"/>
            <a:ext cx="5250300" cy="2654801"/>
          </a:xfrm>
          <a:prstGeom prst="rect">
            <a:avLst/>
          </a:prstGeom>
        </p:spPr>
        <p:txBody>
          <a:bodyPr wrap="square" lIns="91425" tIns="91425" rIns="91425" bIns="91425" anchor="b" anchorCtr="0">
            <a:noAutofit/>
          </a:bodyPr>
          <a:lstStyle/>
          <a:p>
            <a:pPr lvl="0">
              <a:spcBef>
                <a:spcPts val="0"/>
              </a:spcBef>
              <a:buNone/>
            </a:pPr>
            <a:r>
              <a:rPr lang="en-SG" sz="9600" dirty="0"/>
              <a:t>X</a:t>
            </a:r>
            <a:r>
              <a:rPr lang="en-US" sz="9600" dirty="0"/>
              <a:t>RAYS</a:t>
            </a:r>
            <a:br>
              <a:rPr lang="en-US" dirty="0"/>
            </a:br>
            <a:r>
              <a:rPr lang="en-US" dirty="0"/>
              <a:t>Online Demo</a:t>
            </a:r>
            <a:br>
              <a:rPr lang="en-US" dirty="0"/>
            </a:br>
            <a:r>
              <a:rPr lang="en-US" sz="1800" dirty="0"/>
              <a:t> </a:t>
            </a:r>
            <a:br>
              <a:rPr lang="en-US" sz="1800" dirty="0"/>
            </a:br>
            <a:r>
              <a:rPr lang="en-US" sz="1800" dirty="0"/>
              <a:t>G7T9</a:t>
            </a:r>
            <a:endParaRPr lang="e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1778" y="232116"/>
            <a:ext cx="2602524" cy="757403"/>
          </a:xfrm>
          <a:prstGeom prst="rect">
            <a:avLst/>
          </a:prstGeom>
        </p:spPr>
        <p:txBody>
          <a:bodyPr wrap="square" lIns="91425" tIns="91425" rIns="91425" bIns="91425" anchor="b" anchorCtr="0">
            <a:noAutofit/>
          </a:bodyPr>
          <a:lstStyle/>
          <a:p>
            <a:pPr lvl="0">
              <a:spcBef>
                <a:spcPts val="0"/>
              </a:spcBef>
              <a:buNone/>
            </a:pPr>
            <a:r>
              <a:rPr lang="en-US" sz="4000" dirty="0"/>
              <a:t>Iteration 5</a:t>
            </a:r>
            <a:endParaRPr lang="en" sz="4000" dirty="0"/>
          </a:p>
        </p:txBody>
      </p:sp>
      <p:sp>
        <p:nvSpPr>
          <p:cNvPr id="124" name="Shape 12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
        <p:nvSpPr>
          <p:cNvPr id="4" name="Shape 331">
            <a:extLst>
              <a:ext uri="{FF2B5EF4-FFF2-40B4-BE49-F238E27FC236}">
                <a16:creationId xmlns:a16="http://schemas.microsoft.com/office/drawing/2014/main" id="{87BEB8F1-A977-4B4F-8965-13A939A0E0FE}"/>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pSp>
        <p:nvGrpSpPr>
          <p:cNvPr id="5" name="Group 4">
            <a:extLst>
              <a:ext uri="{FF2B5EF4-FFF2-40B4-BE49-F238E27FC236}">
                <a16:creationId xmlns:a16="http://schemas.microsoft.com/office/drawing/2014/main" id="{317D6B09-6FE6-4398-8BBA-A264B2D97DFB}"/>
              </a:ext>
            </a:extLst>
          </p:cNvPr>
          <p:cNvGrpSpPr/>
          <p:nvPr/>
        </p:nvGrpSpPr>
        <p:grpSpPr>
          <a:xfrm>
            <a:off x="272143" y="1986057"/>
            <a:ext cx="7336971" cy="1771128"/>
            <a:chOff x="102921" y="3476260"/>
            <a:chExt cx="8685479" cy="1851388"/>
          </a:xfrm>
        </p:grpSpPr>
        <p:grpSp>
          <p:nvGrpSpPr>
            <p:cNvPr id="6" name="Group 5">
              <a:extLst>
                <a:ext uri="{FF2B5EF4-FFF2-40B4-BE49-F238E27FC236}">
                  <a16:creationId xmlns:a16="http://schemas.microsoft.com/office/drawing/2014/main" id="{18FE73EC-8463-4A54-A9EA-E9CFFDC4AF5F}"/>
                </a:ext>
              </a:extLst>
            </p:cNvPr>
            <p:cNvGrpSpPr/>
            <p:nvPr/>
          </p:nvGrpSpPr>
          <p:grpSpPr>
            <a:xfrm>
              <a:off x="102921" y="3476260"/>
              <a:ext cx="8685479" cy="1851388"/>
              <a:chOff x="251520" y="3604472"/>
              <a:chExt cx="8685479" cy="1851388"/>
            </a:xfrm>
          </p:grpSpPr>
          <p:sp>
            <p:nvSpPr>
              <p:cNvPr id="10" name="Rectangle 9">
                <a:extLst>
                  <a:ext uri="{FF2B5EF4-FFF2-40B4-BE49-F238E27FC236}">
                    <a16:creationId xmlns:a16="http://schemas.microsoft.com/office/drawing/2014/main" id="{4324F132-BF58-4602-AA45-B8D06105C54B}"/>
                  </a:ext>
                </a:extLst>
              </p:cNvPr>
              <p:cNvSpPr>
                <a:spLocks noChangeArrowheads="1"/>
              </p:cNvSpPr>
              <p:nvPr/>
            </p:nvSpPr>
            <p:spPr bwMode="auto">
              <a:xfrm>
                <a:off x="1665095" y="3604472"/>
                <a:ext cx="1827355"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BLR Breakdown and </a:t>
                </a:r>
              </a:p>
              <a:p>
                <a:pPr algn="ctr">
                  <a:spcBef>
                    <a:spcPct val="0"/>
                  </a:spcBef>
                  <a:buClrTx/>
                  <a:buFontTx/>
                  <a:buNone/>
                </a:pPr>
                <a:r>
                  <a:rPr lang="en-US" altLang="zh-CN" sz="900" dirty="0">
                    <a:solidFill>
                      <a:prstClr val="black"/>
                    </a:solidFill>
                  </a:rPr>
                  <a:t>Top K Popular Places</a:t>
                </a:r>
              </a:p>
              <a:p>
                <a:pPr algn="ctr">
                  <a:spcBef>
                    <a:spcPct val="0"/>
                  </a:spcBef>
                  <a:buClrTx/>
                  <a:buFontTx/>
                  <a:buNone/>
                </a:pPr>
                <a:r>
                  <a:rPr lang="en-US" altLang="zh-CN" sz="900" dirty="0">
                    <a:solidFill>
                      <a:prstClr val="black"/>
                    </a:solidFill>
                  </a:rPr>
                  <a:t> (Day 2 to Day 6)</a:t>
                </a:r>
              </a:p>
            </p:txBody>
          </p:sp>
          <p:sp>
            <p:nvSpPr>
              <p:cNvPr id="11" name="Rectangle 10">
                <a:extLst>
                  <a:ext uri="{FF2B5EF4-FFF2-40B4-BE49-F238E27FC236}">
                    <a16:creationId xmlns:a16="http://schemas.microsoft.com/office/drawing/2014/main" id="{84F59188-854F-4336-B97C-474D54274102}"/>
                  </a:ext>
                </a:extLst>
              </p:cNvPr>
              <p:cNvSpPr>
                <a:spLocks noChangeArrowheads="1"/>
              </p:cNvSpPr>
              <p:nvPr/>
            </p:nvSpPr>
            <p:spPr bwMode="auto">
              <a:xfrm>
                <a:off x="1665093" y="4808161"/>
                <a:ext cx="1827356"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Heatmap</a:t>
                </a:r>
              </a:p>
              <a:p>
                <a:pPr algn="ctr">
                  <a:spcBef>
                    <a:spcPct val="0"/>
                  </a:spcBef>
                  <a:buClrTx/>
                  <a:buFontTx/>
                  <a:buNone/>
                </a:pPr>
                <a:r>
                  <a:rPr lang="en-US" altLang="zh-CN" sz="900" dirty="0">
                    <a:solidFill>
                      <a:prstClr val="black"/>
                    </a:solidFill>
                  </a:rPr>
                  <a:t>(Day 2 to Day 6)</a:t>
                </a:r>
              </a:p>
            </p:txBody>
          </p:sp>
          <p:sp>
            <p:nvSpPr>
              <p:cNvPr id="12" name="Oval 11">
                <a:extLst>
                  <a:ext uri="{FF2B5EF4-FFF2-40B4-BE49-F238E27FC236}">
                    <a16:creationId xmlns:a16="http://schemas.microsoft.com/office/drawing/2014/main" id="{E6722FE9-5CB4-4651-A1EA-CE91E16B42DD}"/>
                  </a:ext>
                </a:extLst>
              </p:cNvPr>
              <p:cNvSpPr>
                <a:spLocks noChangeArrowheads="1"/>
              </p:cNvSpPr>
              <p:nvPr/>
            </p:nvSpPr>
            <p:spPr bwMode="auto">
              <a:xfrm>
                <a:off x="251520" y="4419564"/>
                <a:ext cx="215900" cy="215900"/>
              </a:xfrm>
              <a:prstGeom prst="ellipse">
                <a:avLst/>
              </a:prstGeom>
              <a:solidFill>
                <a:srgbClr val="000000"/>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13" name="AutoShape 9">
                <a:extLst>
                  <a:ext uri="{FF2B5EF4-FFF2-40B4-BE49-F238E27FC236}">
                    <a16:creationId xmlns:a16="http://schemas.microsoft.com/office/drawing/2014/main" id="{E06FEF0D-BEEA-4709-8B94-3C1C39E7B596}"/>
                  </a:ext>
                </a:extLst>
              </p:cNvPr>
              <p:cNvCxnSpPr>
                <a:cxnSpLocks noChangeShapeType="1"/>
                <a:stCxn id="18" idx="3"/>
                <a:endCxn id="10" idx="1"/>
              </p:cNvCxnSpPr>
              <p:nvPr/>
            </p:nvCxnSpPr>
            <p:spPr bwMode="auto">
              <a:xfrm flipV="1">
                <a:off x="1420498" y="3928322"/>
                <a:ext cx="244597" cy="625555"/>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14" name="AutoShape 10">
                <a:extLst>
                  <a:ext uri="{FF2B5EF4-FFF2-40B4-BE49-F238E27FC236}">
                    <a16:creationId xmlns:a16="http://schemas.microsoft.com/office/drawing/2014/main" id="{D5D29220-B4DD-4546-80D6-5C9423B75EFD}"/>
                  </a:ext>
                </a:extLst>
              </p:cNvPr>
              <p:cNvCxnSpPr>
                <a:cxnSpLocks noChangeShapeType="1"/>
                <a:stCxn id="12" idx="6"/>
              </p:cNvCxnSpPr>
              <p:nvPr/>
            </p:nvCxnSpPr>
            <p:spPr bwMode="auto">
              <a:xfrm>
                <a:off x="467420" y="4527514"/>
                <a:ext cx="244597" cy="0"/>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5" name="Rectangle 13">
                <a:extLst>
                  <a:ext uri="{FF2B5EF4-FFF2-40B4-BE49-F238E27FC236}">
                    <a16:creationId xmlns:a16="http://schemas.microsoft.com/office/drawing/2014/main" id="{4BD96119-DE88-4991-BDDD-45D60AFC2B9A}"/>
                  </a:ext>
                </a:extLst>
              </p:cNvPr>
              <p:cNvSpPr>
                <a:spLocks noChangeArrowheads="1"/>
              </p:cNvSpPr>
              <p:nvPr/>
            </p:nvSpPr>
            <p:spPr bwMode="auto">
              <a:xfrm>
                <a:off x="3790989" y="4160462"/>
                <a:ext cx="1506431"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Integration, Testing </a:t>
                </a:r>
              </a:p>
              <a:p>
                <a:pPr algn="ctr">
                  <a:spcBef>
                    <a:spcPct val="0"/>
                  </a:spcBef>
                  <a:buClrTx/>
                  <a:buFontTx/>
                  <a:buNone/>
                </a:pPr>
                <a:r>
                  <a:rPr lang="en-US" altLang="zh-CN" sz="900" dirty="0">
                    <a:solidFill>
                      <a:prstClr val="black"/>
                    </a:solidFill>
                  </a:rPr>
                  <a:t>and Deploy</a:t>
                </a:r>
                <a:br>
                  <a:rPr lang="en-US" altLang="zh-CN" sz="900" dirty="0">
                    <a:solidFill>
                      <a:prstClr val="black"/>
                    </a:solidFill>
                  </a:rPr>
                </a:br>
                <a:r>
                  <a:rPr lang="en-US" altLang="zh-CN" sz="900" dirty="0">
                    <a:solidFill>
                      <a:prstClr val="black"/>
                    </a:solidFill>
                  </a:rPr>
                  <a:t>(Day 7)</a:t>
                </a:r>
              </a:p>
            </p:txBody>
          </p:sp>
          <p:sp>
            <p:nvSpPr>
              <p:cNvPr id="16" name="Oval 14">
                <a:extLst>
                  <a:ext uri="{FF2B5EF4-FFF2-40B4-BE49-F238E27FC236}">
                    <a16:creationId xmlns:a16="http://schemas.microsoft.com/office/drawing/2014/main" id="{3646725F-F7B0-4968-A5AB-4B53D783762E}"/>
                  </a:ext>
                </a:extLst>
              </p:cNvPr>
              <p:cNvSpPr>
                <a:spLocks noChangeArrowheads="1"/>
              </p:cNvSpPr>
              <p:nvPr/>
            </p:nvSpPr>
            <p:spPr bwMode="auto">
              <a:xfrm>
                <a:off x="8721099" y="4376362"/>
                <a:ext cx="215900" cy="215900"/>
              </a:xfrm>
              <a:prstGeom prst="ellipse">
                <a:avLst/>
              </a:prstGeom>
              <a:solidFill>
                <a:srgbClr val="333333"/>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17" name="AutoShape 16">
                <a:extLst>
                  <a:ext uri="{FF2B5EF4-FFF2-40B4-BE49-F238E27FC236}">
                    <a16:creationId xmlns:a16="http://schemas.microsoft.com/office/drawing/2014/main" id="{C4A4FA16-76C8-4564-8ED2-5CE9556689EC}"/>
                  </a:ext>
                </a:extLst>
              </p:cNvPr>
              <p:cNvCxnSpPr>
                <a:cxnSpLocks noChangeShapeType="1"/>
                <a:stCxn id="11" idx="3"/>
                <a:endCxn id="15" idx="1"/>
              </p:cNvCxnSpPr>
              <p:nvPr/>
            </p:nvCxnSpPr>
            <p:spPr bwMode="auto">
              <a:xfrm flipV="1">
                <a:off x="3492450" y="4484311"/>
                <a:ext cx="298540" cy="64770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8" name="Rectangle 18">
                <a:extLst>
                  <a:ext uri="{FF2B5EF4-FFF2-40B4-BE49-F238E27FC236}">
                    <a16:creationId xmlns:a16="http://schemas.microsoft.com/office/drawing/2014/main" id="{CEB649E6-B626-40EE-A778-B91B7E7500C4}"/>
                  </a:ext>
                </a:extLst>
              </p:cNvPr>
              <p:cNvSpPr>
                <a:spLocks noChangeArrowheads="1"/>
              </p:cNvSpPr>
              <p:nvPr/>
            </p:nvSpPr>
            <p:spPr bwMode="auto">
              <a:xfrm>
                <a:off x="712016" y="4230028"/>
                <a:ext cx="708482"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Design</a:t>
                </a:r>
              </a:p>
              <a:p>
                <a:pPr algn="ctr">
                  <a:spcBef>
                    <a:spcPct val="0"/>
                  </a:spcBef>
                  <a:buClrTx/>
                  <a:buFontTx/>
                  <a:buNone/>
                </a:pPr>
                <a:r>
                  <a:rPr lang="en-US" altLang="zh-CN" sz="900" dirty="0">
                    <a:solidFill>
                      <a:prstClr val="black"/>
                    </a:solidFill>
                  </a:rPr>
                  <a:t>(Day 1)</a:t>
                </a:r>
              </a:p>
            </p:txBody>
          </p:sp>
          <p:cxnSp>
            <p:nvCxnSpPr>
              <p:cNvPr id="19" name="AutoShape 19">
                <a:extLst>
                  <a:ext uri="{FF2B5EF4-FFF2-40B4-BE49-F238E27FC236}">
                    <a16:creationId xmlns:a16="http://schemas.microsoft.com/office/drawing/2014/main" id="{DCE0689A-6D91-45B4-9B38-321C63BE1B7B}"/>
                  </a:ext>
                </a:extLst>
              </p:cNvPr>
              <p:cNvCxnSpPr>
                <a:cxnSpLocks noChangeShapeType="1"/>
                <a:stCxn id="18" idx="3"/>
                <a:endCxn id="11" idx="1"/>
              </p:cNvCxnSpPr>
              <p:nvPr/>
            </p:nvCxnSpPr>
            <p:spPr bwMode="auto">
              <a:xfrm>
                <a:off x="1420498" y="4553877"/>
                <a:ext cx="244595" cy="57813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0" name="AutoShape 15">
                <a:extLst>
                  <a:ext uri="{FF2B5EF4-FFF2-40B4-BE49-F238E27FC236}">
                    <a16:creationId xmlns:a16="http://schemas.microsoft.com/office/drawing/2014/main" id="{08BA2340-6E99-4D0C-992A-3BA61F7659DE}"/>
                  </a:ext>
                </a:extLst>
              </p:cNvPr>
              <p:cNvCxnSpPr>
                <a:cxnSpLocks noChangeShapeType="1"/>
                <a:stCxn id="10" idx="3"/>
                <a:endCxn id="15" idx="1"/>
              </p:cNvCxnSpPr>
              <p:nvPr/>
            </p:nvCxnSpPr>
            <p:spPr bwMode="auto">
              <a:xfrm>
                <a:off x="3492450" y="3928322"/>
                <a:ext cx="298540" cy="55598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grpSp>
        <p:sp>
          <p:nvSpPr>
            <p:cNvPr id="7" name="Rectangle 13">
              <a:extLst>
                <a:ext uri="{FF2B5EF4-FFF2-40B4-BE49-F238E27FC236}">
                  <a16:creationId xmlns:a16="http://schemas.microsoft.com/office/drawing/2014/main" id="{9A309C15-55F7-4DBC-85B4-8D13825338A3}"/>
                </a:ext>
              </a:extLst>
            </p:cNvPr>
            <p:cNvSpPr>
              <a:spLocks noChangeArrowheads="1"/>
            </p:cNvSpPr>
            <p:nvPr/>
          </p:nvSpPr>
          <p:spPr bwMode="auto">
            <a:xfrm>
              <a:off x="7023056" y="4032250"/>
              <a:ext cx="1302292"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Automatic Group </a:t>
              </a:r>
            </a:p>
            <a:p>
              <a:pPr algn="ctr">
                <a:spcBef>
                  <a:spcPct val="0"/>
                </a:spcBef>
                <a:buClrTx/>
                <a:buFontTx/>
                <a:buNone/>
              </a:pPr>
              <a:r>
                <a:rPr lang="en-US" altLang="zh-CN" sz="900" dirty="0">
                  <a:solidFill>
                    <a:prstClr val="black"/>
                  </a:solidFill>
                </a:rPr>
                <a:t>Detection</a:t>
              </a:r>
              <a:br>
                <a:rPr lang="en-US" altLang="zh-CN" sz="900" dirty="0">
                  <a:solidFill>
                    <a:prstClr val="black"/>
                  </a:solidFill>
                </a:rPr>
              </a:br>
              <a:r>
                <a:rPr lang="en-US" altLang="zh-CN" sz="900" dirty="0">
                  <a:solidFill>
                    <a:prstClr val="black"/>
                  </a:solidFill>
                </a:rPr>
                <a:t>(Day 12 to Day 13)</a:t>
              </a:r>
            </a:p>
          </p:txBody>
        </p:sp>
        <p:cxnSp>
          <p:nvCxnSpPr>
            <p:cNvPr id="8" name="AutoShape 9">
              <a:extLst>
                <a:ext uri="{FF2B5EF4-FFF2-40B4-BE49-F238E27FC236}">
                  <a16:creationId xmlns:a16="http://schemas.microsoft.com/office/drawing/2014/main" id="{827EBBEE-41AE-4AF8-A610-ABCB9A5AD235}"/>
                </a:ext>
              </a:extLst>
            </p:cNvPr>
            <p:cNvCxnSpPr>
              <a:cxnSpLocks noChangeShapeType="1"/>
              <a:stCxn id="15" idx="3"/>
              <a:endCxn id="38" idx="1"/>
            </p:cNvCxnSpPr>
            <p:nvPr/>
          </p:nvCxnSpPr>
          <p:spPr bwMode="auto">
            <a:xfrm flipV="1">
              <a:off x="5148821" y="4349045"/>
              <a:ext cx="256680" cy="705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66ED96D4-C761-4124-9610-9AC0D75FF77E}"/>
                </a:ext>
              </a:extLst>
            </p:cNvPr>
            <p:cNvCxnSpPr>
              <a:cxnSpLocks noChangeShapeType="1"/>
              <a:stCxn id="7" idx="3"/>
              <a:endCxn id="16" idx="2"/>
            </p:cNvCxnSpPr>
            <p:nvPr/>
          </p:nvCxnSpPr>
          <p:spPr bwMode="auto">
            <a:xfrm>
              <a:off x="8325348" y="4356100"/>
              <a:ext cx="247152"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grpSp>
      <p:sp>
        <p:nvSpPr>
          <p:cNvPr id="38" name="Rectangle 13">
            <a:extLst>
              <a:ext uri="{FF2B5EF4-FFF2-40B4-BE49-F238E27FC236}">
                <a16:creationId xmlns:a16="http://schemas.microsoft.com/office/drawing/2014/main" id="{26D0BD7A-DA73-4343-A7F0-156A181B0C6E}"/>
              </a:ext>
            </a:extLst>
          </p:cNvPr>
          <p:cNvSpPr>
            <a:spLocks noChangeArrowheads="1"/>
          </p:cNvSpPr>
          <p:nvPr/>
        </p:nvSpPr>
        <p:spPr bwMode="auto">
          <a:xfrm>
            <a:off x="4751444" y="2532174"/>
            <a:ext cx="1149584" cy="577663"/>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In-Class Demo </a:t>
            </a:r>
          </a:p>
          <a:p>
            <a:pPr algn="ctr">
              <a:spcBef>
                <a:spcPct val="0"/>
              </a:spcBef>
              <a:buClrTx/>
              <a:buFontTx/>
              <a:buNone/>
            </a:pPr>
            <a:r>
              <a:rPr lang="en-US" altLang="zh-CN" sz="900" dirty="0">
                <a:solidFill>
                  <a:prstClr val="black"/>
                </a:solidFill>
              </a:rPr>
              <a:t>Preparation</a:t>
            </a:r>
            <a:br>
              <a:rPr lang="en-US" altLang="zh-CN" sz="900" dirty="0">
                <a:solidFill>
                  <a:prstClr val="black"/>
                </a:solidFill>
              </a:rPr>
            </a:br>
            <a:r>
              <a:rPr lang="en-US" altLang="zh-CN" sz="900" dirty="0">
                <a:solidFill>
                  <a:prstClr val="black"/>
                </a:solidFill>
              </a:rPr>
              <a:t>(Day 8 </a:t>
            </a:r>
          </a:p>
          <a:p>
            <a:pPr algn="ctr">
              <a:spcBef>
                <a:spcPct val="0"/>
              </a:spcBef>
              <a:buClrTx/>
              <a:buFontTx/>
              <a:buNone/>
            </a:pPr>
            <a:r>
              <a:rPr lang="en-US" altLang="zh-CN" sz="900" dirty="0">
                <a:solidFill>
                  <a:prstClr val="black"/>
                </a:solidFill>
              </a:rPr>
              <a:t>to 11)</a:t>
            </a:r>
          </a:p>
        </p:txBody>
      </p:sp>
      <p:cxnSp>
        <p:nvCxnSpPr>
          <p:cNvPr id="39" name="AutoShape 9">
            <a:extLst>
              <a:ext uri="{FF2B5EF4-FFF2-40B4-BE49-F238E27FC236}">
                <a16:creationId xmlns:a16="http://schemas.microsoft.com/office/drawing/2014/main" id="{B2DFE91B-7D19-4860-9E79-5CB9C0C0D97E}"/>
              </a:ext>
            </a:extLst>
          </p:cNvPr>
          <p:cNvCxnSpPr>
            <a:cxnSpLocks noChangeShapeType="1"/>
            <a:stCxn id="38" idx="3"/>
            <a:endCxn id="7" idx="1"/>
          </p:cNvCxnSpPr>
          <p:nvPr/>
        </p:nvCxnSpPr>
        <p:spPr bwMode="auto">
          <a:xfrm>
            <a:off x="5901028" y="2821006"/>
            <a:ext cx="216829" cy="674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58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9C35-AC61-40AB-A1A7-B546A5AC73DA}"/>
              </a:ext>
            </a:extLst>
          </p:cNvPr>
          <p:cNvSpPr>
            <a:spLocks noGrp="1"/>
          </p:cNvSpPr>
          <p:nvPr>
            <p:ph type="title"/>
          </p:nvPr>
        </p:nvSpPr>
        <p:spPr>
          <a:xfrm>
            <a:off x="302004" y="153544"/>
            <a:ext cx="5511300" cy="857400"/>
          </a:xfrm>
        </p:spPr>
        <p:txBody>
          <a:bodyPr/>
          <a:lstStyle/>
          <a:p>
            <a:r>
              <a:rPr lang="en-SG" dirty="0"/>
              <a:t>Iteration 6</a:t>
            </a:r>
            <a:endParaRPr lang="en-US" dirty="0"/>
          </a:p>
        </p:txBody>
      </p:sp>
      <p:sp>
        <p:nvSpPr>
          <p:cNvPr id="5" name="Slide Number Placeholder 4">
            <a:extLst>
              <a:ext uri="{FF2B5EF4-FFF2-40B4-BE49-F238E27FC236}">
                <a16:creationId xmlns:a16="http://schemas.microsoft.com/office/drawing/2014/main" id="{390971A4-0653-4E19-8AA5-E63ECE940284}"/>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grpSp>
        <p:nvGrpSpPr>
          <p:cNvPr id="26" name="Group 25">
            <a:extLst>
              <a:ext uri="{FF2B5EF4-FFF2-40B4-BE49-F238E27FC236}">
                <a16:creationId xmlns:a16="http://schemas.microsoft.com/office/drawing/2014/main" id="{E48E9EF6-FEB8-4410-A756-E3CC01DCD98C}"/>
              </a:ext>
            </a:extLst>
          </p:cNvPr>
          <p:cNvGrpSpPr/>
          <p:nvPr/>
        </p:nvGrpSpPr>
        <p:grpSpPr>
          <a:xfrm>
            <a:off x="205921" y="1913433"/>
            <a:ext cx="8447367" cy="1819947"/>
            <a:chOff x="102921" y="3454117"/>
            <a:chExt cx="10523832" cy="1857910"/>
          </a:xfrm>
        </p:grpSpPr>
        <p:grpSp>
          <p:nvGrpSpPr>
            <p:cNvPr id="27" name="Group 26">
              <a:extLst>
                <a:ext uri="{FF2B5EF4-FFF2-40B4-BE49-F238E27FC236}">
                  <a16:creationId xmlns:a16="http://schemas.microsoft.com/office/drawing/2014/main" id="{C32FFE04-B3F7-4197-AF5A-FA861E703FD4}"/>
                </a:ext>
              </a:extLst>
            </p:cNvPr>
            <p:cNvGrpSpPr/>
            <p:nvPr/>
          </p:nvGrpSpPr>
          <p:grpSpPr>
            <a:xfrm>
              <a:off x="102921" y="3454117"/>
              <a:ext cx="10523832" cy="1857910"/>
              <a:chOff x="251520" y="3582329"/>
              <a:chExt cx="10523832" cy="1857910"/>
            </a:xfrm>
          </p:grpSpPr>
          <p:sp>
            <p:nvSpPr>
              <p:cNvPr id="31" name="Rectangle 30">
                <a:extLst>
                  <a:ext uri="{FF2B5EF4-FFF2-40B4-BE49-F238E27FC236}">
                    <a16:creationId xmlns:a16="http://schemas.microsoft.com/office/drawing/2014/main" id="{768831B3-0A82-4162-AD88-10A6D424F058}"/>
                  </a:ext>
                </a:extLst>
              </p:cNvPr>
              <p:cNvSpPr>
                <a:spLocks noChangeArrowheads="1"/>
              </p:cNvSpPr>
              <p:nvPr/>
            </p:nvSpPr>
            <p:spPr bwMode="auto">
              <a:xfrm>
                <a:off x="1700229" y="3582329"/>
                <a:ext cx="1748455"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Automatic Group Detection</a:t>
                </a:r>
              </a:p>
              <a:p>
                <a:pPr algn="ctr">
                  <a:spcBef>
                    <a:spcPct val="0"/>
                  </a:spcBef>
                  <a:buClrTx/>
                  <a:buFontTx/>
                  <a:buNone/>
                </a:pPr>
                <a:r>
                  <a:rPr lang="en-US" altLang="zh-CN" sz="900" dirty="0">
                    <a:solidFill>
                      <a:prstClr val="black"/>
                    </a:solidFill>
                  </a:rPr>
                  <a:t> (Day 2 to Day 3)</a:t>
                </a:r>
              </a:p>
            </p:txBody>
          </p:sp>
          <p:sp>
            <p:nvSpPr>
              <p:cNvPr id="32" name="Rectangle 31">
                <a:extLst>
                  <a:ext uri="{FF2B5EF4-FFF2-40B4-BE49-F238E27FC236}">
                    <a16:creationId xmlns:a16="http://schemas.microsoft.com/office/drawing/2014/main" id="{F02720DD-1CAF-4785-A64E-38B883D4E1DD}"/>
                  </a:ext>
                </a:extLst>
              </p:cNvPr>
              <p:cNvSpPr>
                <a:spLocks noChangeArrowheads="1"/>
              </p:cNvSpPr>
              <p:nvPr/>
            </p:nvSpPr>
            <p:spPr bwMode="auto">
              <a:xfrm>
                <a:off x="1700229" y="4792540"/>
                <a:ext cx="1748456"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SG" altLang="zh-CN" sz="900" dirty="0">
                    <a:solidFill>
                      <a:prstClr val="black"/>
                    </a:solidFill>
                  </a:rPr>
                  <a:t>D</a:t>
                </a:r>
                <a:r>
                  <a:rPr lang="en-US" altLang="zh-CN" sz="900" dirty="0" err="1">
                    <a:solidFill>
                      <a:prstClr val="black"/>
                    </a:solidFill>
                  </a:rPr>
                  <a:t>ebugging</a:t>
                </a:r>
                <a:endParaRPr lang="en-US" altLang="zh-CN" sz="900" dirty="0">
                  <a:solidFill>
                    <a:prstClr val="black"/>
                  </a:solidFill>
                </a:endParaRPr>
              </a:p>
              <a:p>
                <a:pPr algn="ctr">
                  <a:spcBef>
                    <a:spcPct val="0"/>
                  </a:spcBef>
                  <a:buClrTx/>
                  <a:buFontTx/>
                  <a:buNone/>
                </a:pPr>
                <a:r>
                  <a:rPr lang="en-US" altLang="zh-CN" sz="900" dirty="0">
                    <a:solidFill>
                      <a:prstClr val="black"/>
                    </a:solidFill>
                  </a:rPr>
                  <a:t>(Day 2 to Day 3)</a:t>
                </a:r>
              </a:p>
            </p:txBody>
          </p:sp>
          <p:sp>
            <p:nvSpPr>
              <p:cNvPr id="33" name="Oval 32">
                <a:extLst>
                  <a:ext uri="{FF2B5EF4-FFF2-40B4-BE49-F238E27FC236}">
                    <a16:creationId xmlns:a16="http://schemas.microsoft.com/office/drawing/2014/main" id="{2EEB64BF-C3F4-4703-81A7-1FA2B85E7522}"/>
                  </a:ext>
                </a:extLst>
              </p:cNvPr>
              <p:cNvSpPr>
                <a:spLocks noChangeArrowheads="1"/>
              </p:cNvSpPr>
              <p:nvPr/>
            </p:nvSpPr>
            <p:spPr bwMode="auto">
              <a:xfrm>
                <a:off x="251520" y="4419564"/>
                <a:ext cx="215900" cy="215900"/>
              </a:xfrm>
              <a:prstGeom prst="ellipse">
                <a:avLst/>
              </a:prstGeom>
              <a:solidFill>
                <a:srgbClr val="000000"/>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34" name="AutoShape 9">
                <a:extLst>
                  <a:ext uri="{FF2B5EF4-FFF2-40B4-BE49-F238E27FC236}">
                    <a16:creationId xmlns:a16="http://schemas.microsoft.com/office/drawing/2014/main" id="{A81201C7-AF78-4AA2-A7EF-9E60FE7D2675}"/>
                  </a:ext>
                </a:extLst>
              </p:cNvPr>
              <p:cNvCxnSpPr>
                <a:cxnSpLocks noChangeShapeType="1"/>
                <a:stCxn id="39" idx="3"/>
                <a:endCxn id="31" idx="1"/>
              </p:cNvCxnSpPr>
              <p:nvPr/>
            </p:nvCxnSpPr>
            <p:spPr bwMode="auto">
              <a:xfrm flipV="1">
                <a:off x="1461638" y="3906179"/>
                <a:ext cx="238590" cy="647698"/>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5" name="AutoShape 10">
                <a:extLst>
                  <a:ext uri="{FF2B5EF4-FFF2-40B4-BE49-F238E27FC236}">
                    <a16:creationId xmlns:a16="http://schemas.microsoft.com/office/drawing/2014/main" id="{E7059F30-76AA-4090-9553-363E1FDA395E}"/>
                  </a:ext>
                </a:extLst>
              </p:cNvPr>
              <p:cNvCxnSpPr>
                <a:cxnSpLocks noChangeShapeType="1"/>
                <a:stCxn id="33" idx="6"/>
              </p:cNvCxnSpPr>
              <p:nvPr/>
            </p:nvCxnSpPr>
            <p:spPr bwMode="auto">
              <a:xfrm>
                <a:off x="467420" y="4527514"/>
                <a:ext cx="244597" cy="0"/>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36" name="Rectangle 13">
                <a:extLst>
                  <a:ext uri="{FF2B5EF4-FFF2-40B4-BE49-F238E27FC236}">
                    <a16:creationId xmlns:a16="http://schemas.microsoft.com/office/drawing/2014/main" id="{99CCDC24-D125-4F86-9A5C-606BF9C287C9}"/>
                  </a:ext>
                </a:extLst>
              </p:cNvPr>
              <p:cNvSpPr>
                <a:spLocks noChangeArrowheads="1"/>
              </p:cNvSpPr>
              <p:nvPr/>
            </p:nvSpPr>
            <p:spPr bwMode="auto">
              <a:xfrm>
                <a:off x="3716947" y="4158872"/>
                <a:ext cx="1506431"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Integration, Testing </a:t>
                </a:r>
              </a:p>
              <a:p>
                <a:pPr algn="ctr">
                  <a:spcBef>
                    <a:spcPct val="0"/>
                  </a:spcBef>
                  <a:buClrTx/>
                  <a:buFontTx/>
                  <a:buNone/>
                </a:pPr>
                <a:r>
                  <a:rPr lang="en-US" altLang="zh-CN" sz="900" dirty="0">
                    <a:solidFill>
                      <a:prstClr val="black"/>
                    </a:solidFill>
                  </a:rPr>
                  <a:t>and Deploy</a:t>
                </a:r>
                <a:br>
                  <a:rPr lang="en-US" altLang="zh-CN" sz="900" dirty="0">
                    <a:solidFill>
                      <a:prstClr val="black"/>
                    </a:solidFill>
                  </a:rPr>
                </a:br>
                <a:r>
                  <a:rPr lang="en-US" altLang="zh-CN" sz="900" dirty="0">
                    <a:solidFill>
                      <a:prstClr val="black"/>
                    </a:solidFill>
                  </a:rPr>
                  <a:t>(Day 4)</a:t>
                </a:r>
              </a:p>
            </p:txBody>
          </p:sp>
          <p:sp>
            <p:nvSpPr>
              <p:cNvPr id="37" name="Oval 14">
                <a:extLst>
                  <a:ext uri="{FF2B5EF4-FFF2-40B4-BE49-F238E27FC236}">
                    <a16:creationId xmlns:a16="http://schemas.microsoft.com/office/drawing/2014/main" id="{D6F9A74E-88A6-4AEC-8BFA-46AE391E9B98}"/>
                  </a:ext>
                </a:extLst>
              </p:cNvPr>
              <p:cNvSpPr>
                <a:spLocks noChangeArrowheads="1"/>
              </p:cNvSpPr>
              <p:nvPr/>
            </p:nvSpPr>
            <p:spPr bwMode="auto">
              <a:xfrm>
                <a:off x="10531243" y="4372292"/>
                <a:ext cx="244109" cy="224038"/>
              </a:xfrm>
              <a:prstGeom prst="ellipse">
                <a:avLst/>
              </a:prstGeom>
              <a:solidFill>
                <a:srgbClr val="333333"/>
              </a:solidFill>
              <a:ln w="19050">
                <a:solidFill>
                  <a:schemeClr val="tx1"/>
                </a:solidFill>
                <a:round/>
                <a:headEnd/>
                <a:tailEnd/>
              </a:ln>
            </p:spPr>
            <p:txBody>
              <a:bodyPr wrap="squar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38" name="AutoShape 16">
                <a:extLst>
                  <a:ext uri="{FF2B5EF4-FFF2-40B4-BE49-F238E27FC236}">
                    <a16:creationId xmlns:a16="http://schemas.microsoft.com/office/drawing/2014/main" id="{C6F694EF-01D6-4184-82BB-9C1EE213E19B}"/>
                  </a:ext>
                </a:extLst>
              </p:cNvPr>
              <p:cNvCxnSpPr>
                <a:cxnSpLocks noChangeShapeType="1"/>
                <a:stCxn id="32" idx="3"/>
                <a:endCxn id="36" idx="1"/>
              </p:cNvCxnSpPr>
              <p:nvPr/>
            </p:nvCxnSpPr>
            <p:spPr bwMode="auto">
              <a:xfrm flipV="1">
                <a:off x="3448685" y="4482721"/>
                <a:ext cx="268262" cy="63366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39" name="Rectangle 18">
                <a:extLst>
                  <a:ext uri="{FF2B5EF4-FFF2-40B4-BE49-F238E27FC236}">
                    <a16:creationId xmlns:a16="http://schemas.microsoft.com/office/drawing/2014/main" id="{D4CFD7FB-BCBE-4F5A-A220-B7B13E908EF4}"/>
                  </a:ext>
                </a:extLst>
              </p:cNvPr>
              <p:cNvSpPr>
                <a:spLocks noChangeArrowheads="1"/>
              </p:cNvSpPr>
              <p:nvPr/>
            </p:nvSpPr>
            <p:spPr bwMode="auto">
              <a:xfrm>
                <a:off x="712017" y="4230028"/>
                <a:ext cx="749621" cy="647699"/>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SG" altLang="zh-CN" sz="900" dirty="0">
                    <a:solidFill>
                      <a:prstClr val="black"/>
                    </a:solidFill>
                  </a:rPr>
                  <a:t>M</a:t>
                </a:r>
                <a:r>
                  <a:rPr lang="en-US" altLang="zh-CN" sz="900" dirty="0" err="1">
                    <a:solidFill>
                      <a:prstClr val="black"/>
                    </a:solidFill>
                  </a:rPr>
                  <a:t>eeting</a:t>
                </a:r>
                <a:endParaRPr lang="en-US" altLang="zh-CN" sz="900" dirty="0">
                  <a:solidFill>
                    <a:prstClr val="black"/>
                  </a:solidFill>
                </a:endParaRPr>
              </a:p>
              <a:p>
                <a:pPr algn="ctr">
                  <a:spcBef>
                    <a:spcPct val="0"/>
                  </a:spcBef>
                  <a:buClrTx/>
                  <a:buFontTx/>
                  <a:buNone/>
                </a:pPr>
                <a:r>
                  <a:rPr lang="en-US" altLang="zh-CN" sz="900" dirty="0">
                    <a:solidFill>
                      <a:prstClr val="black"/>
                    </a:solidFill>
                  </a:rPr>
                  <a:t>(Day 1)</a:t>
                </a:r>
              </a:p>
            </p:txBody>
          </p:sp>
          <p:cxnSp>
            <p:nvCxnSpPr>
              <p:cNvPr id="40" name="AutoShape 19">
                <a:extLst>
                  <a:ext uri="{FF2B5EF4-FFF2-40B4-BE49-F238E27FC236}">
                    <a16:creationId xmlns:a16="http://schemas.microsoft.com/office/drawing/2014/main" id="{3E6DDAE7-B419-4D72-A4FA-8B4E97BCDDA7}"/>
                  </a:ext>
                </a:extLst>
              </p:cNvPr>
              <p:cNvCxnSpPr>
                <a:cxnSpLocks noChangeShapeType="1"/>
                <a:stCxn id="39" idx="3"/>
                <a:endCxn id="32" idx="1"/>
              </p:cNvCxnSpPr>
              <p:nvPr/>
            </p:nvCxnSpPr>
            <p:spPr bwMode="auto">
              <a:xfrm>
                <a:off x="1461638" y="4553877"/>
                <a:ext cx="238590" cy="562513"/>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41" name="AutoShape 15">
                <a:extLst>
                  <a:ext uri="{FF2B5EF4-FFF2-40B4-BE49-F238E27FC236}">
                    <a16:creationId xmlns:a16="http://schemas.microsoft.com/office/drawing/2014/main" id="{9CB1EFDF-3AAF-47A0-90FE-DA629C752A8E}"/>
                  </a:ext>
                </a:extLst>
              </p:cNvPr>
              <p:cNvCxnSpPr>
                <a:cxnSpLocks noChangeShapeType="1"/>
                <a:stCxn id="31" idx="3"/>
                <a:endCxn id="36" idx="1"/>
              </p:cNvCxnSpPr>
              <p:nvPr/>
            </p:nvCxnSpPr>
            <p:spPr bwMode="auto">
              <a:xfrm>
                <a:off x="3448684" y="3906179"/>
                <a:ext cx="268263" cy="576542"/>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grpSp>
        <p:sp>
          <p:nvSpPr>
            <p:cNvPr id="28" name="Rectangle 13">
              <a:extLst>
                <a:ext uri="{FF2B5EF4-FFF2-40B4-BE49-F238E27FC236}">
                  <a16:creationId xmlns:a16="http://schemas.microsoft.com/office/drawing/2014/main" id="{D523801E-40B4-47AF-9D21-9FF1FB5815CC}"/>
                </a:ext>
              </a:extLst>
            </p:cNvPr>
            <p:cNvSpPr>
              <a:spLocks noChangeArrowheads="1"/>
            </p:cNvSpPr>
            <p:nvPr/>
          </p:nvSpPr>
          <p:spPr bwMode="auto">
            <a:xfrm>
              <a:off x="6930881" y="4040052"/>
              <a:ext cx="1286448"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UAT Preparation</a:t>
              </a:r>
              <a:br>
                <a:rPr lang="en-US" altLang="zh-CN" sz="900" dirty="0">
                  <a:solidFill>
                    <a:prstClr val="black"/>
                  </a:solidFill>
                </a:rPr>
              </a:br>
              <a:r>
                <a:rPr lang="en-US" altLang="zh-CN" sz="900" dirty="0">
                  <a:solidFill>
                    <a:prstClr val="black"/>
                  </a:solidFill>
                </a:rPr>
                <a:t>(Day 8 to Day 11)</a:t>
              </a:r>
            </a:p>
          </p:txBody>
        </p:sp>
        <p:cxnSp>
          <p:nvCxnSpPr>
            <p:cNvPr id="29" name="AutoShape 9">
              <a:extLst>
                <a:ext uri="{FF2B5EF4-FFF2-40B4-BE49-F238E27FC236}">
                  <a16:creationId xmlns:a16="http://schemas.microsoft.com/office/drawing/2014/main" id="{8356C996-BB7F-4D64-9147-BDA3CAF0A4FB}"/>
                </a:ext>
              </a:extLst>
            </p:cNvPr>
            <p:cNvCxnSpPr>
              <a:cxnSpLocks noChangeShapeType="1"/>
              <a:stCxn id="36" idx="3"/>
              <a:endCxn id="51" idx="1"/>
            </p:cNvCxnSpPr>
            <p:nvPr/>
          </p:nvCxnSpPr>
          <p:spPr bwMode="auto">
            <a:xfrm flipV="1">
              <a:off x="5074779" y="4340352"/>
              <a:ext cx="499789" cy="14157"/>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0" name="AutoShape 9">
              <a:extLst>
                <a:ext uri="{FF2B5EF4-FFF2-40B4-BE49-F238E27FC236}">
                  <a16:creationId xmlns:a16="http://schemas.microsoft.com/office/drawing/2014/main" id="{C203BD1B-1F18-482C-AE1F-C838FB863C62}"/>
                </a:ext>
              </a:extLst>
            </p:cNvPr>
            <p:cNvCxnSpPr>
              <a:cxnSpLocks noChangeShapeType="1"/>
              <a:stCxn id="28" idx="3"/>
              <a:endCxn id="105" idx="1"/>
            </p:cNvCxnSpPr>
            <p:nvPr/>
          </p:nvCxnSpPr>
          <p:spPr bwMode="auto">
            <a:xfrm flipV="1">
              <a:off x="8217329" y="4354509"/>
              <a:ext cx="358440" cy="9393"/>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grpSp>
      <p:sp>
        <p:nvSpPr>
          <p:cNvPr id="51" name="Rectangle 13">
            <a:extLst>
              <a:ext uri="{FF2B5EF4-FFF2-40B4-BE49-F238E27FC236}">
                <a16:creationId xmlns:a16="http://schemas.microsoft.com/office/drawing/2014/main" id="{0C569073-4C5E-4A48-9678-939AA26B8603}"/>
              </a:ext>
            </a:extLst>
          </p:cNvPr>
          <p:cNvSpPr>
            <a:spLocks noChangeArrowheads="1"/>
          </p:cNvSpPr>
          <p:nvPr/>
        </p:nvSpPr>
        <p:spPr bwMode="auto">
          <a:xfrm>
            <a:off x="4597953" y="2471199"/>
            <a:ext cx="800982" cy="62072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Buffer</a:t>
            </a:r>
            <a:br>
              <a:rPr lang="en-US" altLang="zh-CN" sz="900" dirty="0">
                <a:solidFill>
                  <a:prstClr val="black"/>
                </a:solidFill>
              </a:rPr>
            </a:br>
            <a:r>
              <a:rPr lang="en-US" altLang="zh-CN" sz="900" dirty="0">
                <a:solidFill>
                  <a:prstClr val="black"/>
                </a:solidFill>
              </a:rPr>
              <a:t>(Day 5 </a:t>
            </a:r>
          </a:p>
          <a:p>
            <a:pPr algn="ctr">
              <a:spcBef>
                <a:spcPct val="0"/>
              </a:spcBef>
              <a:buClrTx/>
              <a:buFontTx/>
              <a:buNone/>
            </a:pPr>
            <a:r>
              <a:rPr lang="en-US" altLang="zh-CN" sz="900" dirty="0">
                <a:solidFill>
                  <a:prstClr val="black"/>
                </a:solidFill>
              </a:rPr>
              <a:t>to Day 7)</a:t>
            </a:r>
          </a:p>
        </p:txBody>
      </p:sp>
      <p:cxnSp>
        <p:nvCxnSpPr>
          <p:cNvPr id="85" name="AutoShape 9">
            <a:extLst>
              <a:ext uri="{FF2B5EF4-FFF2-40B4-BE49-F238E27FC236}">
                <a16:creationId xmlns:a16="http://schemas.microsoft.com/office/drawing/2014/main" id="{35FDD95C-FDB3-49B0-AA2D-96005225DD98}"/>
              </a:ext>
            </a:extLst>
          </p:cNvPr>
          <p:cNvCxnSpPr>
            <a:cxnSpLocks noChangeShapeType="1"/>
            <a:stCxn id="51" idx="3"/>
            <a:endCxn id="28" idx="1"/>
          </p:cNvCxnSpPr>
          <p:nvPr/>
        </p:nvCxnSpPr>
        <p:spPr bwMode="auto">
          <a:xfrm>
            <a:off x="5398935" y="2781559"/>
            <a:ext cx="287716" cy="2306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05" name="Rectangle 13">
            <a:extLst>
              <a:ext uri="{FF2B5EF4-FFF2-40B4-BE49-F238E27FC236}">
                <a16:creationId xmlns:a16="http://schemas.microsoft.com/office/drawing/2014/main" id="{70418374-F941-4F67-AEC3-23488ADFAA9D}"/>
              </a:ext>
            </a:extLst>
          </p:cNvPr>
          <p:cNvSpPr>
            <a:spLocks noChangeArrowheads="1"/>
          </p:cNvSpPr>
          <p:nvPr/>
        </p:nvSpPr>
        <p:spPr bwMode="auto">
          <a:xfrm>
            <a:off x="7006985" y="2503853"/>
            <a:ext cx="1049184" cy="583147"/>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Final Presentation </a:t>
            </a:r>
          </a:p>
          <a:p>
            <a:pPr algn="ctr">
              <a:spcBef>
                <a:spcPct val="0"/>
              </a:spcBef>
              <a:buClrTx/>
              <a:buFontTx/>
              <a:buNone/>
            </a:pPr>
            <a:r>
              <a:rPr lang="en-US" altLang="zh-CN" sz="900" dirty="0">
                <a:solidFill>
                  <a:prstClr val="black"/>
                </a:solidFill>
              </a:rPr>
              <a:t>Preparation</a:t>
            </a:r>
            <a:br>
              <a:rPr lang="en-US" altLang="zh-CN" sz="900" dirty="0">
                <a:solidFill>
                  <a:prstClr val="black"/>
                </a:solidFill>
              </a:rPr>
            </a:br>
            <a:r>
              <a:rPr lang="en-US" altLang="zh-CN" sz="900" dirty="0">
                <a:solidFill>
                  <a:prstClr val="black"/>
                </a:solidFill>
              </a:rPr>
              <a:t>(Day 12 </a:t>
            </a:r>
          </a:p>
          <a:p>
            <a:pPr algn="ctr">
              <a:spcBef>
                <a:spcPct val="0"/>
              </a:spcBef>
              <a:buClrTx/>
              <a:buFontTx/>
              <a:buNone/>
            </a:pPr>
            <a:r>
              <a:rPr lang="en-US" altLang="zh-CN" sz="900" dirty="0">
                <a:solidFill>
                  <a:prstClr val="black"/>
                </a:solidFill>
              </a:rPr>
              <a:t>to Day 14)</a:t>
            </a:r>
          </a:p>
        </p:txBody>
      </p:sp>
      <p:cxnSp>
        <p:nvCxnSpPr>
          <p:cNvPr id="106" name="AutoShape 9">
            <a:extLst>
              <a:ext uri="{FF2B5EF4-FFF2-40B4-BE49-F238E27FC236}">
                <a16:creationId xmlns:a16="http://schemas.microsoft.com/office/drawing/2014/main" id="{674FAE14-2371-4039-9E4B-6393BECD929A}"/>
              </a:ext>
            </a:extLst>
          </p:cNvPr>
          <p:cNvCxnSpPr>
            <a:cxnSpLocks noChangeShapeType="1"/>
            <a:stCxn id="105" idx="3"/>
            <a:endCxn id="37" idx="2"/>
          </p:cNvCxnSpPr>
          <p:nvPr/>
        </p:nvCxnSpPr>
        <p:spPr bwMode="auto">
          <a:xfrm>
            <a:off x="8056169" y="2795427"/>
            <a:ext cx="401175" cy="1558"/>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77" name="Shape 331">
            <a:extLst>
              <a:ext uri="{FF2B5EF4-FFF2-40B4-BE49-F238E27FC236}">
                <a16:creationId xmlns:a16="http://schemas.microsoft.com/office/drawing/2014/main" id="{EEB20D5E-764B-427D-A5CD-6770262733D7}"/>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2969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1778" y="232116"/>
            <a:ext cx="2602524" cy="757403"/>
          </a:xfrm>
          <a:prstGeom prst="rect">
            <a:avLst/>
          </a:prstGeom>
        </p:spPr>
        <p:txBody>
          <a:bodyPr wrap="square" lIns="91425" tIns="91425" rIns="91425" bIns="91425" anchor="b" anchorCtr="0">
            <a:noAutofit/>
          </a:bodyPr>
          <a:lstStyle/>
          <a:p>
            <a:pPr lvl="0">
              <a:spcBef>
                <a:spcPts val="0"/>
              </a:spcBef>
              <a:buNone/>
            </a:pPr>
            <a:r>
              <a:rPr lang="en-US" sz="4000" dirty="0"/>
              <a:t>Iteration 7</a:t>
            </a:r>
            <a:endParaRPr lang="en" sz="4000" dirty="0"/>
          </a:p>
        </p:txBody>
      </p:sp>
      <p:sp>
        <p:nvSpPr>
          <p:cNvPr id="124" name="Shape 12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4" name="Shape 331">
            <a:extLst>
              <a:ext uri="{FF2B5EF4-FFF2-40B4-BE49-F238E27FC236}">
                <a16:creationId xmlns:a16="http://schemas.microsoft.com/office/drawing/2014/main" id="{87BEB8F1-A977-4B4F-8965-13A939A0E0FE}"/>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pSp>
        <p:nvGrpSpPr>
          <p:cNvPr id="5" name="Group 4">
            <a:extLst>
              <a:ext uri="{FF2B5EF4-FFF2-40B4-BE49-F238E27FC236}">
                <a16:creationId xmlns:a16="http://schemas.microsoft.com/office/drawing/2014/main" id="{317D6B09-6FE6-4398-8BBA-A264B2D97DFB}"/>
              </a:ext>
            </a:extLst>
          </p:cNvPr>
          <p:cNvGrpSpPr/>
          <p:nvPr/>
        </p:nvGrpSpPr>
        <p:grpSpPr>
          <a:xfrm>
            <a:off x="461176" y="2759103"/>
            <a:ext cx="6599581" cy="532737"/>
            <a:chOff x="535461" y="4075448"/>
            <a:chExt cx="8244171" cy="647701"/>
          </a:xfrm>
        </p:grpSpPr>
        <p:grpSp>
          <p:nvGrpSpPr>
            <p:cNvPr id="6" name="Group 5">
              <a:extLst>
                <a:ext uri="{FF2B5EF4-FFF2-40B4-BE49-F238E27FC236}">
                  <a16:creationId xmlns:a16="http://schemas.microsoft.com/office/drawing/2014/main" id="{18FE73EC-8463-4A54-A9EA-E9CFFDC4AF5F}"/>
                </a:ext>
              </a:extLst>
            </p:cNvPr>
            <p:cNvGrpSpPr/>
            <p:nvPr/>
          </p:nvGrpSpPr>
          <p:grpSpPr>
            <a:xfrm>
              <a:off x="535461" y="4075448"/>
              <a:ext cx="8244171" cy="647701"/>
              <a:chOff x="684060" y="4203660"/>
              <a:chExt cx="8244171" cy="647701"/>
            </a:xfrm>
          </p:grpSpPr>
          <p:sp>
            <p:nvSpPr>
              <p:cNvPr id="10" name="Rectangle 9">
                <a:extLst>
                  <a:ext uri="{FF2B5EF4-FFF2-40B4-BE49-F238E27FC236}">
                    <a16:creationId xmlns:a16="http://schemas.microsoft.com/office/drawing/2014/main" id="{4324F132-BF58-4602-AA45-B8D06105C54B}"/>
                  </a:ext>
                </a:extLst>
              </p:cNvPr>
              <p:cNvSpPr>
                <a:spLocks noChangeArrowheads="1"/>
              </p:cNvSpPr>
              <p:nvPr/>
            </p:nvSpPr>
            <p:spPr bwMode="auto">
              <a:xfrm>
                <a:off x="3177681" y="4203660"/>
                <a:ext cx="2786387"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Final Presentation Preparation</a:t>
                </a:r>
              </a:p>
              <a:p>
                <a:pPr algn="ctr">
                  <a:spcBef>
                    <a:spcPct val="0"/>
                  </a:spcBef>
                  <a:buClrTx/>
                  <a:buFontTx/>
                  <a:buNone/>
                </a:pPr>
                <a:r>
                  <a:rPr lang="en-US" altLang="zh-CN" sz="900" dirty="0">
                    <a:solidFill>
                      <a:prstClr val="black"/>
                    </a:solidFill>
                  </a:rPr>
                  <a:t> (Day 2 to Day 10)</a:t>
                </a:r>
              </a:p>
            </p:txBody>
          </p:sp>
          <p:sp>
            <p:nvSpPr>
              <p:cNvPr id="12" name="Oval 11">
                <a:extLst>
                  <a:ext uri="{FF2B5EF4-FFF2-40B4-BE49-F238E27FC236}">
                    <a16:creationId xmlns:a16="http://schemas.microsoft.com/office/drawing/2014/main" id="{E6722FE9-5CB4-4651-A1EA-CE91E16B42DD}"/>
                  </a:ext>
                </a:extLst>
              </p:cNvPr>
              <p:cNvSpPr>
                <a:spLocks noChangeArrowheads="1"/>
              </p:cNvSpPr>
              <p:nvPr/>
            </p:nvSpPr>
            <p:spPr bwMode="auto">
              <a:xfrm>
                <a:off x="684060" y="4419562"/>
                <a:ext cx="215900" cy="215900"/>
              </a:xfrm>
              <a:prstGeom prst="ellipse">
                <a:avLst/>
              </a:prstGeom>
              <a:solidFill>
                <a:srgbClr val="000000"/>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13" name="AutoShape 9">
                <a:extLst>
                  <a:ext uri="{FF2B5EF4-FFF2-40B4-BE49-F238E27FC236}">
                    <a16:creationId xmlns:a16="http://schemas.microsoft.com/office/drawing/2014/main" id="{E06FEF0D-BEEA-4709-8B94-3C1C39E7B596}"/>
                  </a:ext>
                </a:extLst>
              </p:cNvPr>
              <p:cNvCxnSpPr>
                <a:cxnSpLocks noChangeShapeType="1"/>
                <a:stCxn id="18" idx="3"/>
                <a:endCxn id="10" idx="1"/>
              </p:cNvCxnSpPr>
              <p:nvPr/>
            </p:nvCxnSpPr>
            <p:spPr bwMode="auto">
              <a:xfrm flipV="1">
                <a:off x="2324360" y="4527511"/>
                <a:ext cx="853322" cy="1"/>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14" name="AutoShape 10">
                <a:extLst>
                  <a:ext uri="{FF2B5EF4-FFF2-40B4-BE49-F238E27FC236}">
                    <a16:creationId xmlns:a16="http://schemas.microsoft.com/office/drawing/2014/main" id="{D5D29220-B4DD-4546-80D6-5C9423B75EFD}"/>
                  </a:ext>
                </a:extLst>
              </p:cNvPr>
              <p:cNvCxnSpPr>
                <a:cxnSpLocks noChangeShapeType="1"/>
                <a:stCxn id="12" idx="6"/>
                <a:endCxn id="18" idx="1"/>
              </p:cNvCxnSpPr>
              <p:nvPr/>
            </p:nvCxnSpPr>
            <p:spPr bwMode="auto">
              <a:xfrm>
                <a:off x="899960" y="4527512"/>
                <a:ext cx="407375" cy="0"/>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6" name="Oval 14">
                <a:extLst>
                  <a:ext uri="{FF2B5EF4-FFF2-40B4-BE49-F238E27FC236}">
                    <a16:creationId xmlns:a16="http://schemas.microsoft.com/office/drawing/2014/main" id="{3646725F-F7B0-4968-A5AB-4B53D783762E}"/>
                  </a:ext>
                </a:extLst>
              </p:cNvPr>
              <p:cNvSpPr>
                <a:spLocks noChangeArrowheads="1"/>
              </p:cNvSpPr>
              <p:nvPr/>
            </p:nvSpPr>
            <p:spPr bwMode="auto">
              <a:xfrm>
                <a:off x="8712331" y="4419562"/>
                <a:ext cx="215900" cy="215900"/>
              </a:xfrm>
              <a:prstGeom prst="ellipse">
                <a:avLst/>
              </a:prstGeom>
              <a:solidFill>
                <a:srgbClr val="333333"/>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sp>
            <p:nvSpPr>
              <p:cNvPr id="18" name="Rectangle 18">
                <a:extLst>
                  <a:ext uri="{FF2B5EF4-FFF2-40B4-BE49-F238E27FC236}">
                    <a16:creationId xmlns:a16="http://schemas.microsoft.com/office/drawing/2014/main" id="{CEB649E6-B626-40EE-A778-B91B7E7500C4}"/>
                  </a:ext>
                </a:extLst>
              </p:cNvPr>
              <p:cNvSpPr>
                <a:spLocks noChangeArrowheads="1"/>
              </p:cNvSpPr>
              <p:nvPr/>
            </p:nvSpPr>
            <p:spPr bwMode="auto">
              <a:xfrm>
                <a:off x="1307335" y="4203663"/>
                <a:ext cx="1017025" cy="647698"/>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SG" altLang="zh-CN" sz="900" dirty="0">
                    <a:solidFill>
                      <a:prstClr val="black"/>
                    </a:solidFill>
                  </a:rPr>
                  <a:t>M</a:t>
                </a:r>
                <a:r>
                  <a:rPr lang="en-US" altLang="zh-CN" sz="900" dirty="0" err="1">
                    <a:solidFill>
                      <a:prstClr val="black"/>
                    </a:solidFill>
                  </a:rPr>
                  <a:t>eeting</a:t>
                </a:r>
                <a:endParaRPr lang="en-US" altLang="zh-CN" sz="900" dirty="0">
                  <a:solidFill>
                    <a:prstClr val="black"/>
                  </a:solidFill>
                </a:endParaRPr>
              </a:p>
              <a:p>
                <a:pPr algn="ctr">
                  <a:spcBef>
                    <a:spcPct val="0"/>
                  </a:spcBef>
                  <a:buClrTx/>
                  <a:buFontTx/>
                  <a:buNone/>
                </a:pPr>
                <a:r>
                  <a:rPr lang="en-US" altLang="zh-CN" sz="900" dirty="0">
                    <a:solidFill>
                      <a:prstClr val="black"/>
                    </a:solidFill>
                  </a:rPr>
                  <a:t>(Day 1)</a:t>
                </a:r>
              </a:p>
            </p:txBody>
          </p:sp>
        </p:grpSp>
        <p:sp>
          <p:nvSpPr>
            <p:cNvPr id="7" name="Rectangle 13">
              <a:extLst>
                <a:ext uri="{FF2B5EF4-FFF2-40B4-BE49-F238E27FC236}">
                  <a16:creationId xmlns:a16="http://schemas.microsoft.com/office/drawing/2014/main" id="{9A309C15-55F7-4DBC-85B4-8D13825338A3}"/>
                </a:ext>
              </a:extLst>
            </p:cNvPr>
            <p:cNvSpPr>
              <a:spLocks noChangeArrowheads="1"/>
            </p:cNvSpPr>
            <p:nvPr/>
          </p:nvSpPr>
          <p:spPr bwMode="auto">
            <a:xfrm>
              <a:off x="6594899" y="4083442"/>
              <a:ext cx="1376186" cy="639706"/>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Final Presentation</a:t>
              </a:r>
              <a:br>
                <a:rPr lang="en-US" altLang="zh-CN" sz="900" dirty="0">
                  <a:solidFill>
                    <a:prstClr val="black"/>
                  </a:solidFill>
                </a:rPr>
              </a:br>
              <a:r>
                <a:rPr lang="en-US" altLang="zh-CN" sz="900" dirty="0">
                  <a:solidFill>
                    <a:prstClr val="black"/>
                  </a:solidFill>
                </a:rPr>
                <a:t>(Day 11)</a:t>
              </a:r>
            </a:p>
          </p:txBody>
        </p:sp>
        <p:cxnSp>
          <p:nvCxnSpPr>
            <p:cNvPr id="8" name="AutoShape 9">
              <a:extLst>
                <a:ext uri="{FF2B5EF4-FFF2-40B4-BE49-F238E27FC236}">
                  <a16:creationId xmlns:a16="http://schemas.microsoft.com/office/drawing/2014/main" id="{827EBBEE-41AE-4AF8-A610-ABCB9A5AD235}"/>
                </a:ext>
              </a:extLst>
            </p:cNvPr>
            <p:cNvCxnSpPr>
              <a:cxnSpLocks noChangeShapeType="1"/>
              <a:stCxn id="10" idx="3"/>
              <a:endCxn id="7" idx="1"/>
            </p:cNvCxnSpPr>
            <p:nvPr/>
          </p:nvCxnSpPr>
          <p:spPr bwMode="auto">
            <a:xfrm>
              <a:off x="5815470" y="4399299"/>
              <a:ext cx="779429" cy="3997"/>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66ED96D4-C761-4124-9610-9AC0D75FF77E}"/>
                </a:ext>
              </a:extLst>
            </p:cNvPr>
            <p:cNvCxnSpPr>
              <a:cxnSpLocks noChangeShapeType="1"/>
              <a:stCxn id="7" idx="3"/>
              <a:endCxn id="16" idx="2"/>
            </p:cNvCxnSpPr>
            <p:nvPr/>
          </p:nvCxnSpPr>
          <p:spPr bwMode="auto">
            <a:xfrm flipV="1">
              <a:off x="7971085" y="4399301"/>
              <a:ext cx="592648" cy="399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2564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6" name="Shape 338">
            <a:extLst>
              <a:ext uri="{FF2B5EF4-FFF2-40B4-BE49-F238E27FC236}">
                <a16:creationId xmlns:a16="http://schemas.microsoft.com/office/drawing/2014/main" id="{BA7CA0A0-427A-4FE8-A769-0E568B1968AF}"/>
              </a:ext>
            </a:extLst>
          </p:cNvPr>
          <p:cNvSpPr/>
          <p:nvPr/>
        </p:nvSpPr>
        <p:spPr>
          <a:xfrm>
            <a:off x="8700868" y="65770"/>
            <a:ext cx="328416" cy="314058"/>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
        <p:nvSpPr>
          <p:cNvPr id="7" name="Shape 81">
            <a:extLst>
              <a:ext uri="{FF2B5EF4-FFF2-40B4-BE49-F238E27FC236}">
                <a16:creationId xmlns:a16="http://schemas.microsoft.com/office/drawing/2014/main" id="{FE06813D-644D-4944-B951-B5880F93E95D}"/>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5. </a:t>
            </a:r>
            <a:r>
              <a:rPr lang="en-SG" sz="3600" dirty="0"/>
              <a:t>Task Metrics</a:t>
            </a:r>
            <a:endParaRPr lang="en" sz="1600" dirty="0"/>
          </a:p>
        </p:txBody>
      </p:sp>
      <p:graphicFrame>
        <p:nvGraphicFramePr>
          <p:cNvPr id="2" name="Table 1">
            <a:extLst>
              <a:ext uri="{FF2B5EF4-FFF2-40B4-BE49-F238E27FC236}">
                <a16:creationId xmlns:a16="http://schemas.microsoft.com/office/drawing/2014/main" id="{7B880163-7B58-4AB0-A9F3-4407DC674FEE}"/>
              </a:ext>
            </a:extLst>
          </p:cNvPr>
          <p:cNvGraphicFramePr>
            <a:graphicFrameLocks noGrp="1"/>
          </p:cNvGraphicFramePr>
          <p:nvPr>
            <p:extLst>
              <p:ext uri="{D42A27DB-BD31-4B8C-83A1-F6EECF244321}">
                <p14:modId xmlns:p14="http://schemas.microsoft.com/office/powerpoint/2010/main" val="1711276763"/>
              </p:ext>
            </p:extLst>
          </p:nvPr>
        </p:nvGraphicFramePr>
        <p:xfrm>
          <a:off x="249955" y="988719"/>
          <a:ext cx="8779329" cy="4078532"/>
        </p:xfrm>
        <a:graphic>
          <a:graphicData uri="http://schemas.openxmlformats.org/drawingml/2006/table">
            <a:tbl>
              <a:tblPr/>
              <a:tblGrid>
                <a:gridCol w="685272">
                  <a:extLst>
                    <a:ext uri="{9D8B030D-6E8A-4147-A177-3AD203B41FA5}">
                      <a16:colId xmlns:a16="http://schemas.microsoft.com/office/drawing/2014/main" val="1661551938"/>
                    </a:ext>
                  </a:extLst>
                </a:gridCol>
                <a:gridCol w="729871">
                  <a:extLst>
                    <a:ext uri="{9D8B030D-6E8A-4147-A177-3AD203B41FA5}">
                      <a16:colId xmlns:a16="http://schemas.microsoft.com/office/drawing/2014/main" val="3103445964"/>
                    </a:ext>
                  </a:extLst>
                </a:gridCol>
                <a:gridCol w="780266">
                  <a:extLst>
                    <a:ext uri="{9D8B030D-6E8A-4147-A177-3AD203B41FA5}">
                      <a16:colId xmlns:a16="http://schemas.microsoft.com/office/drawing/2014/main" val="949935748"/>
                    </a:ext>
                  </a:extLst>
                </a:gridCol>
                <a:gridCol w="656649">
                  <a:extLst>
                    <a:ext uri="{9D8B030D-6E8A-4147-A177-3AD203B41FA5}">
                      <a16:colId xmlns:a16="http://schemas.microsoft.com/office/drawing/2014/main" val="2795688352"/>
                    </a:ext>
                  </a:extLst>
                </a:gridCol>
                <a:gridCol w="4183827">
                  <a:extLst>
                    <a:ext uri="{9D8B030D-6E8A-4147-A177-3AD203B41FA5}">
                      <a16:colId xmlns:a16="http://schemas.microsoft.com/office/drawing/2014/main" val="3953416740"/>
                    </a:ext>
                  </a:extLst>
                </a:gridCol>
                <a:gridCol w="1743444">
                  <a:extLst>
                    <a:ext uri="{9D8B030D-6E8A-4147-A177-3AD203B41FA5}">
                      <a16:colId xmlns:a16="http://schemas.microsoft.com/office/drawing/2014/main" val="2017302323"/>
                    </a:ext>
                  </a:extLst>
                </a:gridCol>
              </a:tblGrid>
              <a:tr h="590705">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Iteration No.</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Planned Tasks</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Completed Tasks</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Score(%)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Reflection</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Action</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6038944"/>
                  </a:ext>
                </a:extLst>
              </a:tr>
              <a:tr h="380262">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3</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22</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20</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SG" sz="1250" dirty="0">
                          <a:effectLst/>
                          <a:latin typeface="Consolas" panose="020B0609020204030204" pitchFamily="49" charset="0"/>
                        </a:rPr>
                        <a:t>90.0</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SG" sz="1250" dirty="0">
                          <a:effectLst/>
                          <a:latin typeface="Consolas" panose="020B0609020204030204" pitchFamily="49" charset="0"/>
                        </a:rPr>
                        <a:t>Basic Location Report(Top K Next Places) was pushed to the next iteration, as we under estimated for iteration 3.</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SG" sz="1250" dirty="0">
                          <a:effectLst/>
                          <a:latin typeface="Consolas" panose="020B0609020204030204" pitchFamily="49" charset="0"/>
                        </a:rPr>
                        <a:t>We will maintain the number of pp sessions as we were on track. </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53090032"/>
                  </a:ext>
                </a:extLst>
              </a:tr>
              <a:tr h="380262">
                <a:tc>
                  <a:txBody>
                    <a:bodyPr/>
                    <a:lstStyle/>
                    <a:p>
                      <a:pPr algn="ctr" rtl="0" fontAlgn="t">
                        <a:spcBef>
                          <a:spcPts val="0"/>
                        </a:spcBef>
                        <a:spcAft>
                          <a:spcPts val="0"/>
                        </a:spcAft>
                      </a:pPr>
                      <a:r>
                        <a:rPr lang="en-US" sz="1250" b="0" i="0" u="none" strike="noStrike">
                          <a:solidFill>
                            <a:srgbClr val="000000"/>
                          </a:solidFill>
                          <a:effectLst/>
                          <a:latin typeface="Consolas" panose="020B0609020204030204" pitchFamily="49" charset="0"/>
                        </a:rPr>
                        <a:t>4</a:t>
                      </a:r>
                      <a:endParaRPr lang="en-US" sz="125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33</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23</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SG" sz="1250" dirty="0">
                          <a:effectLst/>
                          <a:latin typeface="Consolas" panose="020B0609020204030204" pitchFamily="49" charset="0"/>
                        </a:rPr>
                        <a:t>69.6</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SG" sz="1250" b="0" i="0" u="none" strike="noStrike" cap="none" dirty="0">
                          <a:solidFill>
                            <a:schemeClr val="tx1"/>
                          </a:solidFill>
                          <a:effectLst/>
                          <a:latin typeface="Consolas" panose="020B0609020204030204" pitchFamily="49" charset="0"/>
                          <a:ea typeface="+mn-ea"/>
                          <a:cs typeface="+mn-cs"/>
                          <a:sym typeface="Arial"/>
                        </a:rPr>
                        <a:t>During recess week, we decided to work on heatmap instead of AGD because:</a:t>
                      </a:r>
                      <a:br>
                        <a:rPr lang="en-SG" sz="1250" dirty="0">
                          <a:latin typeface="Consolas" panose="020B0609020204030204" pitchFamily="49" charset="0"/>
                        </a:rPr>
                      </a:br>
                      <a:r>
                        <a:rPr lang="en-SG" sz="1250" b="0" i="0" u="none" strike="noStrike" cap="none" dirty="0">
                          <a:solidFill>
                            <a:schemeClr val="tx1"/>
                          </a:solidFill>
                          <a:effectLst/>
                          <a:latin typeface="Consolas" panose="020B0609020204030204" pitchFamily="49" charset="0"/>
                          <a:ea typeface="+mn-ea"/>
                          <a:cs typeface="+mn-cs"/>
                          <a:sym typeface="Arial"/>
                        </a:rPr>
                        <a:t>1) we got stuck at AGD logic</a:t>
                      </a:r>
                      <a:br>
                        <a:rPr lang="en-SG" sz="1250" dirty="0">
                          <a:latin typeface="Consolas" panose="020B0609020204030204" pitchFamily="49" charset="0"/>
                        </a:rPr>
                      </a:br>
                      <a:r>
                        <a:rPr lang="en-SG" sz="1250" b="0" i="0" u="none" strike="noStrike" cap="none" dirty="0">
                          <a:solidFill>
                            <a:schemeClr val="tx1"/>
                          </a:solidFill>
                          <a:effectLst/>
                          <a:latin typeface="Consolas" panose="020B0609020204030204" pitchFamily="49" charset="0"/>
                          <a:ea typeface="+mn-ea"/>
                          <a:cs typeface="+mn-cs"/>
                          <a:sym typeface="Arial"/>
                        </a:rPr>
                        <a:t>2) we wanted to use heatmap as our functionality for in class demo</a:t>
                      </a:r>
                      <a:br>
                        <a:rPr lang="en-SG" sz="1250" dirty="0">
                          <a:latin typeface="Consolas" panose="020B0609020204030204" pitchFamily="49" charset="0"/>
                        </a:rPr>
                      </a:br>
                      <a:r>
                        <a:rPr lang="en-SG" sz="1250" b="0" i="0" u="none" strike="noStrike" cap="none" dirty="0">
                          <a:solidFill>
                            <a:schemeClr val="tx1"/>
                          </a:solidFill>
                          <a:effectLst/>
                          <a:latin typeface="Consolas" panose="020B0609020204030204" pitchFamily="49" charset="0"/>
                          <a:ea typeface="+mn-ea"/>
                          <a:cs typeface="+mn-cs"/>
                          <a:sym typeface="Arial"/>
                        </a:rPr>
                        <a:t>Hence the low completed task score</a:t>
                      </a:r>
                      <a:r>
                        <a:rPr lang="en-SG" sz="1250" dirty="0">
                          <a:effectLst/>
                          <a:latin typeface="Consolas" panose="020B0609020204030204" pitchFamily="49" charset="0"/>
                        </a:rPr>
                        <a:t>. We reflected upon it and have made changes to iteration 5 and 6 accordingly.</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SG" sz="1250" dirty="0">
                          <a:effectLst/>
                          <a:latin typeface="Consolas" panose="020B0609020204030204" pitchFamily="49" charset="0"/>
                        </a:rPr>
                        <a:t>We added more BLR and AGD pp sessions in future iterations. Hence we took 3 days off our initial buffer days.</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3201623254"/>
                  </a:ext>
                </a:extLst>
              </a:tr>
              <a:tr h="380262">
                <a:tc>
                  <a:txBody>
                    <a:bodyPr/>
                    <a:lstStyle/>
                    <a:p>
                      <a:pPr algn="ctr" rtl="0" fontAlgn="t">
                        <a:spcBef>
                          <a:spcPts val="0"/>
                        </a:spcBef>
                        <a:spcAft>
                          <a:spcPts val="0"/>
                        </a:spcAft>
                      </a:pPr>
                      <a:r>
                        <a:rPr lang="en-US" sz="1250" b="0" i="0" u="none" strike="noStrike">
                          <a:solidFill>
                            <a:srgbClr val="000000"/>
                          </a:solidFill>
                          <a:effectLst/>
                          <a:latin typeface="Consolas" panose="020B0609020204030204" pitchFamily="49" charset="0"/>
                        </a:rPr>
                        <a:t>5</a:t>
                      </a:r>
                      <a:endParaRPr lang="en-US" sz="125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a:solidFill>
                            <a:srgbClr val="000000"/>
                          </a:solidFill>
                          <a:effectLst/>
                          <a:latin typeface="Consolas" panose="020B0609020204030204" pitchFamily="49" charset="0"/>
                        </a:rPr>
                        <a:t>53</a:t>
                      </a:r>
                      <a:endParaRPr lang="en-US" sz="125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50" b="0" i="0" u="none" strike="noStrike" dirty="0">
                          <a:solidFill>
                            <a:srgbClr val="000000"/>
                          </a:solidFill>
                          <a:effectLst/>
                          <a:latin typeface="Consolas" panose="020B0609020204030204" pitchFamily="49" charset="0"/>
                        </a:rPr>
                        <a:t>22 as of now</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SG" sz="1250" dirty="0">
                          <a:effectLst/>
                          <a:latin typeface="Consolas" panose="020B0609020204030204" pitchFamily="49" charset="0"/>
                        </a:rPr>
                        <a:t>-</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SG" sz="1250" dirty="0">
                          <a:effectLst/>
                          <a:latin typeface="Consolas" panose="020B0609020204030204" pitchFamily="49" charset="0"/>
                        </a:rPr>
                        <a:t>Currently going well and as planned. We have managed to salvage for the under estimation from iteration 4.</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SG" sz="1250" dirty="0">
                          <a:effectLst/>
                          <a:latin typeface="Consolas" panose="020B0609020204030204" pitchFamily="49" charset="0"/>
                        </a:rPr>
                        <a:t>-</a:t>
                      </a:r>
                      <a:endParaRPr lang="en-US" sz="1250"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35031493"/>
                  </a:ext>
                </a:extLst>
              </a:tr>
            </a:tbl>
          </a:graphicData>
        </a:graphic>
      </p:graphicFrame>
      <p:sp>
        <p:nvSpPr>
          <p:cNvPr id="3" name="Rectangle 1">
            <a:extLst>
              <a:ext uri="{FF2B5EF4-FFF2-40B4-BE49-F238E27FC236}">
                <a16:creationId xmlns:a16="http://schemas.microsoft.com/office/drawing/2014/main" id="{20E91773-2CB2-4C84-86C3-53DFF7045AF1}"/>
              </a:ext>
            </a:extLst>
          </p:cNvPr>
          <p:cNvSpPr>
            <a:spLocks noChangeArrowheads="1"/>
          </p:cNvSpPr>
          <p:nvPr/>
        </p:nvSpPr>
        <p:spPr bwMode="auto">
          <a:xfrm>
            <a:off x="457200" y="2501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574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sp>
        <p:nvSpPr>
          <p:cNvPr id="6" name="Shape 338">
            <a:extLst>
              <a:ext uri="{FF2B5EF4-FFF2-40B4-BE49-F238E27FC236}">
                <a16:creationId xmlns:a16="http://schemas.microsoft.com/office/drawing/2014/main" id="{BA7CA0A0-427A-4FE8-A769-0E568B1968AF}"/>
              </a:ext>
            </a:extLst>
          </p:cNvPr>
          <p:cNvSpPr/>
          <p:nvPr/>
        </p:nvSpPr>
        <p:spPr>
          <a:xfrm>
            <a:off x="8700868" y="65770"/>
            <a:ext cx="328416" cy="314058"/>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
        <p:nvSpPr>
          <p:cNvPr id="7" name="Shape 81">
            <a:extLst>
              <a:ext uri="{FF2B5EF4-FFF2-40B4-BE49-F238E27FC236}">
                <a16:creationId xmlns:a16="http://schemas.microsoft.com/office/drawing/2014/main" id="{FE06813D-644D-4944-B951-B5880F93E95D}"/>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5. </a:t>
            </a:r>
            <a:r>
              <a:rPr lang="en-SG" sz="3600" dirty="0"/>
              <a:t>Bug Metrics</a:t>
            </a:r>
            <a:endParaRPr lang="en" sz="1600" dirty="0"/>
          </a:p>
        </p:txBody>
      </p:sp>
      <p:graphicFrame>
        <p:nvGraphicFramePr>
          <p:cNvPr id="11" name="Table 10">
            <a:extLst>
              <a:ext uri="{FF2B5EF4-FFF2-40B4-BE49-F238E27FC236}">
                <a16:creationId xmlns:a16="http://schemas.microsoft.com/office/drawing/2014/main" id="{39510898-CF63-4FEC-865F-E14E77518A38}"/>
              </a:ext>
            </a:extLst>
          </p:cNvPr>
          <p:cNvGraphicFramePr>
            <a:graphicFrameLocks noGrp="1"/>
          </p:cNvGraphicFramePr>
          <p:nvPr>
            <p:extLst>
              <p:ext uri="{D42A27DB-BD31-4B8C-83A1-F6EECF244321}">
                <p14:modId xmlns:p14="http://schemas.microsoft.com/office/powerpoint/2010/main" val="3116429219"/>
              </p:ext>
            </p:extLst>
          </p:nvPr>
        </p:nvGraphicFramePr>
        <p:xfrm>
          <a:off x="1072658" y="1341703"/>
          <a:ext cx="7407926" cy="3394865"/>
        </p:xfrm>
        <a:graphic>
          <a:graphicData uri="http://schemas.openxmlformats.org/drawingml/2006/table">
            <a:tbl>
              <a:tblPr/>
              <a:tblGrid>
                <a:gridCol w="1523188">
                  <a:extLst>
                    <a:ext uri="{9D8B030D-6E8A-4147-A177-3AD203B41FA5}">
                      <a16:colId xmlns:a16="http://schemas.microsoft.com/office/drawing/2014/main" val="1661551938"/>
                    </a:ext>
                  </a:extLst>
                </a:gridCol>
                <a:gridCol w="1442349">
                  <a:extLst>
                    <a:ext uri="{9D8B030D-6E8A-4147-A177-3AD203B41FA5}">
                      <a16:colId xmlns:a16="http://schemas.microsoft.com/office/drawing/2014/main" val="3103445964"/>
                    </a:ext>
                  </a:extLst>
                </a:gridCol>
                <a:gridCol w="4442389">
                  <a:extLst>
                    <a:ext uri="{9D8B030D-6E8A-4147-A177-3AD203B41FA5}">
                      <a16:colId xmlns:a16="http://schemas.microsoft.com/office/drawing/2014/main" val="3953416740"/>
                    </a:ext>
                  </a:extLst>
                </a:gridCol>
              </a:tblGrid>
              <a:tr h="590705">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Iteration No.</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Score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Action</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6038944"/>
                  </a:ext>
                </a:extLst>
              </a:tr>
              <a:tr h="380262">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3</a:t>
                      </a:r>
                      <a:endParaRPr lang="en-US"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21</a:t>
                      </a:r>
                      <a:endParaRPr lang="en-US">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Prioritize bugs to be fixed during next PP session.</a:t>
                      </a:r>
                      <a:endParaRPr lang="en-SG"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53090032"/>
                  </a:ext>
                </a:extLst>
              </a:tr>
              <a:tr h="380262">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4</a:t>
                      </a:r>
                      <a:endParaRPr lang="en-US">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34</a:t>
                      </a:r>
                      <a:endParaRPr lang="en-US"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Bugs found at the end of current iteration. </a:t>
                      </a:r>
                      <a:br>
                        <a:rPr lang="en-SG" sz="1400" b="0" i="0" u="none" strike="noStrike" dirty="0">
                          <a:solidFill>
                            <a:srgbClr val="000000"/>
                          </a:solidFill>
                          <a:effectLst/>
                          <a:latin typeface="Consolas" panose="020B0609020204030204" pitchFamily="49" charset="0"/>
                        </a:rPr>
                      </a:br>
                      <a:r>
                        <a:rPr lang="en-SG" sz="1400" b="0" i="0" u="none" strike="noStrike" cap="none" dirty="0">
                          <a:solidFill>
                            <a:schemeClr val="tx1"/>
                          </a:solidFill>
                          <a:effectLst/>
                          <a:latin typeface="Consolas" panose="020B0609020204030204" pitchFamily="49" charset="0"/>
                          <a:ea typeface="+mn-ea"/>
                          <a:cs typeface="+mn-cs"/>
                          <a:sym typeface="Arial"/>
                        </a:rPr>
                        <a:t>Since the score only reached more than 10 on the last day of the iteration, we couldn't adjust the current iteration anymore. Thus, we added debugging sessions in the next iteration.</a:t>
                      </a:r>
                      <a:endParaRPr lang="en-SG"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3201623254"/>
                  </a:ext>
                </a:extLst>
              </a:tr>
              <a:tr h="380262">
                <a:tc>
                  <a:txBody>
                    <a:bodyPr/>
                    <a:lstStyle/>
                    <a:p>
                      <a:pPr rtl="0" fontAlgn="t">
                        <a:spcBef>
                          <a:spcPts val="0"/>
                        </a:spcBef>
                        <a:spcAft>
                          <a:spcPts val="0"/>
                        </a:spcAft>
                      </a:pPr>
                      <a:r>
                        <a:rPr lang="en-SG" dirty="0">
                          <a:effectLst/>
                          <a:latin typeface="Consolas" panose="020B0609020204030204" pitchFamily="49" charset="0"/>
                        </a:rPr>
                        <a:t>5</a:t>
                      </a:r>
                      <a:endParaRPr lang="en-US"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dirty="0">
                          <a:effectLst/>
                          <a:latin typeface="Consolas" panose="020B0609020204030204" pitchFamily="49" charset="0"/>
                        </a:rPr>
                        <a:t>21 (as of now)</a:t>
                      </a:r>
                      <a:endParaRPr lang="en-US"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dirty="0">
                          <a:effectLst/>
                          <a:latin typeface="Consolas" panose="020B0609020204030204" pitchFamily="49" charset="0"/>
                        </a:rPr>
                        <a:t>PM reschedules project with debugging sessions as priority before continuing with the current iteration.</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233240688"/>
                  </a:ext>
                </a:extLst>
              </a:tr>
            </a:tbl>
          </a:graphicData>
        </a:graphic>
      </p:graphicFrame>
    </p:spTree>
    <p:extLst>
      <p:ext uri="{BB962C8B-B14F-4D97-AF65-F5344CB8AC3E}">
        <p14:creationId xmlns:p14="http://schemas.microsoft.com/office/powerpoint/2010/main" val="70275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sp>
        <p:nvSpPr>
          <p:cNvPr id="6" name="Shape 338">
            <a:extLst>
              <a:ext uri="{FF2B5EF4-FFF2-40B4-BE49-F238E27FC236}">
                <a16:creationId xmlns:a16="http://schemas.microsoft.com/office/drawing/2014/main" id="{BA7CA0A0-427A-4FE8-A769-0E568B1968AF}"/>
              </a:ext>
            </a:extLst>
          </p:cNvPr>
          <p:cNvSpPr/>
          <p:nvPr/>
        </p:nvSpPr>
        <p:spPr>
          <a:xfrm>
            <a:off x="8700868" y="65770"/>
            <a:ext cx="328416" cy="314058"/>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
        <p:nvSpPr>
          <p:cNvPr id="7" name="Shape 81">
            <a:extLst>
              <a:ext uri="{FF2B5EF4-FFF2-40B4-BE49-F238E27FC236}">
                <a16:creationId xmlns:a16="http://schemas.microsoft.com/office/drawing/2014/main" id="{FE06813D-644D-4944-B951-B5880F93E95D}"/>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5. </a:t>
            </a:r>
            <a:r>
              <a:rPr lang="en-SG" sz="3600" dirty="0"/>
              <a:t>Bug Metrics (Iteration 3)</a:t>
            </a:r>
            <a:endParaRPr lang="en" sz="1600" dirty="0"/>
          </a:p>
        </p:txBody>
      </p:sp>
      <p:graphicFrame>
        <p:nvGraphicFramePr>
          <p:cNvPr id="8" name="Table 7">
            <a:extLst>
              <a:ext uri="{FF2B5EF4-FFF2-40B4-BE49-F238E27FC236}">
                <a16:creationId xmlns:a16="http://schemas.microsoft.com/office/drawing/2014/main" id="{92756DC7-EE2F-4A16-9F42-7FAF7D1B5BBA}"/>
              </a:ext>
            </a:extLst>
          </p:cNvPr>
          <p:cNvGraphicFramePr>
            <a:graphicFrameLocks noGrp="1"/>
          </p:cNvGraphicFramePr>
          <p:nvPr>
            <p:extLst>
              <p:ext uri="{D42A27DB-BD31-4B8C-83A1-F6EECF244321}">
                <p14:modId xmlns:p14="http://schemas.microsoft.com/office/powerpoint/2010/main" val="648269804"/>
              </p:ext>
            </p:extLst>
          </p:nvPr>
        </p:nvGraphicFramePr>
        <p:xfrm>
          <a:off x="462148" y="998220"/>
          <a:ext cx="8402928" cy="3333905"/>
        </p:xfrm>
        <a:graphic>
          <a:graphicData uri="http://schemas.openxmlformats.org/drawingml/2006/table">
            <a:tbl>
              <a:tblPr/>
              <a:tblGrid>
                <a:gridCol w="1172864">
                  <a:extLst>
                    <a:ext uri="{9D8B030D-6E8A-4147-A177-3AD203B41FA5}">
                      <a16:colId xmlns:a16="http://schemas.microsoft.com/office/drawing/2014/main" val="1661551938"/>
                    </a:ext>
                  </a:extLst>
                </a:gridCol>
                <a:gridCol w="2583027">
                  <a:extLst>
                    <a:ext uri="{9D8B030D-6E8A-4147-A177-3AD203B41FA5}">
                      <a16:colId xmlns:a16="http://schemas.microsoft.com/office/drawing/2014/main" val="3103445964"/>
                    </a:ext>
                  </a:extLst>
                </a:gridCol>
                <a:gridCol w="1528434">
                  <a:extLst>
                    <a:ext uri="{9D8B030D-6E8A-4147-A177-3AD203B41FA5}">
                      <a16:colId xmlns:a16="http://schemas.microsoft.com/office/drawing/2014/main" val="949935748"/>
                    </a:ext>
                  </a:extLst>
                </a:gridCol>
                <a:gridCol w="1563329">
                  <a:extLst>
                    <a:ext uri="{9D8B030D-6E8A-4147-A177-3AD203B41FA5}">
                      <a16:colId xmlns:a16="http://schemas.microsoft.com/office/drawing/2014/main" val="3953416740"/>
                    </a:ext>
                  </a:extLst>
                </a:gridCol>
                <a:gridCol w="1555274">
                  <a:extLst>
                    <a:ext uri="{9D8B030D-6E8A-4147-A177-3AD203B41FA5}">
                      <a16:colId xmlns:a16="http://schemas.microsoft.com/office/drawing/2014/main" val="3154829194"/>
                    </a:ext>
                  </a:extLst>
                </a:gridCol>
              </a:tblGrid>
              <a:tr h="590705">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Severity (Score)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Found By</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Date Found</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6038944"/>
                  </a:ext>
                </a:extLst>
              </a:tr>
              <a:tr h="380262">
                <a:tc rowSpan="3">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Log In</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Typo for retrieveUsernameFromEmail() method</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Low (1)</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Yigang</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rowSpan="3">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1</a:t>
                      </a:r>
                      <a:r>
                        <a:rPr lang="en-US" sz="1400" b="0" i="0" u="none" strike="noStrike" baseline="30000" dirty="0">
                          <a:solidFill>
                            <a:srgbClr val="000000"/>
                          </a:solidFill>
                          <a:effectLst/>
                          <a:latin typeface="Consolas" panose="020B0609020204030204" pitchFamily="49" charset="0"/>
                        </a:rPr>
                        <a:t>st</a:t>
                      </a:r>
                      <a:r>
                        <a:rPr lang="en-US" sz="1400" b="0" i="0" u="none" strike="noStrike" dirty="0">
                          <a:solidFill>
                            <a:srgbClr val="000000"/>
                          </a:solidFill>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1684196053"/>
                  </a:ext>
                </a:extLst>
              </a:tr>
              <a:tr h="380262">
                <a:tc vMerge="1">
                  <a:txBody>
                    <a:bodyPr/>
                    <a:lstStyle/>
                    <a:p>
                      <a:endParaRPr lang="en-US"/>
                    </a:p>
                  </a:txBody>
                  <a:tcP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a:solidFill>
                            <a:srgbClr val="000000"/>
                          </a:solidFill>
                          <a:effectLst/>
                          <a:latin typeface="Consolas" panose="020B0609020204030204" pitchFamily="49" charset="0"/>
                        </a:rPr>
                        <a:t>Unable to login even with correct username and password</a:t>
                      </a:r>
                      <a:endParaRPr lang="en-SG"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High (5)</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Yigang</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vMerge="1">
                  <a:txBody>
                    <a:bodyPr/>
                    <a:lstStyle/>
                    <a:p>
                      <a:endParaRPr lang="en-US"/>
                    </a:p>
                  </a:txBody>
                  <a:tcP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481798336"/>
                  </a:ext>
                </a:extLst>
              </a:tr>
              <a:tr h="380262">
                <a:tc vMerge="1">
                  <a:txBody>
                    <a:bodyPr/>
                    <a:lstStyle/>
                    <a:p>
                      <a:endParaRPr lang="en-US"/>
                    </a:p>
                  </a:txBody>
                  <a:tcP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Admin gets stuck at a blank </a:t>
                      </a:r>
                      <a:r>
                        <a:rPr lang="en-SG" sz="1400" b="0" i="0" u="none" strike="noStrike" dirty="0" err="1">
                          <a:solidFill>
                            <a:srgbClr val="000000"/>
                          </a:solidFill>
                          <a:effectLst/>
                          <a:latin typeface="Consolas" panose="020B0609020204030204" pitchFamily="49" charset="0"/>
                        </a:rPr>
                        <a:t>authenticate.jsp</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Critical (10)</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Samantha</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vMerge="1">
                  <a:txBody>
                    <a:bodyPr/>
                    <a:lstStyle/>
                    <a:p>
                      <a:endParaRPr lang="en-US"/>
                    </a:p>
                  </a:txBody>
                  <a:tcP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53090032"/>
                  </a:ext>
                </a:extLst>
              </a:tr>
              <a:tr h="380262">
                <a:tc>
                  <a:txBody>
                    <a:bodyPr/>
                    <a:lstStyle/>
                    <a:p>
                      <a:pPr rtl="0" fontAlgn="t">
                        <a:spcBef>
                          <a:spcPts val="0"/>
                        </a:spcBef>
                        <a:spcAft>
                          <a:spcPts val="0"/>
                        </a:spcAft>
                      </a:pPr>
                      <a:r>
                        <a:rPr lang="en-US" sz="1400" b="0" i="0" u="none" strike="noStrike">
                          <a:solidFill>
                            <a:srgbClr val="000000"/>
                          </a:solidFill>
                          <a:effectLst/>
                          <a:latin typeface="Consolas" panose="020B0609020204030204" pitchFamily="49" charset="0"/>
                        </a:rPr>
                        <a:t>Bootstrap</a:t>
                      </a:r>
                      <a:endParaRPr lang="en-US" sz="140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Unable to create folder when deployed to AWS</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High (5)</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Amos</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6</a:t>
                      </a:r>
                      <a:r>
                        <a:rPr lang="en-SG" sz="1400" b="0" i="0" u="none" strike="noStrike" baseline="30000" dirty="0">
                          <a:solidFill>
                            <a:srgbClr val="000000"/>
                          </a:solidFill>
                          <a:effectLst/>
                          <a:latin typeface="Consolas" panose="020B0609020204030204" pitchFamily="49" charset="0"/>
                        </a:rPr>
                        <a:t>th</a:t>
                      </a:r>
                      <a:r>
                        <a:rPr lang="en-SG" sz="1400" b="0" i="0" u="none" strike="noStrike" dirty="0">
                          <a:solidFill>
                            <a:srgbClr val="000000"/>
                          </a:solidFill>
                          <a:effectLst/>
                          <a:latin typeface="Consolas" panose="020B0609020204030204" pitchFamily="49" charset="0"/>
                        </a:rPr>
                        <a:t> Oct</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3201623254"/>
                  </a:ext>
                </a:extLst>
              </a:tr>
            </a:tbl>
          </a:graphicData>
        </a:graphic>
      </p:graphicFrame>
    </p:spTree>
    <p:extLst>
      <p:ext uri="{BB962C8B-B14F-4D97-AF65-F5344CB8AC3E}">
        <p14:creationId xmlns:p14="http://schemas.microsoft.com/office/powerpoint/2010/main" val="220748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sp>
        <p:nvSpPr>
          <p:cNvPr id="6" name="Shape 338">
            <a:extLst>
              <a:ext uri="{FF2B5EF4-FFF2-40B4-BE49-F238E27FC236}">
                <a16:creationId xmlns:a16="http://schemas.microsoft.com/office/drawing/2014/main" id="{BA7CA0A0-427A-4FE8-A769-0E568B1968AF}"/>
              </a:ext>
            </a:extLst>
          </p:cNvPr>
          <p:cNvSpPr/>
          <p:nvPr/>
        </p:nvSpPr>
        <p:spPr>
          <a:xfrm>
            <a:off x="8700868" y="65770"/>
            <a:ext cx="328416" cy="314058"/>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
        <p:nvSpPr>
          <p:cNvPr id="7" name="Shape 81">
            <a:extLst>
              <a:ext uri="{FF2B5EF4-FFF2-40B4-BE49-F238E27FC236}">
                <a16:creationId xmlns:a16="http://schemas.microsoft.com/office/drawing/2014/main" id="{FE06813D-644D-4944-B951-B5880F93E95D}"/>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5. </a:t>
            </a:r>
            <a:r>
              <a:rPr lang="en-SG" sz="3600" dirty="0"/>
              <a:t>Bug Metrics (Iteration 4)</a:t>
            </a:r>
            <a:endParaRPr lang="en" sz="1600" dirty="0"/>
          </a:p>
        </p:txBody>
      </p:sp>
      <p:graphicFrame>
        <p:nvGraphicFramePr>
          <p:cNvPr id="8" name="Table 7">
            <a:extLst>
              <a:ext uri="{FF2B5EF4-FFF2-40B4-BE49-F238E27FC236}">
                <a16:creationId xmlns:a16="http://schemas.microsoft.com/office/drawing/2014/main" id="{92756DC7-EE2F-4A16-9F42-7FAF7D1B5BBA}"/>
              </a:ext>
            </a:extLst>
          </p:cNvPr>
          <p:cNvGraphicFramePr>
            <a:graphicFrameLocks noGrp="1"/>
          </p:cNvGraphicFramePr>
          <p:nvPr>
            <p:extLst>
              <p:ext uri="{D42A27DB-BD31-4B8C-83A1-F6EECF244321}">
                <p14:modId xmlns:p14="http://schemas.microsoft.com/office/powerpoint/2010/main" val="353123662"/>
              </p:ext>
            </p:extLst>
          </p:nvPr>
        </p:nvGraphicFramePr>
        <p:xfrm>
          <a:off x="370536" y="1057198"/>
          <a:ext cx="8402928" cy="3973985"/>
        </p:xfrm>
        <a:graphic>
          <a:graphicData uri="http://schemas.openxmlformats.org/drawingml/2006/table">
            <a:tbl>
              <a:tblPr/>
              <a:tblGrid>
                <a:gridCol w="1764858">
                  <a:extLst>
                    <a:ext uri="{9D8B030D-6E8A-4147-A177-3AD203B41FA5}">
                      <a16:colId xmlns:a16="http://schemas.microsoft.com/office/drawing/2014/main" val="1661551938"/>
                    </a:ext>
                  </a:extLst>
                </a:gridCol>
                <a:gridCol w="2116394">
                  <a:extLst>
                    <a:ext uri="{9D8B030D-6E8A-4147-A177-3AD203B41FA5}">
                      <a16:colId xmlns:a16="http://schemas.microsoft.com/office/drawing/2014/main" val="3103445964"/>
                    </a:ext>
                  </a:extLst>
                </a:gridCol>
                <a:gridCol w="1403073">
                  <a:extLst>
                    <a:ext uri="{9D8B030D-6E8A-4147-A177-3AD203B41FA5}">
                      <a16:colId xmlns:a16="http://schemas.microsoft.com/office/drawing/2014/main" val="949935748"/>
                    </a:ext>
                  </a:extLst>
                </a:gridCol>
                <a:gridCol w="1563329">
                  <a:extLst>
                    <a:ext uri="{9D8B030D-6E8A-4147-A177-3AD203B41FA5}">
                      <a16:colId xmlns:a16="http://schemas.microsoft.com/office/drawing/2014/main" val="3953416740"/>
                    </a:ext>
                  </a:extLst>
                </a:gridCol>
                <a:gridCol w="1555274">
                  <a:extLst>
                    <a:ext uri="{9D8B030D-6E8A-4147-A177-3AD203B41FA5}">
                      <a16:colId xmlns:a16="http://schemas.microsoft.com/office/drawing/2014/main" val="3154829194"/>
                    </a:ext>
                  </a:extLst>
                </a:gridCol>
              </a:tblGrid>
              <a:tr h="590705">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Severity (Score)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Found By</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Date Found</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6038944"/>
                  </a:ext>
                </a:extLst>
              </a:tr>
              <a:tr h="380262">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Auto Group Detection,</a:t>
                      </a:r>
                      <a:endParaRPr lang="en-SG" sz="1400" dirty="0">
                        <a:effectLst/>
                        <a:latin typeface="Consolas" panose="020B0609020204030204" pitchFamily="49" charset="0"/>
                      </a:endParaRPr>
                    </a:p>
                    <a:p>
                      <a:pPr rtl="0" fontAlgn="t">
                        <a:spcBef>
                          <a:spcPts val="0"/>
                        </a:spcBef>
                        <a:spcAft>
                          <a:spcPts val="0"/>
                        </a:spcAft>
                      </a:pPr>
                      <a:r>
                        <a:rPr lang="en-SG" sz="1400" b="0" i="0" u="none" strike="noStrike" dirty="0">
                          <a:solidFill>
                            <a:srgbClr val="000000"/>
                          </a:solidFill>
                          <a:effectLst/>
                          <a:latin typeface="Consolas" panose="020B0609020204030204" pitchFamily="49" charset="0"/>
                        </a:rPr>
                        <a:t>Top K Companions,</a:t>
                      </a:r>
                      <a:endParaRPr lang="en-SG" sz="1400" dirty="0">
                        <a:effectLst/>
                        <a:latin typeface="Consolas" panose="020B0609020204030204" pitchFamily="49" charset="0"/>
                      </a:endParaRPr>
                    </a:p>
                    <a:p>
                      <a:pPr rtl="0" fontAlgn="t">
                        <a:spcBef>
                          <a:spcPts val="0"/>
                        </a:spcBef>
                        <a:spcAft>
                          <a:spcPts val="0"/>
                        </a:spcAft>
                      </a:pPr>
                      <a:r>
                        <a:rPr lang="en-SG" sz="1400" b="0" i="0" u="none" strike="noStrike" dirty="0">
                          <a:solidFill>
                            <a:srgbClr val="000000"/>
                          </a:solidFill>
                          <a:effectLst/>
                          <a:latin typeface="Consolas" panose="020B0609020204030204" pitchFamily="49" charset="0"/>
                        </a:rPr>
                        <a:t>Top K Next Places</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Dropdown for user logout not working</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Low (1) x 3</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err="1">
                          <a:solidFill>
                            <a:srgbClr val="000000"/>
                          </a:solidFill>
                          <a:effectLst/>
                          <a:latin typeface="Consolas" panose="020B0609020204030204" pitchFamily="49" charset="0"/>
                        </a:rPr>
                        <a:t>Rainean</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14</a:t>
                      </a:r>
                      <a:r>
                        <a:rPr lang="en-US" sz="1400" b="0" i="0" u="none" strike="noStrike" baseline="30000" dirty="0">
                          <a:solidFill>
                            <a:srgbClr val="000000"/>
                          </a:solidFill>
                          <a:effectLst/>
                          <a:latin typeface="Consolas" panose="020B0609020204030204" pitchFamily="49" charset="0"/>
                        </a:rPr>
                        <a:t>th</a:t>
                      </a:r>
                      <a:r>
                        <a:rPr lang="en-US" sz="1400" b="0" i="0" u="none" strike="noStrike" dirty="0">
                          <a:solidFill>
                            <a:srgbClr val="000000"/>
                          </a:solidFill>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481798336"/>
                  </a:ext>
                </a:extLst>
              </a:tr>
              <a:tr h="380262">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Top K Companions and Top K Next Places</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Submit button missing</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High (5) x 2</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err="1">
                          <a:solidFill>
                            <a:srgbClr val="000000"/>
                          </a:solidFill>
                          <a:effectLst/>
                          <a:latin typeface="Consolas" panose="020B0609020204030204" pitchFamily="49" charset="0"/>
                        </a:rPr>
                        <a:t>Rainean</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15</a:t>
                      </a:r>
                      <a:r>
                        <a:rPr lang="en-US" sz="1400" b="0" i="0" u="none" strike="noStrike" baseline="30000" dirty="0">
                          <a:solidFill>
                            <a:srgbClr val="000000"/>
                          </a:solidFill>
                          <a:effectLst/>
                          <a:latin typeface="Consolas" panose="020B0609020204030204" pitchFamily="49" charset="0"/>
                        </a:rPr>
                        <a:t>th</a:t>
                      </a:r>
                      <a:r>
                        <a:rPr lang="en-US" sz="1400" b="0" i="0" u="none" strike="noStrike" dirty="0">
                          <a:solidFill>
                            <a:srgbClr val="000000"/>
                          </a:solidFill>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53090032"/>
                  </a:ext>
                </a:extLst>
              </a:tr>
              <a:tr h="380262">
                <a:tc>
                  <a:txBody>
                    <a:bodyPr/>
                    <a:lstStyle/>
                    <a:p>
                      <a:pPr rtl="0" fontAlgn="t">
                        <a:spcBef>
                          <a:spcPts val="0"/>
                        </a:spcBef>
                        <a:spcAft>
                          <a:spcPts val="0"/>
                        </a:spcAft>
                      </a:pPr>
                      <a:r>
                        <a:rPr lang="en-SG" sz="1400" dirty="0">
                          <a:effectLst/>
                          <a:latin typeface="Consolas" panose="020B0609020204030204" pitchFamily="49" charset="0"/>
                        </a:rPr>
                        <a:t>Top K Companions and Next Places</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Gets stuck at the controller page</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Critical (10) x 2</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err="1">
                          <a:effectLst/>
                          <a:latin typeface="Consolas" panose="020B0609020204030204" pitchFamily="49" charset="0"/>
                        </a:rPr>
                        <a:t>Yigang</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15</a:t>
                      </a:r>
                      <a:r>
                        <a:rPr lang="en-SG" sz="1400" baseline="30000" dirty="0">
                          <a:effectLst/>
                          <a:latin typeface="Consolas" panose="020B0609020204030204" pitchFamily="49" charset="0"/>
                        </a:rPr>
                        <a:t>th</a:t>
                      </a:r>
                      <a:r>
                        <a:rPr lang="en-SG" sz="1400" dirty="0">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1945628635"/>
                  </a:ext>
                </a:extLst>
              </a:tr>
              <a:tr h="380262">
                <a:tc>
                  <a:txBody>
                    <a:bodyPr/>
                    <a:lstStyle/>
                    <a:p>
                      <a:pPr rtl="0" fontAlgn="t">
                        <a:spcBef>
                          <a:spcPts val="0"/>
                        </a:spcBef>
                        <a:spcAft>
                          <a:spcPts val="0"/>
                        </a:spcAft>
                      </a:pPr>
                      <a:r>
                        <a:rPr lang="en-SG" sz="1400" dirty="0">
                          <a:effectLst/>
                          <a:latin typeface="Consolas" panose="020B0609020204030204" pitchFamily="49" charset="0"/>
                        </a:rPr>
                        <a:t>Top K Next Places</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Does not show ties in rank</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Low (1)</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Xinyi</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15</a:t>
                      </a:r>
                      <a:r>
                        <a:rPr lang="en-SG" sz="1400" baseline="30000" dirty="0">
                          <a:effectLst/>
                          <a:latin typeface="Consolas" panose="020B0609020204030204" pitchFamily="49" charset="0"/>
                        </a:rPr>
                        <a:t>th</a:t>
                      </a:r>
                      <a:r>
                        <a:rPr lang="en-SG" sz="1400" dirty="0">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007866174"/>
                  </a:ext>
                </a:extLst>
              </a:tr>
            </a:tbl>
          </a:graphicData>
        </a:graphic>
      </p:graphicFrame>
    </p:spTree>
    <p:extLst>
      <p:ext uri="{BB962C8B-B14F-4D97-AF65-F5344CB8AC3E}">
        <p14:creationId xmlns:p14="http://schemas.microsoft.com/office/powerpoint/2010/main" val="151274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
        <p:nvSpPr>
          <p:cNvPr id="6" name="Shape 338">
            <a:extLst>
              <a:ext uri="{FF2B5EF4-FFF2-40B4-BE49-F238E27FC236}">
                <a16:creationId xmlns:a16="http://schemas.microsoft.com/office/drawing/2014/main" id="{BA7CA0A0-427A-4FE8-A769-0E568B1968AF}"/>
              </a:ext>
            </a:extLst>
          </p:cNvPr>
          <p:cNvSpPr/>
          <p:nvPr/>
        </p:nvSpPr>
        <p:spPr>
          <a:xfrm>
            <a:off x="8700868" y="65770"/>
            <a:ext cx="328416" cy="314058"/>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
        <p:nvSpPr>
          <p:cNvPr id="7" name="Shape 81">
            <a:extLst>
              <a:ext uri="{FF2B5EF4-FFF2-40B4-BE49-F238E27FC236}">
                <a16:creationId xmlns:a16="http://schemas.microsoft.com/office/drawing/2014/main" id="{FE06813D-644D-4944-B951-B5880F93E95D}"/>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5. </a:t>
            </a:r>
            <a:r>
              <a:rPr lang="en-SG" sz="3600" dirty="0"/>
              <a:t>Bug Metrics (Iteration 5)</a:t>
            </a:r>
            <a:endParaRPr lang="en" sz="1600" dirty="0"/>
          </a:p>
        </p:txBody>
      </p:sp>
      <p:graphicFrame>
        <p:nvGraphicFramePr>
          <p:cNvPr id="8" name="Table 7">
            <a:extLst>
              <a:ext uri="{FF2B5EF4-FFF2-40B4-BE49-F238E27FC236}">
                <a16:creationId xmlns:a16="http://schemas.microsoft.com/office/drawing/2014/main" id="{92756DC7-EE2F-4A16-9F42-7FAF7D1B5BBA}"/>
              </a:ext>
            </a:extLst>
          </p:cNvPr>
          <p:cNvGraphicFramePr>
            <a:graphicFrameLocks noGrp="1"/>
          </p:cNvGraphicFramePr>
          <p:nvPr>
            <p:extLst>
              <p:ext uri="{D42A27DB-BD31-4B8C-83A1-F6EECF244321}">
                <p14:modId xmlns:p14="http://schemas.microsoft.com/office/powerpoint/2010/main" val="2973722628"/>
              </p:ext>
            </p:extLst>
          </p:nvPr>
        </p:nvGraphicFramePr>
        <p:xfrm>
          <a:off x="370536" y="1057198"/>
          <a:ext cx="8402928" cy="3973985"/>
        </p:xfrm>
        <a:graphic>
          <a:graphicData uri="http://schemas.openxmlformats.org/drawingml/2006/table">
            <a:tbl>
              <a:tblPr/>
              <a:tblGrid>
                <a:gridCol w="1764858">
                  <a:extLst>
                    <a:ext uri="{9D8B030D-6E8A-4147-A177-3AD203B41FA5}">
                      <a16:colId xmlns:a16="http://schemas.microsoft.com/office/drawing/2014/main" val="1661551938"/>
                    </a:ext>
                  </a:extLst>
                </a:gridCol>
                <a:gridCol w="2116394">
                  <a:extLst>
                    <a:ext uri="{9D8B030D-6E8A-4147-A177-3AD203B41FA5}">
                      <a16:colId xmlns:a16="http://schemas.microsoft.com/office/drawing/2014/main" val="3103445964"/>
                    </a:ext>
                  </a:extLst>
                </a:gridCol>
                <a:gridCol w="1403073">
                  <a:extLst>
                    <a:ext uri="{9D8B030D-6E8A-4147-A177-3AD203B41FA5}">
                      <a16:colId xmlns:a16="http://schemas.microsoft.com/office/drawing/2014/main" val="949935748"/>
                    </a:ext>
                  </a:extLst>
                </a:gridCol>
                <a:gridCol w="1563329">
                  <a:extLst>
                    <a:ext uri="{9D8B030D-6E8A-4147-A177-3AD203B41FA5}">
                      <a16:colId xmlns:a16="http://schemas.microsoft.com/office/drawing/2014/main" val="3953416740"/>
                    </a:ext>
                  </a:extLst>
                </a:gridCol>
                <a:gridCol w="1555274">
                  <a:extLst>
                    <a:ext uri="{9D8B030D-6E8A-4147-A177-3AD203B41FA5}">
                      <a16:colId xmlns:a16="http://schemas.microsoft.com/office/drawing/2014/main" val="3154829194"/>
                    </a:ext>
                  </a:extLst>
                </a:gridCol>
              </a:tblGrid>
              <a:tr h="590705">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Feature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1400" b="1" i="0" u="none" strike="noStrike" dirty="0">
                          <a:solidFill>
                            <a:srgbClr val="000000"/>
                          </a:solidFill>
                          <a:effectLst/>
                          <a:latin typeface="Consolas" panose="020B0609020204030204" pitchFamily="49" charset="0"/>
                        </a:rPr>
                        <a:t>Bug Severity (Score)</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Found By</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SG" sz="1400" b="1" dirty="0">
                          <a:effectLst/>
                          <a:latin typeface="Consolas" panose="020B0609020204030204" pitchFamily="49" charset="0"/>
                        </a:rPr>
                        <a:t>Date Found</a:t>
                      </a:r>
                      <a:endParaRPr lang="en-US" sz="1400" b="1" dirty="0">
                        <a:effectLst/>
                        <a:latin typeface="Consolas" panose="020B0609020204030204" pitchFamily="49" charset="0"/>
                      </a:endParaRPr>
                    </a:p>
                  </a:txBody>
                  <a:tcPr marL="72619" marR="72619" marT="72619" marB="72619"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6038944"/>
                  </a:ext>
                </a:extLst>
              </a:tr>
              <a:tr h="380262">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Top K Popular Place</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Input time of 12:00:00 gets converted into 00:00:00</a:t>
                      </a:r>
                      <a:endParaRPr lang="en-SG"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High (5)</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b="0" i="0" u="none" strike="noStrike" dirty="0">
                          <a:solidFill>
                            <a:srgbClr val="000000"/>
                          </a:solidFill>
                          <a:effectLst/>
                          <a:latin typeface="Consolas" panose="020B0609020204030204" pitchFamily="49" charset="0"/>
                        </a:rPr>
                        <a:t>Amos</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Consolas" panose="020B0609020204030204" pitchFamily="49" charset="0"/>
                        </a:rPr>
                        <a:t>19</a:t>
                      </a:r>
                      <a:r>
                        <a:rPr lang="en-US" sz="1400" b="0" i="0" u="none" strike="noStrike" baseline="30000" dirty="0">
                          <a:solidFill>
                            <a:srgbClr val="000000"/>
                          </a:solidFill>
                          <a:effectLst/>
                          <a:latin typeface="Consolas" panose="020B0609020204030204" pitchFamily="49" charset="0"/>
                        </a:rPr>
                        <a:t>th</a:t>
                      </a:r>
                      <a:r>
                        <a:rPr lang="en-US" sz="1400" b="0" i="0" u="none" strike="noStrike" dirty="0">
                          <a:solidFill>
                            <a:srgbClr val="000000"/>
                          </a:solidFill>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481798336"/>
                  </a:ext>
                </a:extLst>
              </a:tr>
              <a:tr h="380262">
                <a:tc>
                  <a:txBody>
                    <a:bodyPr/>
                    <a:lstStyle/>
                    <a:p>
                      <a:pPr rtl="0" fontAlgn="t">
                        <a:spcBef>
                          <a:spcPts val="0"/>
                        </a:spcBef>
                        <a:spcAft>
                          <a:spcPts val="0"/>
                        </a:spcAft>
                      </a:pPr>
                      <a:r>
                        <a:rPr lang="en-SG" sz="1400" dirty="0">
                          <a:effectLst/>
                          <a:latin typeface="Consolas" panose="020B0609020204030204" pitchFamily="49" charset="0"/>
                        </a:rPr>
                        <a:t>Top K Popular Place</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If input date time does not have data, page gets stuck at controller</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Critical (10)</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err="1">
                          <a:effectLst/>
                          <a:latin typeface="Consolas" panose="020B0609020204030204" pitchFamily="49" charset="0"/>
                        </a:rPr>
                        <a:t>Yigang</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19</a:t>
                      </a:r>
                      <a:r>
                        <a:rPr lang="en-SG" sz="1400" baseline="30000" dirty="0">
                          <a:effectLst/>
                          <a:latin typeface="Consolas" panose="020B0609020204030204" pitchFamily="49" charset="0"/>
                        </a:rPr>
                        <a:t>th</a:t>
                      </a:r>
                      <a:r>
                        <a:rPr lang="en-SG" sz="1400" dirty="0">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453090032"/>
                  </a:ext>
                </a:extLst>
              </a:tr>
              <a:tr h="380262">
                <a:tc>
                  <a:txBody>
                    <a:bodyPr/>
                    <a:lstStyle/>
                    <a:p>
                      <a:pPr rtl="0" fontAlgn="t">
                        <a:spcBef>
                          <a:spcPts val="0"/>
                        </a:spcBef>
                        <a:spcAft>
                          <a:spcPts val="0"/>
                        </a:spcAft>
                      </a:pPr>
                      <a:r>
                        <a:rPr lang="en-SG" sz="1400" dirty="0">
                          <a:effectLst/>
                          <a:latin typeface="Consolas" panose="020B0609020204030204" pitchFamily="49" charset="0"/>
                        </a:rPr>
                        <a:t>Heatmap</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Considers location updates outside the 15 min query window</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High (5)</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Samantha</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19</a:t>
                      </a:r>
                      <a:r>
                        <a:rPr lang="en-SG" sz="1400" baseline="30000" dirty="0">
                          <a:effectLst/>
                          <a:latin typeface="Consolas" panose="020B0609020204030204" pitchFamily="49" charset="0"/>
                        </a:rPr>
                        <a:t>th</a:t>
                      </a:r>
                      <a:r>
                        <a:rPr lang="en-SG" sz="1400" dirty="0">
                          <a:effectLst/>
                          <a:latin typeface="Consolas" panose="020B0609020204030204" pitchFamily="49" charset="0"/>
                        </a:rPr>
                        <a:t> Oct</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1888000672"/>
                  </a:ext>
                </a:extLst>
              </a:tr>
              <a:tr h="380262">
                <a:tc>
                  <a:txBody>
                    <a:bodyPr/>
                    <a:lstStyle/>
                    <a:p>
                      <a:pPr rtl="0" fontAlgn="t">
                        <a:spcBef>
                          <a:spcPts val="0"/>
                        </a:spcBef>
                        <a:spcAft>
                          <a:spcPts val="0"/>
                        </a:spcAft>
                      </a:pPr>
                      <a:r>
                        <a:rPr lang="en-SG" sz="1400" dirty="0">
                          <a:effectLst/>
                          <a:latin typeface="Consolas" panose="020B0609020204030204" pitchFamily="49" charset="0"/>
                        </a:rPr>
                        <a:t>Heatmap</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Results don’t show density 0</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Low (1)</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SG" sz="1400" dirty="0">
                          <a:effectLst/>
                          <a:latin typeface="Consolas" panose="020B0609020204030204" pitchFamily="49" charset="0"/>
                        </a:rPr>
                        <a:t>Samantha</a:t>
                      </a: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SG" sz="1400" dirty="0">
                          <a:effectLst/>
                          <a:latin typeface="Consolas" panose="020B0609020204030204" pitchFamily="49" charset="0"/>
                        </a:rPr>
                        <a:t>19</a:t>
                      </a:r>
                      <a:r>
                        <a:rPr lang="en-SG" sz="1400" baseline="30000" dirty="0">
                          <a:effectLst/>
                          <a:latin typeface="Consolas" panose="020B0609020204030204" pitchFamily="49" charset="0"/>
                        </a:rPr>
                        <a:t>th</a:t>
                      </a:r>
                      <a:r>
                        <a:rPr lang="en-SG" sz="1400" dirty="0">
                          <a:effectLst/>
                          <a:latin typeface="Consolas" panose="020B0609020204030204" pitchFamily="49" charset="0"/>
                        </a:rPr>
                        <a:t> Oct</a:t>
                      </a:r>
                      <a:endParaRPr lang="en-US" sz="1400" dirty="0">
                        <a:effectLst/>
                        <a:latin typeface="Consolas" panose="020B0609020204030204" pitchFamily="49" charset="0"/>
                      </a:endParaRPr>
                    </a:p>
                    <a:p>
                      <a:pPr rtl="0" fontAlgn="t">
                        <a:spcBef>
                          <a:spcPts val="0"/>
                        </a:spcBef>
                        <a:spcAft>
                          <a:spcPts val="0"/>
                        </a:spcAft>
                      </a:pPr>
                      <a:endParaRPr lang="en-US" sz="1400" dirty="0">
                        <a:effectLst/>
                        <a:latin typeface="Consolas" panose="020B0609020204030204" pitchFamily="49"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solidFill>
                  </a:tcPr>
                </a:tc>
                <a:extLst>
                  <a:ext uri="{0D108BD9-81ED-4DB2-BD59-A6C34878D82A}">
                    <a16:rowId xmlns:a16="http://schemas.microsoft.com/office/drawing/2014/main" val="2629087805"/>
                  </a:ext>
                </a:extLst>
              </a:tr>
            </a:tbl>
          </a:graphicData>
        </a:graphic>
      </p:graphicFrame>
    </p:spTree>
    <p:extLst>
      <p:ext uri="{BB962C8B-B14F-4D97-AF65-F5344CB8AC3E}">
        <p14:creationId xmlns:p14="http://schemas.microsoft.com/office/powerpoint/2010/main" val="275299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sp>
        <p:nvSpPr>
          <p:cNvPr id="13" name="Shape 81">
            <a:extLst>
              <a:ext uri="{FF2B5EF4-FFF2-40B4-BE49-F238E27FC236}">
                <a16:creationId xmlns:a16="http://schemas.microsoft.com/office/drawing/2014/main" id="{198C3BCF-4E6C-4D17-8089-566BD4F2AD2F}"/>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6. </a:t>
            </a:r>
            <a:r>
              <a:rPr lang="en-US" sz="3600" dirty="0"/>
              <a:t>Roles &amp; Responsibilities</a:t>
            </a:r>
          </a:p>
          <a:p>
            <a:pPr lvl="5"/>
            <a:r>
              <a:rPr lang="en-SG" sz="1600" dirty="0"/>
              <a:t>            W</a:t>
            </a:r>
            <a:r>
              <a:rPr lang="en-US" sz="1600" dirty="0"/>
              <a:t>ho did what?</a:t>
            </a:r>
            <a:endParaRPr lang="en" sz="1600" dirty="0"/>
          </a:p>
        </p:txBody>
      </p:sp>
      <p:sp>
        <p:nvSpPr>
          <p:cNvPr id="5" name="Shape 274">
            <a:extLst>
              <a:ext uri="{FF2B5EF4-FFF2-40B4-BE49-F238E27FC236}">
                <a16:creationId xmlns:a16="http://schemas.microsoft.com/office/drawing/2014/main" id="{5AB6743F-E45A-469D-BEC8-2E20384D6A81}"/>
              </a:ext>
            </a:extLst>
          </p:cNvPr>
          <p:cNvSpPr/>
          <p:nvPr/>
        </p:nvSpPr>
        <p:spPr>
          <a:xfrm>
            <a:off x="8721969" y="98475"/>
            <a:ext cx="307315" cy="372794"/>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aphicFrame>
        <p:nvGraphicFramePr>
          <p:cNvPr id="2" name="Table 1">
            <a:extLst>
              <a:ext uri="{FF2B5EF4-FFF2-40B4-BE49-F238E27FC236}">
                <a16:creationId xmlns:a16="http://schemas.microsoft.com/office/drawing/2014/main" id="{28B66189-72AE-4D01-8613-7AB59FEE0889}"/>
              </a:ext>
            </a:extLst>
          </p:cNvPr>
          <p:cNvGraphicFramePr>
            <a:graphicFrameLocks noGrp="1"/>
          </p:cNvGraphicFramePr>
          <p:nvPr>
            <p:extLst>
              <p:ext uri="{D42A27DB-BD31-4B8C-83A1-F6EECF244321}">
                <p14:modId xmlns:p14="http://schemas.microsoft.com/office/powerpoint/2010/main" val="3012204632"/>
              </p:ext>
            </p:extLst>
          </p:nvPr>
        </p:nvGraphicFramePr>
        <p:xfrm>
          <a:off x="358140" y="1063234"/>
          <a:ext cx="8122443" cy="3051566"/>
        </p:xfrm>
        <a:graphic>
          <a:graphicData uri="http://schemas.openxmlformats.org/drawingml/2006/table">
            <a:tbl>
              <a:tblPr firstRow="1" bandRow="1">
                <a:tableStyleId>{8C2C5D0A-071B-4B8A-B2F6-669D73640DAC}</a:tableStyleId>
              </a:tblPr>
              <a:tblGrid>
                <a:gridCol w="1526437">
                  <a:extLst>
                    <a:ext uri="{9D8B030D-6E8A-4147-A177-3AD203B41FA5}">
                      <a16:colId xmlns:a16="http://schemas.microsoft.com/office/drawing/2014/main" val="1664569290"/>
                    </a:ext>
                  </a:extLst>
                </a:gridCol>
                <a:gridCol w="3298003">
                  <a:extLst>
                    <a:ext uri="{9D8B030D-6E8A-4147-A177-3AD203B41FA5}">
                      <a16:colId xmlns:a16="http://schemas.microsoft.com/office/drawing/2014/main" val="3770674089"/>
                    </a:ext>
                  </a:extLst>
                </a:gridCol>
                <a:gridCol w="3298003">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Member</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Programming</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r>
                        <a:rPr lang="en-SG" sz="1400" dirty="0">
                          <a:latin typeface="Consolas" panose="020B0609020204030204" pitchFamily="49" charset="0"/>
                        </a:rPr>
                        <a:t>Xinyi</a:t>
                      </a:r>
                      <a:endParaRPr lang="en-US" sz="1400" dirty="0">
                        <a:latin typeface="Consolas" panose="020B0609020204030204" pitchFamily="49" charset="0"/>
                      </a:endParaRPr>
                    </a:p>
                  </a:txBody>
                  <a:tcP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&amp; Validation)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(Breakdown, </a:t>
                      </a:r>
                      <a:r>
                        <a:rPr lang="en-SG" sz="1400" dirty="0">
                          <a:latin typeface="Consolas" panose="020B0609020204030204" pitchFamily="49" charset="0"/>
                        </a:rPr>
                        <a:t>Top K Companions, Top K Next Places, Top K Popular Place)</a:t>
                      </a:r>
                    </a:p>
                    <a:p>
                      <a:pPr marL="285750" indent="-285750">
                        <a:buFont typeface="Arial" panose="020B0604020202020204" pitchFamily="34" charset="0"/>
                        <a:buChar char="×"/>
                      </a:pPr>
                      <a:r>
                        <a:rPr lang="en-SG" sz="1400" dirty="0">
                          <a:latin typeface="Consolas" panose="020B0609020204030204" pitchFamily="49" charset="0"/>
                        </a:rPr>
                        <a:t>System Integration</a:t>
                      </a:r>
                    </a:p>
                    <a:p>
                      <a:pPr marL="285750" indent="-285750">
                        <a:buFont typeface="Arial" panose="020B0604020202020204" pitchFamily="34" charset="0"/>
                        <a:buChar char="×"/>
                      </a:pPr>
                      <a:r>
                        <a:rPr lang="en-SG" sz="1400" dirty="0">
                          <a:latin typeface="Consolas" panose="020B0609020204030204" pitchFamily="49" charset="0"/>
                        </a:rPr>
                        <a:t>Debugging</a:t>
                      </a: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Initial discussion for project</a:t>
                      </a:r>
                    </a:p>
                    <a:p>
                      <a:pPr marL="285750" indent="-285750">
                        <a:buFont typeface="Arial" panose="020B0604020202020204" pitchFamily="34" charset="0"/>
                        <a:buChar char="×"/>
                      </a:pPr>
                      <a:r>
                        <a:rPr lang="en-SG" sz="1400" dirty="0">
                          <a:latin typeface="Consolas" panose="020B0609020204030204" pitchFamily="49" charset="0"/>
                        </a:rPr>
                        <a:t>Initial documents creation</a:t>
                      </a:r>
                    </a:p>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Testing (Unit, System Integration, Regression)</a:t>
                      </a:r>
                    </a:p>
                    <a:p>
                      <a:pPr marL="285750" indent="-285750">
                        <a:buFont typeface="Arial" panose="020B0604020202020204" pitchFamily="34" charset="0"/>
                        <a:buChar char="×"/>
                      </a:pPr>
                      <a:r>
                        <a:rPr lang="en-SG" sz="1400" dirty="0">
                          <a:latin typeface="Consolas" panose="020B0609020204030204" pitchFamily="49" charset="0"/>
                        </a:rPr>
                        <a:t>AWS Deployment</a:t>
                      </a:r>
                    </a:p>
                  </a:txBody>
                  <a:tcPr>
                    <a:solidFill>
                      <a:schemeClr val="bg1"/>
                    </a:solidFill>
                  </a:tcPr>
                </a:tc>
                <a:extLst>
                  <a:ext uri="{0D108BD9-81ED-4DB2-BD59-A6C34878D82A}">
                    <a16:rowId xmlns:a16="http://schemas.microsoft.com/office/drawing/2014/main" val="230286452"/>
                  </a:ext>
                </a:extLst>
              </a:tr>
            </a:tbl>
          </a:graphicData>
        </a:graphic>
      </p:graphicFrame>
    </p:spTree>
    <p:extLst>
      <p:ext uri="{BB962C8B-B14F-4D97-AF65-F5344CB8AC3E}">
        <p14:creationId xmlns:p14="http://schemas.microsoft.com/office/powerpoint/2010/main" val="122960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
        <p:nvSpPr>
          <p:cNvPr id="13" name="Shape 81">
            <a:extLst>
              <a:ext uri="{FF2B5EF4-FFF2-40B4-BE49-F238E27FC236}">
                <a16:creationId xmlns:a16="http://schemas.microsoft.com/office/drawing/2014/main" id="{198C3BCF-4E6C-4D17-8089-566BD4F2AD2F}"/>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6. </a:t>
            </a:r>
            <a:r>
              <a:rPr lang="en-US" sz="3600" dirty="0"/>
              <a:t>Roles &amp; Responsibilities</a:t>
            </a:r>
          </a:p>
          <a:p>
            <a:pPr lvl="5"/>
            <a:r>
              <a:rPr lang="en-SG" sz="1600" dirty="0"/>
              <a:t>            W</a:t>
            </a:r>
            <a:r>
              <a:rPr lang="en-US" sz="1600" dirty="0"/>
              <a:t>ho did what?</a:t>
            </a:r>
            <a:endParaRPr lang="en" sz="1600" dirty="0"/>
          </a:p>
        </p:txBody>
      </p:sp>
      <p:sp>
        <p:nvSpPr>
          <p:cNvPr id="5" name="Shape 274">
            <a:extLst>
              <a:ext uri="{FF2B5EF4-FFF2-40B4-BE49-F238E27FC236}">
                <a16:creationId xmlns:a16="http://schemas.microsoft.com/office/drawing/2014/main" id="{5AB6743F-E45A-469D-BEC8-2E20384D6A81}"/>
              </a:ext>
            </a:extLst>
          </p:cNvPr>
          <p:cNvSpPr/>
          <p:nvPr/>
        </p:nvSpPr>
        <p:spPr>
          <a:xfrm>
            <a:off x="8721969" y="98475"/>
            <a:ext cx="307315" cy="372794"/>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aphicFrame>
        <p:nvGraphicFramePr>
          <p:cNvPr id="2" name="Table 1">
            <a:extLst>
              <a:ext uri="{FF2B5EF4-FFF2-40B4-BE49-F238E27FC236}">
                <a16:creationId xmlns:a16="http://schemas.microsoft.com/office/drawing/2014/main" id="{28B66189-72AE-4D01-8613-7AB59FEE0889}"/>
              </a:ext>
            </a:extLst>
          </p:cNvPr>
          <p:cNvGraphicFramePr>
            <a:graphicFrameLocks noGrp="1"/>
          </p:cNvGraphicFramePr>
          <p:nvPr>
            <p:extLst>
              <p:ext uri="{D42A27DB-BD31-4B8C-83A1-F6EECF244321}">
                <p14:modId xmlns:p14="http://schemas.microsoft.com/office/powerpoint/2010/main" val="4190730200"/>
              </p:ext>
            </p:extLst>
          </p:nvPr>
        </p:nvGraphicFramePr>
        <p:xfrm>
          <a:off x="358140" y="1063235"/>
          <a:ext cx="8122443" cy="3076654"/>
        </p:xfrm>
        <a:graphic>
          <a:graphicData uri="http://schemas.openxmlformats.org/drawingml/2006/table">
            <a:tbl>
              <a:tblPr firstRow="1" bandRow="1">
                <a:tableStyleId>{8C2C5D0A-071B-4B8A-B2F6-669D73640DAC}</a:tableStyleId>
              </a:tblPr>
              <a:tblGrid>
                <a:gridCol w="1526437">
                  <a:extLst>
                    <a:ext uri="{9D8B030D-6E8A-4147-A177-3AD203B41FA5}">
                      <a16:colId xmlns:a16="http://schemas.microsoft.com/office/drawing/2014/main" val="1664569290"/>
                    </a:ext>
                  </a:extLst>
                </a:gridCol>
                <a:gridCol w="3298003">
                  <a:extLst>
                    <a:ext uri="{9D8B030D-6E8A-4147-A177-3AD203B41FA5}">
                      <a16:colId xmlns:a16="http://schemas.microsoft.com/office/drawing/2014/main" val="3770674089"/>
                    </a:ext>
                  </a:extLst>
                </a:gridCol>
                <a:gridCol w="3298003">
                  <a:extLst>
                    <a:ext uri="{9D8B030D-6E8A-4147-A177-3AD203B41FA5}">
                      <a16:colId xmlns:a16="http://schemas.microsoft.com/office/drawing/2014/main" val="1526106644"/>
                    </a:ext>
                  </a:extLst>
                </a:gridCol>
              </a:tblGrid>
              <a:tr h="638254">
                <a:tc>
                  <a:txBody>
                    <a:bodyPr/>
                    <a:lstStyle/>
                    <a:p>
                      <a:pPr algn="ctr"/>
                      <a:r>
                        <a:rPr lang="en-SG" sz="1400" b="1" dirty="0">
                          <a:latin typeface="Consolas" panose="020B0609020204030204" pitchFamily="49" charset="0"/>
                        </a:rPr>
                        <a:t>Member</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Programming</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24822">
                <a:tc>
                  <a:txBody>
                    <a:bodyPr/>
                    <a:lstStyle/>
                    <a:p>
                      <a:r>
                        <a:rPr lang="en-SG" dirty="0" err="1">
                          <a:latin typeface="Consolas" panose="020B0609020204030204" pitchFamily="49" charset="0"/>
                        </a:rPr>
                        <a:t>Rainean</a:t>
                      </a:r>
                      <a:endParaRPr lang="en-US"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Bootstrap (Import)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B</a:t>
                      </a:r>
                      <a:r>
                        <a:rPr lang="en-US" dirty="0">
                          <a:latin typeface="Consolas" panose="020B0609020204030204" pitchFamily="49" charset="0"/>
                        </a:rPr>
                        <a:t>asic Location Reports (Breakdown, </a:t>
                      </a:r>
                      <a:r>
                        <a:rPr lang="en-SG" dirty="0">
                          <a:latin typeface="Consolas" panose="020B0609020204030204" pitchFamily="49" charset="0"/>
                        </a:rPr>
                        <a:t>Top K Companions, Top K Next Places, Top K Popular Place)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Integration (Top K Companions, Top K Next Places, AGD)</a:t>
                      </a:r>
                      <a:endParaRPr lang="en-US"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Debugging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dirty="0">
                          <a:latin typeface="Consolas" panose="020B0609020204030204" pitchFamily="49" charset="0"/>
                        </a:rPr>
                        <a:t>Initial discussion for project</a:t>
                      </a:r>
                    </a:p>
                    <a:p>
                      <a:pPr marL="285750" indent="-285750">
                        <a:buFont typeface="Arial" panose="020B0604020202020204" pitchFamily="34" charset="0"/>
                        <a:buChar char="×"/>
                      </a:pPr>
                      <a:r>
                        <a:rPr lang="en-SG" dirty="0">
                          <a:latin typeface="Consolas" panose="020B0609020204030204" pitchFamily="49" charset="0"/>
                        </a:rPr>
                        <a:t>Initial documents creation</a:t>
                      </a:r>
                      <a:endParaRPr lang="en-US" dirty="0">
                        <a:latin typeface="Consolas" panose="020B0609020204030204" pitchFamily="49" charset="0"/>
                      </a:endParaRPr>
                    </a:p>
                    <a:p>
                      <a:pPr marL="285750" indent="-285750">
                        <a:buFont typeface="Arial" panose="020B0604020202020204" pitchFamily="34" charset="0"/>
                        <a:buChar char="×"/>
                      </a:pPr>
                      <a:r>
                        <a:rPr lang="en-SG" dirty="0">
                          <a:latin typeface="Consolas" panose="020B0609020204030204" pitchFamily="49" charset="0"/>
                        </a:rPr>
                        <a:t>Review system design</a:t>
                      </a:r>
                    </a:p>
                    <a:p>
                      <a:pPr marL="285750" indent="-285750">
                        <a:buFont typeface="Arial" panose="020B0604020202020204" pitchFamily="34" charset="0"/>
                        <a:buChar char="×"/>
                      </a:pPr>
                      <a:r>
                        <a:rPr lang="en-SG" dirty="0">
                          <a:latin typeface="Consolas" panose="020B0609020204030204" pitchFamily="49" charset="0"/>
                        </a:rPr>
                        <a:t>Review technical documents</a:t>
                      </a:r>
                    </a:p>
                    <a:p>
                      <a:pPr marL="285750" indent="-285750">
                        <a:buFont typeface="Arial" panose="020B0604020202020204" pitchFamily="34" charset="0"/>
                        <a:buChar char="×"/>
                      </a:pPr>
                      <a:r>
                        <a:rPr lang="en-SG"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dirty="0">
                          <a:latin typeface="Consolas" panose="020B0609020204030204" pitchFamily="49" charset="0"/>
                        </a:rPr>
                        <a:t>Testing (Unit, System Integration)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AWS Deployment</a:t>
                      </a:r>
                    </a:p>
                  </a:txBody>
                  <a:tcPr>
                    <a:solidFill>
                      <a:schemeClr val="bg1"/>
                    </a:solidFill>
                  </a:tcPr>
                </a:tc>
                <a:extLst>
                  <a:ext uri="{0D108BD9-81ED-4DB2-BD59-A6C34878D82A}">
                    <a16:rowId xmlns:a16="http://schemas.microsoft.com/office/drawing/2014/main" val="230286452"/>
                  </a:ext>
                </a:extLst>
              </a:tr>
            </a:tbl>
          </a:graphicData>
        </a:graphic>
      </p:graphicFrame>
    </p:spTree>
    <p:extLst>
      <p:ext uri="{BB962C8B-B14F-4D97-AF65-F5344CB8AC3E}">
        <p14:creationId xmlns:p14="http://schemas.microsoft.com/office/powerpoint/2010/main" val="126716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434575"/>
            <a:ext cx="5511300" cy="857400"/>
          </a:xfrm>
          <a:prstGeom prst="rect">
            <a:avLst/>
          </a:prstGeom>
        </p:spPr>
        <p:txBody>
          <a:bodyPr wrap="square" lIns="91425" tIns="91425" rIns="91425" bIns="91425" anchor="b" anchorCtr="0">
            <a:noAutofit/>
          </a:bodyPr>
          <a:lstStyle/>
          <a:p>
            <a:pPr lvl="0" rtl="0">
              <a:spcBef>
                <a:spcPts val="0"/>
              </a:spcBef>
              <a:buNone/>
            </a:pPr>
            <a:r>
              <a:rPr lang="en-SG" dirty="0"/>
              <a:t>Agenda</a:t>
            </a:r>
            <a:endParaRPr lang="en" dirty="0"/>
          </a:p>
        </p:txBody>
      </p:sp>
      <p:sp>
        <p:nvSpPr>
          <p:cNvPr id="67" name="Shape 67"/>
          <p:cNvSpPr txBox="1">
            <a:spLocks noGrp="1"/>
          </p:cNvSpPr>
          <p:nvPr>
            <p:ph type="body" idx="1"/>
          </p:nvPr>
        </p:nvSpPr>
        <p:spPr>
          <a:xfrm>
            <a:off x="457200" y="1291975"/>
            <a:ext cx="5004816" cy="3657977"/>
          </a:xfrm>
          <a:prstGeom prst="rect">
            <a:avLst/>
          </a:prstGeom>
        </p:spPr>
        <p:txBody>
          <a:bodyPr wrap="square" lIns="91425" tIns="91425" rIns="91425" bIns="91425" anchor="t" anchorCtr="0">
            <a:noAutofit/>
          </a:bodyPr>
          <a:lstStyle/>
          <a:p>
            <a:pPr marL="342900" indent="-342900">
              <a:lnSpc>
                <a:spcPct val="150000"/>
              </a:lnSpc>
              <a:buClr>
                <a:schemeClr val="dk1"/>
              </a:buClr>
              <a:buSzPct val="91666"/>
            </a:pPr>
            <a:r>
              <a:rPr lang="en-US" sz="2000" dirty="0">
                <a:solidFill>
                  <a:schemeClr val="tx1"/>
                </a:solidFill>
                <a:latin typeface="Consolas" panose="020B0609020204030204" pitchFamily="49" charset="0"/>
              </a:rPr>
              <a:t>Timeline Overview</a:t>
            </a:r>
          </a:p>
          <a:p>
            <a:pPr marL="342900" indent="-342900">
              <a:lnSpc>
                <a:spcPct val="150000"/>
              </a:lnSpc>
              <a:buClr>
                <a:schemeClr val="dk1"/>
              </a:buClr>
              <a:buSzPct val="91666"/>
            </a:pPr>
            <a:r>
              <a:rPr lang="en-SG" sz="2000" dirty="0">
                <a:solidFill>
                  <a:schemeClr val="tx1"/>
                </a:solidFill>
                <a:latin typeface="Consolas" panose="020B0609020204030204" pitchFamily="49" charset="0"/>
              </a:rPr>
              <a:t>F</a:t>
            </a:r>
            <a:r>
              <a:rPr lang="en-US" sz="2000" dirty="0" err="1">
                <a:solidFill>
                  <a:schemeClr val="tx1"/>
                </a:solidFill>
                <a:latin typeface="Consolas" panose="020B0609020204030204" pitchFamily="49" charset="0"/>
              </a:rPr>
              <a:t>unctionalities</a:t>
            </a:r>
            <a:endParaRPr lang="en-US" sz="2000" dirty="0">
              <a:solidFill>
                <a:schemeClr val="tx1"/>
              </a:solidFill>
              <a:latin typeface="Consolas" panose="020B0609020204030204" pitchFamily="49" charset="0"/>
            </a:endParaRPr>
          </a:p>
          <a:p>
            <a:pPr marL="342900" indent="-342900">
              <a:lnSpc>
                <a:spcPct val="150000"/>
              </a:lnSpc>
              <a:buClr>
                <a:schemeClr val="dk1"/>
              </a:buClr>
              <a:buSzPct val="91666"/>
            </a:pPr>
            <a:r>
              <a:rPr lang="en-SG" sz="2000" dirty="0">
                <a:solidFill>
                  <a:schemeClr val="tx1"/>
                </a:solidFill>
                <a:latin typeface="Consolas" panose="020B0609020204030204" pitchFamily="49" charset="0"/>
              </a:rPr>
              <a:t>S</a:t>
            </a:r>
            <a:r>
              <a:rPr lang="en-US" sz="2000" dirty="0" err="1">
                <a:solidFill>
                  <a:schemeClr val="tx1"/>
                </a:solidFill>
                <a:latin typeface="Consolas" panose="020B0609020204030204" pitchFamily="49" charset="0"/>
              </a:rPr>
              <a:t>chedule</a:t>
            </a:r>
            <a:endParaRPr lang="en-US" sz="2000" dirty="0">
              <a:solidFill>
                <a:schemeClr val="tx1"/>
              </a:solidFill>
              <a:latin typeface="Consolas" panose="020B0609020204030204" pitchFamily="49" charset="0"/>
            </a:endParaRPr>
          </a:p>
          <a:p>
            <a:pPr marL="342900" indent="-342900">
              <a:lnSpc>
                <a:spcPct val="150000"/>
              </a:lnSpc>
              <a:buClr>
                <a:schemeClr val="dk1"/>
              </a:buClr>
              <a:buSzPct val="91666"/>
            </a:pPr>
            <a:r>
              <a:rPr lang="en-SG" sz="2000" dirty="0">
                <a:solidFill>
                  <a:schemeClr val="tx1"/>
                </a:solidFill>
                <a:latin typeface="Consolas" panose="020B0609020204030204" pitchFamily="49" charset="0"/>
              </a:rPr>
              <a:t>I</a:t>
            </a:r>
            <a:r>
              <a:rPr lang="en-US" sz="2000" dirty="0" err="1">
                <a:solidFill>
                  <a:schemeClr val="tx1"/>
                </a:solidFill>
                <a:latin typeface="Consolas" panose="020B0609020204030204" pitchFamily="49" charset="0"/>
              </a:rPr>
              <a:t>teration</a:t>
            </a:r>
            <a:r>
              <a:rPr lang="en-US" sz="2000" dirty="0">
                <a:solidFill>
                  <a:schemeClr val="tx1"/>
                </a:solidFill>
                <a:latin typeface="Consolas" panose="020B0609020204030204" pitchFamily="49" charset="0"/>
              </a:rPr>
              <a:t> Analysis</a:t>
            </a:r>
          </a:p>
          <a:p>
            <a:pPr marL="342900" indent="-342900">
              <a:lnSpc>
                <a:spcPct val="150000"/>
              </a:lnSpc>
              <a:buClr>
                <a:schemeClr val="dk1"/>
              </a:buClr>
              <a:buSzPct val="91666"/>
            </a:pPr>
            <a:r>
              <a:rPr lang="en-SG" sz="2000" dirty="0">
                <a:solidFill>
                  <a:schemeClr val="tx1"/>
                </a:solidFill>
                <a:latin typeface="Consolas" panose="020B0609020204030204" pitchFamily="49" charset="0"/>
              </a:rPr>
              <a:t>M</a:t>
            </a:r>
            <a:r>
              <a:rPr lang="en-US" sz="2000" dirty="0" err="1">
                <a:solidFill>
                  <a:schemeClr val="tx1"/>
                </a:solidFill>
                <a:latin typeface="Consolas" panose="020B0609020204030204" pitchFamily="49" charset="0"/>
              </a:rPr>
              <a:t>etrics</a:t>
            </a:r>
            <a:endParaRPr lang="en-US" sz="2000" dirty="0">
              <a:solidFill>
                <a:schemeClr val="tx1"/>
              </a:solidFill>
              <a:latin typeface="Consolas" panose="020B0609020204030204" pitchFamily="49" charset="0"/>
            </a:endParaRPr>
          </a:p>
          <a:p>
            <a:pPr marL="342900" indent="-342900">
              <a:lnSpc>
                <a:spcPct val="150000"/>
              </a:lnSpc>
              <a:buClr>
                <a:schemeClr val="dk1"/>
              </a:buClr>
              <a:buSzPct val="91666"/>
            </a:pPr>
            <a:r>
              <a:rPr lang="en-SG" sz="2000" dirty="0">
                <a:solidFill>
                  <a:schemeClr val="tx1"/>
                </a:solidFill>
                <a:latin typeface="Consolas" panose="020B0609020204030204" pitchFamily="49" charset="0"/>
              </a:rPr>
              <a:t>Roles &amp; Responsibilities</a:t>
            </a:r>
          </a:p>
          <a:p>
            <a:pPr marL="342900" indent="-342900">
              <a:lnSpc>
                <a:spcPct val="150000"/>
              </a:lnSpc>
              <a:buClr>
                <a:schemeClr val="dk1"/>
              </a:buClr>
              <a:buSzPct val="91666"/>
            </a:pPr>
            <a:r>
              <a:rPr lang="en-SG" sz="2000" dirty="0">
                <a:solidFill>
                  <a:schemeClr val="tx1"/>
                </a:solidFill>
                <a:latin typeface="Consolas" panose="020B0609020204030204" pitchFamily="49" charset="0"/>
              </a:rPr>
              <a:t>Pair Programming Rotation Plan</a:t>
            </a:r>
          </a:p>
        </p:txBody>
      </p:sp>
      <p:sp>
        <p:nvSpPr>
          <p:cNvPr id="69" name="Shape 69"/>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11" name="Shape 297">
            <a:extLst>
              <a:ext uri="{FF2B5EF4-FFF2-40B4-BE49-F238E27FC236}">
                <a16:creationId xmlns:a16="http://schemas.microsoft.com/office/drawing/2014/main" id="{C68580E0-0472-4897-8ABF-9AFB86F87881}"/>
              </a:ext>
            </a:extLst>
          </p:cNvPr>
          <p:cNvSpPr/>
          <p:nvPr/>
        </p:nvSpPr>
        <p:spPr>
          <a:xfrm>
            <a:off x="2678254" y="357202"/>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66666"/>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sp>
        <p:nvSpPr>
          <p:cNvPr id="13" name="Shape 81">
            <a:extLst>
              <a:ext uri="{FF2B5EF4-FFF2-40B4-BE49-F238E27FC236}">
                <a16:creationId xmlns:a16="http://schemas.microsoft.com/office/drawing/2014/main" id="{198C3BCF-4E6C-4D17-8089-566BD4F2AD2F}"/>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6. </a:t>
            </a:r>
            <a:r>
              <a:rPr lang="en-US" sz="3600" dirty="0"/>
              <a:t>Roles &amp; Responsibilities</a:t>
            </a:r>
          </a:p>
          <a:p>
            <a:pPr lvl="5"/>
            <a:r>
              <a:rPr lang="en-SG" sz="1600" dirty="0"/>
              <a:t>            W</a:t>
            </a:r>
            <a:r>
              <a:rPr lang="en-US" sz="1600" dirty="0"/>
              <a:t>ho did what?</a:t>
            </a:r>
            <a:endParaRPr lang="en" sz="1600" dirty="0"/>
          </a:p>
        </p:txBody>
      </p:sp>
      <p:sp>
        <p:nvSpPr>
          <p:cNvPr id="5" name="Shape 274">
            <a:extLst>
              <a:ext uri="{FF2B5EF4-FFF2-40B4-BE49-F238E27FC236}">
                <a16:creationId xmlns:a16="http://schemas.microsoft.com/office/drawing/2014/main" id="{5AB6743F-E45A-469D-BEC8-2E20384D6A81}"/>
              </a:ext>
            </a:extLst>
          </p:cNvPr>
          <p:cNvSpPr/>
          <p:nvPr/>
        </p:nvSpPr>
        <p:spPr>
          <a:xfrm>
            <a:off x="8721969" y="98475"/>
            <a:ext cx="307315" cy="372794"/>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aphicFrame>
        <p:nvGraphicFramePr>
          <p:cNvPr id="2" name="Table 1">
            <a:extLst>
              <a:ext uri="{FF2B5EF4-FFF2-40B4-BE49-F238E27FC236}">
                <a16:creationId xmlns:a16="http://schemas.microsoft.com/office/drawing/2014/main" id="{28B66189-72AE-4D01-8613-7AB59FEE0889}"/>
              </a:ext>
            </a:extLst>
          </p:cNvPr>
          <p:cNvGraphicFramePr>
            <a:graphicFrameLocks noGrp="1"/>
          </p:cNvGraphicFramePr>
          <p:nvPr>
            <p:extLst>
              <p:ext uri="{D42A27DB-BD31-4B8C-83A1-F6EECF244321}">
                <p14:modId xmlns:p14="http://schemas.microsoft.com/office/powerpoint/2010/main" val="1758518934"/>
              </p:ext>
            </p:extLst>
          </p:nvPr>
        </p:nvGraphicFramePr>
        <p:xfrm>
          <a:off x="358140" y="1063234"/>
          <a:ext cx="8122443" cy="3401284"/>
        </p:xfrm>
        <a:graphic>
          <a:graphicData uri="http://schemas.openxmlformats.org/drawingml/2006/table">
            <a:tbl>
              <a:tblPr firstRow="1" bandRow="1">
                <a:tableStyleId>{8C2C5D0A-071B-4B8A-B2F6-669D73640DAC}</a:tableStyleId>
              </a:tblPr>
              <a:tblGrid>
                <a:gridCol w="1526437">
                  <a:extLst>
                    <a:ext uri="{9D8B030D-6E8A-4147-A177-3AD203B41FA5}">
                      <a16:colId xmlns:a16="http://schemas.microsoft.com/office/drawing/2014/main" val="1664569290"/>
                    </a:ext>
                  </a:extLst>
                </a:gridCol>
                <a:gridCol w="3298003">
                  <a:extLst>
                    <a:ext uri="{9D8B030D-6E8A-4147-A177-3AD203B41FA5}">
                      <a16:colId xmlns:a16="http://schemas.microsoft.com/office/drawing/2014/main" val="3770674089"/>
                    </a:ext>
                  </a:extLst>
                </a:gridCol>
                <a:gridCol w="3298003">
                  <a:extLst>
                    <a:ext uri="{9D8B030D-6E8A-4147-A177-3AD203B41FA5}">
                      <a16:colId xmlns:a16="http://schemas.microsoft.com/office/drawing/2014/main" val="1526106644"/>
                    </a:ext>
                  </a:extLst>
                </a:gridCol>
              </a:tblGrid>
              <a:tr h="749524">
                <a:tc>
                  <a:txBody>
                    <a:bodyPr/>
                    <a:lstStyle/>
                    <a:p>
                      <a:pPr algn="ctr"/>
                      <a:r>
                        <a:rPr lang="en-SG" sz="1400" b="1" dirty="0">
                          <a:latin typeface="Consolas" panose="020B0609020204030204" pitchFamily="49" charset="0"/>
                        </a:rPr>
                        <a:t>Member</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Programming</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642356">
                <a:tc>
                  <a:txBody>
                    <a:bodyPr/>
                    <a:lstStyle/>
                    <a:p>
                      <a:r>
                        <a:rPr lang="en-SG" sz="1400" dirty="0">
                          <a:latin typeface="Consolas" panose="020B0609020204030204" pitchFamily="49" charset="0"/>
                        </a:rPr>
                        <a:t>Amos</a:t>
                      </a: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Bootstrap (Import, Validate, Logic)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(Breakdown, </a:t>
                      </a:r>
                      <a:r>
                        <a:rPr lang="en-SG" sz="1400" dirty="0">
                          <a:latin typeface="Consolas" panose="020B0609020204030204" pitchFamily="49" charset="0"/>
                        </a:rPr>
                        <a:t>Top K Popular Place</a:t>
                      </a:r>
                      <a:r>
                        <a:rPr lang="en-US" sz="1400" dirty="0">
                          <a:latin typeface="Consolas" panose="020B0609020204030204" pitchFamily="49" charset="0"/>
                        </a:rPr>
                        <a:t>)</a:t>
                      </a:r>
                      <a:endParaRPr lang="en-SG"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AGD</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Heatmap</a:t>
                      </a:r>
                    </a:p>
                    <a:p>
                      <a:pPr marL="285750" indent="-285750">
                        <a:buFont typeface="Arial" panose="020B0604020202020204" pitchFamily="34" charset="0"/>
                        <a:buChar char="×"/>
                      </a:pPr>
                      <a:r>
                        <a:rPr lang="en-SG" sz="1400" dirty="0">
                          <a:latin typeface="Consolas" panose="020B0609020204030204" pitchFamily="49" charset="0"/>
                        </a:rPr>
                        <a:t>Debugging</a:t>
                      </a:r>
                      <a:endParaRPr lang="en-US" sz="1400" dirty="0">
                        <a:latin typeface="Consolas" panose="020B0609020204030204" pitchFamily="49" charset="0"/>
                      </a:endParaRPr>
                    </a:p>
                    <a:p>
                      <a:pPr marL="285750" indent="-285750">
                        <a:buFont typeface="Arial" panose="020B0604020202020204" pitchFamily="34" charset="0"/>
                        <a:buChar char="×"/>
                      </a:pP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Initial discussion for project</a:t>
                      </a:r>
                    </a:p>
                    <a:p>
                      <a:pPr marL="285750" indent="-285750">
                        <a:buFont typeface="Arial" panose="020B0604020202020204" pitchFamily="34" charset="0"/>
                        <a:buChar char="×"/>
                      </a:pPr>
                      <a:r>
                        <a:rPr lang="en-SG" sz="1400" dirty="0">
                          <a:latin typeface="Consolas" panose="020B0609020204030204" pitchFamily="49" charset="0"/>
                        </a:rPr>
                        <a:t>Initial documents creation</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System Integration &amp; Regression Testing</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indent="-285750">
                        <a:buFont typeface="Arial" panose="020B0604020202020204" pitchFamily="34" charset="0"/>
                        <a:buChar char="×"/>
                      </a:pPr>
                      <a:r>
                        <a:rPr lang="en-SG" sz="1400" dirty="0">
                          <a:latin typeface="Consolas" panose="020B0609020204030204" pitchFamily="49" charset="0"/>
                        </a:rPr>
                        <a:t>Testing (Unit, System Integration)</a:t>
                      </a:r>
                    </a:p>
                  </a:txBody>
                  <a:tcPr>
                    <a:solidFill>
                      <a:schemeClr val="bg1"/>
                    </a:solidFill>
                  </a:tcPr>
                </a:tc>
                <a:extLst>
                  <a:ext uri="{0D108BD9-81ED-4DB2-BD59-A6C34878D82A}">
                    <a16:rowId xmlns:a16="http://schemas.microsoft.com/office/drawing/2014/main" val="230286452"/>
                  </a:ext>
                </a:extLst>
              </a:tr>
            </a:tbl>
          </a:graphicData>
        </a:graphic>
      </p:graphicFrame>
    </p:spTree>
    <p:extLst>
      <p:ext uri="{BB962C8B-B14F-4D97-AF65-F5344CB8AC3E}">
        <p14:creationId xmlns:p14="http://schemas.microsoft.com/office/powerpoint/2010/main" val="3488888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sp>
        <p:nvSpPr>
          <p:cNvPr id="13" name="Shape 81">
            <a:extLst>
              <a:ext uri="{FF2B5EF4-FFF2-40B4-BE49-F238E27FC236}">
                <a16:creationId xmlns:a16="http://schemas.microsoft.com/office/drawing/2014/main" id="{198C3BCF-4E6C-4D17-8089-566BD4F2AD2F}"/>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6. </a:t>
            </a:r>
            <a:r>
              <a:rPr lang="en-US" sz="3600" dirty="0"/>
              <a:t>Roles &amp; Responsibilities</a:t>
            </a:r>
          </a:p>
          <a:p>
            <a:pPr lvl="5"/>
            <a:r>
              <a:rPr lang="en-SG" sz="1600" dirty="0"/>
              <a:t>            W</a:t>
            </a:r>
            <a:r>
              <a:rPr lang="en-US" sz="1600" dirty="0"/>
              <a:t>ho did what?</a:t>
            </a:r>
            <a:endParaRPr lang="en" sz="1600" dirty="0"/>
          </a:p>
        </p:txBody>
      </p:sp>
      <p:sp>
        <p:nvSpPr>
          <p:cNvPr id="5" name="Shape 274">
            <a:extLst>
              <a:ext uri="{FF2B5EF4-FFF2-40B4-BE49-F238E27FC236}">
                <a16:creationId xmlns:a16="http://schemas.microsoft.com/office/drawing/2014/main" id="{5AB6743F-E45A-469D-BEC8-2E20384D6A81}"/>
              </a:ext>
            </a:extLst>
          </p:cNvPr>
          <p:cNvSpPr/>
          <p:nvPr/>
        </p:nvSpPr>
        <p:spPr>
          <a:xfrm>
            <a:off x="8721969" y="98475"/>
            <a:ext cx="307315" cy="372794"/>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aphicFrame>
        <p:nvGraphicFramePr>
          <p:cNvPr id="2" name="Table 1">
            <a:extLst>
              <a:ext uri="{FF2B5EF4-FFF2-40B4-BE49-F238E27FC236}">
                <a16:creationId xmlns:a16="http://schemas.microsoft.com/office/drawing/2014/main" id="{28B66189-72AE-4D01-8613-7AB59FEE0889}"/>
              </a:ext>
            </a:extLst>
          </p:cNvPr>
          <p:cNvGraphicFramePr>
            <a:graphicFrameLocks noGrp="1"/>
          </p:cNvGraphicFramePr>
          <p:nvPr>
            <p:extLst>
              <p:ext uri="{D42A27DB-BD31-4B8C-83A1-F6EECF244321}">
                <p14:modId xmlns:p14="http://schemas.microsoft.com/office/powerpoint/2010/main" val="807489680"/>
              </p:ext>
            </p:extLst>
          </p:nvPr>
        </p:nvGraphicFramePr>
        <p:xfrm>
          <a:off x="358140" y="1063234"/>
          <a:ext cx="8122443" cy="3828004"/>
        </p:xfrm>
        <a:graphic>
          <a:graphicData uri="http://schemas.openxmlformats.org/drawingml/2006/table">
            <a:tbl>
              <a:tblPr firstRow="1" bandRow="1">
                <a:tableStyleId>{8C2C5D0A-071B-4B8A-B2F6-669D73640DAC}</a:tableStyleId>
              </a:tblPr>
              <a:tblGrid>
                <a:gridCol w="1526437">
                  <a:extLst>
                    <a:ext uri="{9D8B030D-6E8A-4147-A177-3AD203B41FA5}">
                      <a16:colId xmlns:a16="http://schemas.microsoft.com/office/drawing/2014/main" val="1664569290"/>
                    </a:ext>
                  </a:extLst>
                </a:gridCol>
                <a:gridCol w="3298003">
                  <a:extLst>
                    <a:ext uri="{9D8B030D-6E8A-4147-A177-3AD203B41FA5}">
                      <a16:colId xmlns:a16="http://schemas.microsoft.com/office/drawing/2014/main" val="3770674089"/>
                    </a:ext>
                  </a:extLst>
                </a:gridCol>
                <a:gridCol w="3298003">
                  <a:extLst>
                    <a:ext uri="{9D8B030D-6E8A-4147-A177-3AD203B41FA5}">
                      <a16:colId xmlns:a16="http://schemas.microsoft.com/office/drawing/2014/main" val="1526106644"/>
                    </a:ext>
                  </a:extLst>
                </a:gridCol>
              </a:tblGrid>
              <a:tr h="749524">
                <a:tc>
                  <a:txBody>
                    <a:bodyPr/>
                    <a:lstStyle/>
                    <a:p>
                      <a:pPr algn="ctr"/>
                      <a:r>
                        <a:rPr lang="en-SG" sz="1400" b="1" dirty="0">
                          <a:latin typeface="Consolas" panose="020B0609020204030204" pitchFamily="49" charset="0"/>
                        </a:rPr>
                        <a:t>Member</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Programming</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642356">
                <a:tc>
                  <a:txBody>
                    <a:bodyPr/>
                    <a:lstStyle/>
                    <a:p>
                      <a:r>
                        <a:rPr lang="en-SG" sz="1400" dirty="0" err="1">
                          <a:latin typeface="Consolas" panose="020B0609020204030204" pitchFamily="49" charset="0"/>
                        </a:rPr>
                        <a:t>Yigang</a:t>
                      </a:r>
                      <a:endParaRPr lang="en-US" sz="1400" dirty="0">
                        <a:latin typeface="Consolas" panose="020B0609020204030204" pitchFamily="49" charset="0"/>
                      </a:endParaRPr>
                    </a:p>
                  </a:txBody>
                  <a:tcP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t>
                      </a:r>
                      <a:r>
                        <a:rPr lang="en-US" sz="1400" dirty="0">
                          <a:latin typeface="Consolas" panose="020B0609020204030204" pitchFamily="49" charset="0"/>
                        </a:rPr>
                        <a:t>Validate)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a:t>
                      </a:r>
                      <a:r>
                        <a:rPr lang="en-SG" sz="1400" dirty="0">
                          <a:latin typeface="Consolas" panose="020B0609020204030204" pitchFamily="49" charset="0"/>
                        </a:rPr>
                        <a:t>Top K Next Places, Breakdown, Top K Popular Place)</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Debugging</a:t>
                      </a: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Initial discussion for project</a:t>
                      </a:r>
                    </a:p>
                    <a:p>
                      <a:pPr marL="285750" indent="-285750">
                        <a:buFont typeface="Arial" panose="020B0604020202020204" pitchFamily="34" charset="0"/>
                        <a:buChar char="×"/>
                      </a:pPr>
                      <a:r>
                        <a:rPr lang="en-SG" sz="1400" dirty="0">
                          <a:latin typeface="Consolas" panose="020B0609020204030204" pitchFamily="49" charset="0"/>
                        </a:rPr>
                        <a:t>Initial documents creation</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indent="-285750">
                        <a:buFont typeface="Arial" panose="020B0604020202020204" pitchFamily="34" charset="0"/>
                        <a:buChar char="×"/>
                      </a:pPr>
                      <a:r>
                        <a:rPr lang="en-SG" sz="1400" dirty="0">
                          <a:latin typeface="Consolas" panose="020B0609020204030204" pitchFamily="49" charset="0"/>
                        </a:rPr>
                        <a:t>Create Test Cases (Bootstrap, Top K Companions, Top K Next Places)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Testing (Unit, System Integration, Regression)</a:t>
                      </a:r>
                    </a:p>
                  </a:txBody>
                  <a:tcPr>
                    <a:solidFill>
                      <a:schemeClr val="bg1"/>
                    </a:solidFill>
                  </a:tcPr>
                </a:tc>
                <a:extLst>
                  <a:ext uri="{0D108BD9-81ED-4DB2-BD59-A6C34878D82A}">
                    <a16:rowId xmlns:a16="http://schemas.microsoft.com/office/drawing/2014/main" val="230286452"/>
                  </a:ext>
                </a:extLst>
              </a:tr>
            </a:tbl>
          </a:graphicData>
        </a:graphic>
      </p:graphicFrame>
    </p:spTree>
    <p:extLst>
      <p:ext uri="{BB962C8B-B14F-4D97-AF65-F5344CB8AC3E}">
        <p14:creationId xmlns:p14="http://schemas.microsoft.com/office/powerpoint/2010/main" val="3388228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22</a:t>
            </a:fld>
            <a:endParaRPr lang="en"/>
          </a:p>
        </p:txBody>
      </p:sp>
      <p:sp>
        <p:nvSpPr>
          <p:cNvPr id="13" name="Shape 81">
            <a:extLst>
              <a:ext uri="{FF2B5EF4-FFF2-40B4-BE49-F238E27FC236}">
                <a16:creationId xmlns:a16="http://schemas.microsoft.com/office/drawing/2014/main" id="{198C3BCF-4E6C-4D17-8089-566BD4F2AD2F}"/>
              </a:ext>
            </a:extLst>
          </p:cNvPr>
          <p:cNvSpPr txBox="1">
            <a:spLocks/>
          </p:cNvSpPr>
          <p:nvPr/>
        </p:nvSpPr>
        <p:spPr>
          <a:xfrm>
            <a:off x="297940" y="203982"/>
            <a:ext cx="5547185" cy="79423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6. </a:t>
            </a:r>
            <a:r>
              <a:rPr lang="en-US" sz="3600" dirty="0"/>
              <a:t>Roles &amp; Responsibilities</a:t>
            </a:r>
          </a:p>
          <a:p>
            <a:pPr lvl="5"/>
            <a:r>
              <a:rPr lang="en-SG" sz="1600" dirty="0"/>
              <a:t>            W</a:t>
            </a:r>
            <a:r>
              <a:rPr lang="en-US" sz="1600" dirty="0"/>
              <a:t>ho did what?</a:t>
            </a:r>
            <a:endParaRPr lang="en" sz="1600" dirty="0"/>
          </a:p>
        </p:txBody>
      </p:sp>
      <p:sp>
        <p:nvSpPr>
          <p:cNvPr id="5" name="Shape 274">
            <a:extLst>
              <a:ext uri="{FF2B5EF4-FFF2-40B4-BE49-F238E27FC236}">
                <a16:creationId xmlns:a16="http://schemas.microsoft.com/office/drawing/2014/main" id="{5AB6743F-E45A-469D-BEC8-2E20384D6A81}"/>
              </a:ext>
            </a:extLst>
          </p:cNvPr>
          <p:cNvSpPr/>
          <p:nvPr/>
        </p:nvSpPr>
        <p:spPr>
          <a:xfrm>
            <a:off x="8721969" y="98475"/>
            <a:ext cx="307315" cy="372794"/>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aphicFrame>
        <p:nvGraphicFramePr>
          <p:cNvPr id="2" name="Table 1">
            <a:extLst>
              <a:ext uri="{FF2B5EF4-FFF2-40B4-BE49-F238E27FC236}">
                <a16:creationId xmlns:a16="http://schemas.microsoft.com/office/drawing/2014/main" id="{28B66189-72AE-4D01-8613-7AB59FEE0889}"/>
              </a:ext>
            </a:extLst>
          </p:cNvPr>
          <p:cNvGraphicFramePr>
            <a:graphicFrameLocks noGrp="1"/>
          </p:cNvGraphicFramePr>
          <p:nvPr>
            <p:extLst>
              <p:ext uri="{D42A27DB-BD31-4B8C-83A1-F6EECF244321}">
                <p14:modId xmlns:p14="http://schemas.microsoft.com/office/powerpoint/2010/main" val="1210544299"/>
              </p:ext>
            </p:extLst>
          </p:nvPr>
        </p:nvGraphicFramePr>
        <p:xfrm>
          <a:off x="358140" y="1063234"/>
          <a:ext cx="8122443" cy="3471896"/>
        </p:xfrm>
        <a:graphic>
          <a:graphicData uri="http://schemas.openxmlformats.org/drawingml/2006/table">
            <a:tbl>
              <a:tblPr firstRow="1" bandRow="1">
                <a:tableStyleId>{8C2C5D0A-071B-4B8A-B2F6-669D73640DAC}</a:tableStyleId>
              </a:tblPr>
              <a:tblGrid>
                <a:gridCol w="1526437">
                  <a:extLst>
                    <a:ext uri="{9D8B030D-6E8A-4147-A177-3AD203B41FA5}">
                      <a16:colId xmlns:a16="http://schemas.microsoft.com/office/drawing/2014/main" val="1664569290"/>
                    </a:ext>
                  </a:extLst>
                </a:gridCol>
                <a:gridCol w="3298003">
                  <a:extLst>
                    <a:ext uri="{9D8B030D-6E8A-4147-A177-3AD203B41FA5}">
                      <a16:colId xmlns:a16="http://schemas.microsoft.com/office/drawing/2014/main" val="3770674089"/>
                    </a:ext>
                  </a:extLst>
                </a:gridCol>
                <a:gridCol w="3298003">
                  <a:extLst>
                    <a:ext uri="{9D8B030D-6E8A-4147-A177-3AD203B41FA5}">
                      <a16:colId xmlns:a16="http://schemas.microsoft.com/office/drawing/2014/main" val="1526106644"/>
                    </a:ext>
                  </a:extLst>
                </a:gridCol>
              </a:tblGrid>
              <a:tr h="765085">
                <a:tc>
                  <a:txBody>
                    <a:bodyPr/>
                    <a:lstStyle/>
                    <a:p>
                      <a:pPr algn="ctr"/>
                      <a:r>
                        <a:rPr lang="en-SG" sz="1400" b="1" dirty="0">
                          <a:latin typeface="Consolas" panose="020B0609020204030204" pitchFamily="49" charset="0"/>
                        </a:rPr>
                        <a:t>Member</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Programming</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706811">
                <a:tc>
                  <a:txBody>
                    <a:bodyPr/>
                    <a:lstStyle/>
                    <a:p>
                      <a:r>
                        <a:rPr lang="en-SG" sz="1400" dirty="0">
                          <a:latin typeface="Consolas" panose="020B0609020204030204" pitchFamily="49" charset="0"/>
                        </a:rPr>
                        <a:t>Samantha</a:t>
                      </a:r>
                      <a:endParaRPr lang="en-US" sz="1400" dirty="0">
                        <a:latin typeface="Consolas" panose="020B0609020204030204" pitchFamily="49" charset="0"/>
                      </a:endParaRPr>
                    </a:p>
                  </a:txBody>
                  <a:tcP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t>
                      </a:r>
                      <a:r>
                        <a:rPr lang="en-US" sz="1400" dirty="0">
                          <a:latin typeface="Consolas" panose="020B0609020204030204" pitchFamily="49" charset="0"/>
                        </a:rPr>
                        <a:t>Validate, Logic)</a:t>
                      </a:r>
                      <a:endParaRPr lang="en-SG"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AGD</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Heatmap</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Debugging</a:t>
                      </a:r>
                    </a:p>
                    <a:p>
                      <a:pPr marL="285750" indent="-285750">
                        <a:buFont typeface="Arial" panose="020B0604020202020204" pitchFamily="34" charset="0"/>
                        <a:buChar char="×"/>
                      </a:pP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Initial discussion for project</a:t>
                      </a:r>
                    </a:p>
                    <a:p>
                      <a:pPr marL="285750" indent="-285750">
                        <a:buFont typeface="Arial" panose="020B0604020202020204" pitchFamily="34" charset="0"/>
                        <a:buChar char="×"/>
                      </a:pPr>
                      <a:r>
                        <a:rPr lang="en-SG" sz="1400" dirty="0">
                          <a:latin typeface="Consolas" panose="020B0609020204030204" pitchFamily="49" charset="0"/>
                        </a:rPr>
                        <a:t>Initial documents creation</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Create Test Case (Bootstrap)</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Testing (Unit, System Integration, Regression)</a:t>
                      </a:r>
                    </a:p>
                  </a:txBody>
                  <a:tcPr>
                    <a:solidFill>
                      <a:schemeClr val="bg1"/>
                    </a:solidFill>
                  </a:tcPr>
                </a:tc>
                <a:extLst>
                  <a:ext uri="{0D108BD9-81ED-4DB2-BD59-A6C34878D82A}">
                    <a16:rowId xmlns:a16="http://schemas.microsoft.com/office/drawing/2014/main" val="230286452"/>
                  </a:ext>
                </a:extLst>
              </a:tr>
            </a:tbl>
          </a:graphicData>
        </a:graphic>
      </p:graphicFrame>
    </p:spTree>
    <p:extLst>
      <p:ext uri="{BB962C8B-B14F-4D97-AF65-F5344CB8AC3E}">
        <p14:creationId xmlns:p14="http://schemas.microsoft.com/office/powerpoint/2010/main" val="4077024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4" name="Shape 12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
        <p:nvSpPr>
          <p:cNvPr id="6" name="Shape 81">
            <a:extLst>
              <a:ext uri="{FF2B5EF4-FFF2-40B4-BE49-F238E27FC236}">
                <a16:creationId xmlns:a16="http://schemas.microsoft.com/office/drawing/2014/main" id="{554B3D45-2113-427A-B61B-D7FF326E0515}"/>
              </a:ext>
            </a:extLst>
          </p:cNvPr>
          <p:cNvSpPr txBox="1">
            <a:spLocks/>
          </p:cNvSpPr>
          <p:nvPr/>
        </p:nvSpPr>
        <p:spPr>
          <a:xfrm>
            <a:off x="171330" y="0"/>
            <a:ext cx="7157938" cy="859252"/>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7. </a:t>
            </a:r>
            <a:r>
              <a:rPr lang="en-US" sz="3600" dirty="0"/>
              <a:t>Pair Programming Rotation Plan</a:t>
            </a:r>
            <a:endParaRPr lang="en" sz="3600" dirty="0"/>
          </a:p>
        </p:txBody>
      </p:sp>
      <p:graphicFrame>
        <p:nvGraphicFramePr>
          <p:cNvPr id="8" name="Table 7">
            <a:extLst>
              <a:ext uri="{FF2B5EF4-FFF2-40B4-BE49-F238E27FC236}">
                <a16:creationId xmlns:a16="http://schemas.microsoft.com/office/drawing/2014/main" id="{CF0FAC48-B684-4910-81CD-FA253C1ED2B1}"/>
              </a:ext>
            </a:extLst>
          </p:cNvPr>
          <p:cNvGraphicFramePr>
            <a:graphicFrameLocks noGrp="1"/>
          </p:cNvGraphicFramePr>
          <p:nvPr>
            <p:extLst>
              <p:ext uri="{D42A27DB-BD31-4B8C-83A1-F6EECF244321}">
                <p14:modId xmlns:p14="http://schemas.microsoft.com/office/powerpoint/2010/main" val="400050221"/>
              </p:ext>
            </p:extLst>
          </p:nvPr>
        </p:nvGraphicFramePr>
        <p:xfrm>
          <a:off x="1277652" y="1180535"/>
          <a:ext cx="6588697" cy="3401409"/>
        </p:xfrm>
        <a:graphic>
          <a:graphicData uri="http://schemas.openxmlformats.org/drawingml/2006/table">
            <a:tbl>
              <a:tblPr firstRow="1" bandRow="1"/>
              <a:tblGrid>
                <a:gridCol w="1618462">
                  <a:extLst>
                    <a:ext uri="{9D8B030D-6E8A-4147-A177-3AD203B41FA5}">
                      <a16:colId xmlns:a16="http://schemas.microsoft.com/office/drawing/2014/main" val="2934416145"/>
                    </a:ext>
                  </a:extLst>
                </a:gridCol>
                <a:gridCol w="1135036">
                  <a:extLst>
                    <a:ext uri="{9D8B030D-6E8A-4147-A177-3AD203B41FA5}">
                      <a16:colId xmlns:a16="http://schemas.microsoft.com/office/drawing/2014/main" val="1531463414"/>
                    </a:ext>
                  </a:extLst>
                </a:gridCol>
                <a:gridCol w="1960517">
                  <a:extLst>
                    <a:ext uri="{9D8B030D-6E8A-4147-A177-3AD203B41FA5}">
                      <a16:colId xmlns:a16="http://schemas.microsoft.com/office/drawing/2014/main" val="799662098"/>
                    </a:ext>
                  </a:extLst>
                </a:gridCol>
                <a:gridCol w="1874682">
                  <a:extLst>
                    <a:ext uri="{9D8B030D-6E8A-4147-A177-3AD203B41FA5}">
                      <a16:colId xmlns:a16="http://schemas.microsoft.com/office/drawing/2014/main" val="3717341189"/>
                    </a:ext>
                  </a:extLst>
                </a:gridCol>
              </a:tblGrid>
              <a:tr h="427004">
                <a:tc>
                  <a:txBody>
                    <a:bodyPr/>
                    <a:lstStyle/>
                    <a:p>
                      <a:pPr algn="ctr" rtl="0" fontAlgn="ctr">
                        <a:spcBef>
                          <a:spcPts val="0"/>
                        </a:spcBef>
                        <a:spcAft>
                          <a:spcPts val="0"/>
                        </a:spcAft>
                      </a:pPr>
                      <a:r>
                        <a:rPr lang="en-SG" sz="1100" b="1" i="0" u="none" strike="noStrike" dirty="0">
                          <a:solidFill>
                            <a:schemeClr val="tx1"/>
                          </a:solidFill>
                          <a:effectLst/>
                          <a:latin typeface="Arial" panose="020B0604020202020204" pitchFamily="34" charset="0"/>
                        </a:rPr>
                        <a:t>Week</a:t>
                      </a:r>
                      <a:endParaRPr lang="en-SG" sz="900" dirty="0">
                        <a:solidFill>
                          <a:schemeClr val="tx1"/>
                        </a:solidFill>
                        <a:effectLst/>
                      </a:endParaRPr>
                    </a:p>
                  </a:txBody>
                  <a:tcPr marL="95250" marR="95250" marT="95250" marB="95250" anchor="ctr">
                    <a:solidFill>
                      <a:schemeClr val="bg1">
                        <a:lumMod val="85000"/>
                      </a:schemeClr>
                    </a:solidFill>
                  </a:tcPr>
                </a:tc>
                <a:tc>
                  <a:txBody>
                    <a:bodyPr/>
                    <a:lstStyle/>
                    <a:p>
                      <a:pPr algn="ctr" rtl="0" fontAlgn="ctr">
                        <a:spcBef>
                          <a:spcPts val="0"/>
                        </a:spcBef>
                        <a:spcAft>
                          <a:spcPts val="0"/>
                        </a:spcAft>
                      </a:pPr>
                      <a:r>
                        <a:rPr lang="en-SG" sz="1100" b="1" i="0" u="none" strike="noStrike" dirty="0">
                          <a:solidFill>
                            <a:schemeClr val="tx1"/>
                          </a:solidFill>
                          <a:effectLst/>
                          <a:latin typeface="Arial" panose="020B0604020202020204" pitchFamily="34" charset="0"/>
                        </a:rPr>
                        <a:t>PM</a:t>
                      </a:r>
                      <a:endParaRPr lang="en-SG" sz="900" dirty="0">
                        <a:solidFill>
                          <a:schemeClr val="tx1"/>
                        </a:solidFill>
                        <a:effectLst/>
                      </a:endParaRPr>
                    </a:p>
                  </a:txBody>
                  <a:tcPr marL="95250" marR="95250" marT="95250" marB="95250" anchor="ctr">
                    <a:solidFill>
                      <a:schemeClr val="bg1">
                        <a:lumMod val="85000"/>
                      </a:schemeClr>
                    </a:solidFill>
                  </a:tcPr>
                </a:tc>
                <a:tc>
                  <a:txBody>
                    <a:bodyPr/>
                    <a:lstStyle/>
                    <a:p>
                      <a:pPr algn="ctr" rtl="0" fontAlgn="ctr">
                        <a:spcBef>
                          <a:spcPts val="0"/>
                        </a:spcBef>
                        <a:spcAft>
                          <a:spcPts val="0"/>
                        </a:spcAft>
                      </a:pPr>
                      <a:r>
                        <a:rPr lang="en-SG" sz="1100" b="1" i="0" u="none" strike="noStrike" dirty="0">
                          <a:solidFill>
                            <a:schemeClr val="tx1"/>
                          </a:solidFill>
                          <a:effectLst/>
                          <a:latin typeface="Arial" panose="020B0604020202020204" pitchFamily="34" charset="0"/>
                        </a:rPr>
                        <a:t>Pair 1</a:t>
                      </a:r>
                      <a:endParaRPr lang="en-SG" sz="900" dirty="0">
                        <a:solidFill>
                          <a:schemeClr val="tx1"/>
                        </a:solidFill>
                        <a:effectLst/>
                      </a:endParaRPr>
                    </a:p>
                  </a:txBody>
                  <a:tcPr marL="95250" marR="95250" marT="95250" marB="95250" anchor="ctr">
                    <a:solidFill>
                      <a:schemeClr val="bg1">
                        <a:lumMod val="85000"/>
                      </a:schemeClr>
                    </a:solidFill>
                  </a:tcPr>
                </a:tc>
                <a:tc>
                  <a:txBody>
                    <a:bodyPr/>
                    <a:lstStyle/>
                    <a:p>
                      <a:pPr algn="ctr" rtl="0" fontAlgn="ctr">
                        <a:spcBef>
                          <a:spcPts val="0"/>
                        </a:spcBef>
                        <a:spcAft>
                          <a:spcPts val="0"/>
                        </a:spcAft>
                      </a:pPr>
                      <a:r>
                        <a:rPr lang="en-SG" sz="1100" b="1" i="0" u="none" strike="noStrike" dirty="0">
                          <a:solidFill>
                            <a:schemeClr val="tx1"/>
                          </a:solidFill>
                          <a:effectLst/>
                          <a:latin typeface="Arial" panose="020B0604020202020204" pitchFamily="34" charset="0"/>
                        </a:rPr>
                        <a:t>Pair 2</a:t>
                      </a:r>
                      <a:endParaRPr lang="en-SG" sz="900" dirty="0">
                        <a:solidFill>
                          <a:schemeClr val="tx1"/>
                        </a:solidFill>
                        <a:effectLst/>
                      </a:endParaRPr>
                    </a:p>
                  </a:txBody>
                  <a:tcPr marL="95250" marR="95250" marT="95250" marB="95250" anchor="ctr">
                    <a:solidFill>
                      <a:schemeClr val="bg1">
                        <a:lumMod val="85000"/>
                      </a:schemeClr>
                    </a:solidFill>
                  </a:tcPr>
                </a:tc>
                <a:extLst>
                  <a:ext uri="{0D108BD9-81ED-4DB2-BD59-A6C34878D82A}">
                    <a16:rowId xmlns:a16="http://schemas.microsoft.com/office/drawing/2014/main" val="1065256676"/>
                  </a:ext>
                </a:extLst>
              </a:tr>
              <a:tr h="412381">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3 - Week 4</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Yigang</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Rainean</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Samantha &amp; Xinyi</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3958221162"/>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5</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Xinyi</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Rainean &amp; Yigang</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Samantha</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1668281046"/>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6- Week 7</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Rainean</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Xinyi</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Samantha &amp; Yigang</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4020413615"/>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8</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Yigang</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Rainean &amp; Xinyi</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Samantha</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1603741349"/>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9 - Week 10</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Samantha</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Rainean</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Xinyi &amp; Yigang</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2620260844"/>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11 - Week 12</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Xinyi</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 &amp; Yigang</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Rainean &amp; Samantha</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1693228875"/>
                  </a:ext>
                </a:extLst>
              </a:tr>
              <a:tr h="427004">
                <a:tc>
                  <a:txBody>
                    <a:bodyPr/>
                    <a:lstStyle/>
                    <a:p>
                      <a:pPr algn="l" rtl="0" fontAlgn="t">
                        <a:spcBef>
                          <a:spcPts val="0"/>
                        </a:spcBef>
                        <a:spcAft>
                          <a:spcPts val="0"/>
                        </a:spcAft>
                      </a:pPr>
                      <a:r>
                        <a:rPr lang="en-SG" sz="1100" b="0" i="0" u="none" strike="noStrike" dirty="0">
                          <a:solidFill>
                            <a:schemeClr val="tx1"/>
                          </a:solidFill>
                          <a:effectLst/>
                          <a:latin typeface="Arial" panose="020B0604020202020204" pitchFamily="34" charset="0"/>
                        </a:rPr>
                        <a:t>Week 13 - Week 14</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Amos</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Samantha &amp; Xinyi</a:t>
                      </a:r>
                      <a:endParaRPr lang="en-SG" sz="900" dirty="0">
                        <a:solidFill>
                          <a:schemeClr val="tx1"/>
                        </a:solidFill>
                        <a:effectLst/>
                      </a:endParaRPr>
                    </a:p>
                  </a:txBody>
                  <a:tcPr marL="95250" marR="95250" marT="95250" marB="95250" anchor="ctr">
                    <a:solidFill>
                      <a:schemeClr val="bg1"/>
                    </a:solidFill>
                  </a:tcPr>
                </a:tc>
                <a:tc>
                  <a:txBody>
                    <a:bodyPr/>
                    <a:lstStyle/>
                    <a:p>
                      <a:pPr algn="ctr" rtl="0" fontAlgn="t">
                        <a:spcBef>
                          <a:spcPts val="0"/>
                        </a:spcBef>
                        <a:spcAft>
                          <a:spcPts val="0"/>
                        </a:spcAft>
                      </a:pPr>
                      <a:r>
                        <a:rPr lang="en-SG" sz="1100" b="0" i="0" u="none" strike="noStrike" dirty="0">
                          <a:solidFill>
                            <a:schemeClr val="tx1"/>
                          </a:solidFill>
                          <a:effectLst/>
                          <a:latin typeface="Arial" panose="020B0604020202020204" pitchFamily="34" charset="0"/>
                        </a:rPr>
                        <a:t>Rainean &amp; Yigang</a:t>
                      </a:r>
                      <a:endParaRPr lang="en-SG" sz="900" dirty="0">
                        <a:solidFill>
                          <a:schemeClr val="tx1"/>
                        </a:solidFill>
                        <a:effectLst/>
                      </a:endParaRPr>
                    </a:p>
                  </a:txBody>
                  <a:tcPr marL="95250" marR="95250" marT="95250" marB="95250" anchor="ctr">
                    <a:solidFill>
                      <a:schemeClr val="bg1"/>
                    </a:solidFill>
                  </a:tcPr>
                </a:tc>
                <a:extLst>
                  <a:ext uri="{0D108BD9-81ED-4DB2-BD59-A6C34878D82A}">
                    <a16:rowId xmlns:a16="http://schemas.microsoft.com/office/drawing/2014/main" val="1660881630"/>
                  </a:ext>
                </a:extLst>
              </a:tr>
            </a:tbl>
          </a:graphicData>
        </a:graphic>
      </p:graphicFrame>
      <p:sp>
        <p:nvSpPr>
          <p:cNvPr id="9" name="Shape 321">
            <a:extLst>
              <a:ext uri="{FF2B5EF4-FFF2-40B4-BE49-F238E27FC236}">
                <a16:creationId xmlns:a16="http://schemas.microsoft.com/office/drawing/2014/main" id="{8AA789A2-8599-4395-9F0F-A6A4324BA459}"/>
              </a:ext>
            </a:extLst>
          </p:cNvPr>
          <p:cNvSpPr/>
          <p:nvPr/>
        </p:nvSpPr>
        <p:spPr>
          <a:xfrm>
            <a:off x="8567225" y="91441"/>
            <a:ext cx="462059" cy="379828"/>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15689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pic>
        <p:nvPicPr>
          <p:cNvPr id="1028" name="Picture 4" descr="Image result for thank you script">
            <a:extLst>
              <a:ext uri="{FF2B5EF4-FFF2-40B4-BE49-F238E27FC236}">
                <a16:creationId xmlns:a16="http://schemas.microsoft.com/office/drawing/2014/main" id="{62274778-0B09-4957-A2DD-A3345FC24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95263"/>
            <a:ext cx="5715000" cy="4752975"/>
          </a:xfrm>
          <a:prstGeom prst="rect">
            <a:avLst/>
          </a:prstGeom>
          <a:noFill/>
          <a:extLst>
            <a:ext uri="{909E8E84-426E-40DD-AFC4-6F175D3DCCD1}">
              <a14:hiddenFill xmlns:a14="http://schemas.microsoft.com/office/drawing/2010/main">
                <a:solidFill>
                  <a:srgbClr val="FFFFFF"/>
                </a:solidFill>
              </a14:hiddenFill>
            </a:ext>
          </a:extLst>
        </p:spPr>
      </p:pic>
      <p:sp>
        <p:nvSpPr>
          <p:cNvPr id="3" name="Shape 305">
            <a:extLst>
              <a:ext uri="{FF2B5EF4-FFF2-40B4-BE49-F238E27FC236}">
                <a16:creationId xmlns:a16="http://schemas.microsoft.com/office/drawing/2014/main" id="{A6B701F5-67A9-4715-97AA-B3C981A98416}"/>
              </a:ext>
            </a:extLst>
          </p:cNvPr>
          <p:cNvSpPr/>
          <p:nvPr/>
        </p:nvSpPr>
        <p:spPr>
          <a:xfrm>
            <a:off x="5425013" y="3451123"/>
            <a:ext cx="1093774" cy="1128458"/>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C4C151-5C10-474F-A2D4-7CB31A02E64C}"/>
              </a:ext>
            </a:extLst>
          </p:cNvPr>
          <p:cNvSpPr/>
          <p:nvPr/>
        </p:nvSpPr>
        <p:spPr>
          <a:xfrm>
            <a:off x="231827" y="838013"/>
            <a:ext cx="8363712" cy="33059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hape 295">
            <a:extLst>
              <a:ext uri="{FF2B5EF4-FFF2-40B4-BE49-F238E27FC236}">
                <a16:creationId xmlns:a16="http://schemas.microsoft.com/office/drawing/2014/main" id="{92ADF57B-15C9-4BA8-B5F5-78FC714E4FE3}"/>
              </a:ext>
            </a:extLst>
          </p:cNvPr>
          <p:cNvCxnSpPr>
            <a:cxnSpLocks/>
          </p:cNvCxnSpPr>
          <p:nvPr/>
        </p:nvCxnSpPr>
        <p:spPr>
          <a:xfrm rot="10800000">
            <a:off x="2461520" y="1991017"/>
            <a:ext cx="0" cy="657225"/>
          </a:xfrm>
          <a:prstGeom prst="straightConnector1">
            <a:avLst/>
          </a:prstGeom>
          <a:noFill/>
          <a:ln w="9525" cap="flat" cmpd="sng">
            <a:solidFill>
              <a:srgbClr val="CCCCCC"/>
            </a:solidFill>
            <a:prstDash val="solid"/>
            <a:round/>
            <a:headEnd type="oval" w="lg" len="lg"/>
            <a:tailEnd type="oval" w="lg" len="lg"/>
          </a:ln>
        </p:spPr>
      </p:cxnSp>
      <p:cxnSp>
        <p:nvCxnSpPr>
          <p:cNvPr id="6" name="Shape 297">
            <a:extLst>
              <a:ext uri="{FF2B5EF4-FFF2-40B4-BE49-F238E27FC236}">
                <a16:creationId xmlns:a16="http://schemas.microsoft.com/office/drawing/2014/main" id="{79E5C651-D65D-4C84-BF87-21ED44F382F0}"/>
              </a:ext>
            </a:extLst>
          </p:cNvPr>
          <p:cNvCxnSpPr>
            <a:cxnSpLocks/>
          </p:cNvCxnSpPr>
          <p:nvPr/>
        </p:nvCxnSpPr>
        <p:spPr>
          <a:xfrm>
            <a:off x="7517273" y="2634767"/>
            <a:ext cx="0" cy="700858"/>
          </a:xfrm>
          <a:prstGeom prst="straightConnector1">
            <a:avLst/>
          </a:prstGeom>
          <a:noFill/>
          <a:ln w="9525" cap="flat" cmpd="sng">
            <a:solidFill>
              <a:srgbClr val="CCCCCC"/>
            </a:solidFill>
            <a:prstDash val="solid"/>
            <a:round/>
            <a:headEnd type="oval" w="lg" len="lg"/>
            <a:tailEnd type="oval" w="lg" len="lg"/>
          </a:ln>
        </p:spPr>
      </p:cxnSp>
      <p:sp>
        <p:nvSpPr>
          <p:cNvPr id="7" name="Shape 289">
            <a:extLst>
              <a:ext uri="{FF2B5EF4-FFF2-40B4-BE49-F238E27FC236}">
                <a16:creationId xmlns:a16="http://schemas.microsoft.com/office/drawing/2014/main" id="{1BC27ABA-0B11-42EB-95E6-F004F2053522}"/>
              </a:ext>
            </a:extLst>
          </p:cNvPr>
          <p:cNvSpPr/>
          <p:nvPr/>
        </p:nvSpPr>
        <p:spPr>
          <a:xfrm>
            <a:off x="1281725" y="249096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8" name="Shape 290">
            <a:extLst>
              <a:ext uri="{FF2B5EF4-FFF2-40B4-BE49-F238E27FC236}">
                <a16:creationId xmlns:a16="http://schemas.microsoft.com/office/drawing/2014/main" id="{AE485F1D-9188-416A-BF97-858B5E6F3D69}"/>
              </a:ext>
            </a:extLst>
          </p:cNvPr>
          <p:cNvSpPr/>
          <p:nvPr/>
        </p:nvSpPr>
        <p:spPr>
          <a:xfrm>
            <a:off x="1784531" y="249096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cxnSp>
        <p:nvCxnSpPr>
          <p:cNvPr id="9" name="Shape 295">
            <a:extLst>
              <a:ext uri="{FF2B5EF4-FFF2-40B4-BE49-F238E27FC236}">
                <a16:creationId xmlns:a16="http://schemas.microsoft.com/office/drawing/2014/main" id="{19DD46A8-DC48-490F-92DF-7E8CD781A0EA}"/>
              </a:ext>
            </a:extLst>
          </p:cNvPr>
          <p:cNvCxnSpPr>
            <a:cxnSpLocks/>
          </p:cNvCxnSpPr>
          <p:nvPr/>
        </p:nvCxnSpPr>
        <p:spPr>
          <a:xfrm rot="10800000">
            <a:off x="1438887" y="1981483"/>
            <a:ext cx="0" cy="657225"/>
          </a:xfrm>
          <a:prstGeom prst="straightConnector1">
            <a:avLst/>
          </a:prstGeom>
          <a:noFill/>
          <a:ln w="9525" cap="flat" cmpd="sng">
            <a:solidFill>
              <a:srgbClr val="CCCCCC"/>
            </a:solidFill>
            <a:prstDash val="solid"/>
            <a:round/>
            <a:headEnd type="oval" w="lg" len="lg"/>
            <a:tailEnd type="oval" w="lg" len="lg"/>
          </a:ln>
        </p:spPr>
      </p:cxnSp>
      <p:sp>
        <p:nvSpPr>
          <p:cNvPr id="10" name="Shape 289">
            <a:extLst>
              <a:ext uri="{FF2B5EF4-FFF2-40B4-BE49-F238E27FC236}">
                <a16:creationId xmlns:a16="http://schemas.microsoft.com/office/drawing/2014/main" id="{56AA2145-DC34-4435-9D4B-ED3A5C55D9FC}"/>
              </a:ext>
            </a:extLst>
          </p:cNvPr>
          <p:cNvSpPr/>
          <p:nvPr/>
        </p:nvSpPr>
        <p:spPr>
          <a:xfrm>
            <a:off x="2304358" y="249096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1" name="Shape 290">
            <a:extLst>
              <a:ext uri="{FF2B5EF4-FFF2-40B4-BE49-F238E27FC236}">
                <a16:creationId xmlns:a16="http://schemas.microsoft.com/office/drawing/2014/main" id="{D77B0943-2FF2-49FD-85ED-BB497B9515D3}"/>
              </a:ext>
            </a:extLst>
          </p:cNvPr>
          <p:cNvSpPr/>
          <p:nvPr/>
        </p:nvSpPr>
        <p:spPr>
          <a:xfrm>
            <a:off x="2807164" y="249096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2" name="Shape 289">
            <a:extLst>
              <a:ext uri="{FF2B5EF4-FFF2-40B4-BE49-F238E27FC236}">
                <a16:creationId xmlns:a16="http://schemas.microsoft.com/office/drawing/2014/main" id="{32E7D155-227E-488D-8723-1D8C5900A9DF}"/>
              </a:ext>
            </a:extLst>
          </p:cNvPr>
          <p:cNvSpPr/>
          <p:nvPr/>
        </p:nvSpPr>
        <p:spPr>
          <a:xfrm>
            <a:off x="3309970"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3" name="Shape 290">
            <a:extLst>
              <a:ext uri="{FF2B5EF4-FFF2-40B4-BE49-F238E27FC236}">
                <a16:creationId xmlns:a16="http://schemas.microsoft.com/office/drawing/2014/main" id="{E553C5CA-44D5-45F4-8F05-A2FC6D8B4983}"/>
              </a:ext>
            </a:extLst>
          </p:cNvPr>
          <p:cNvSpPr/>
          <p:nvPr/>
        </p:nvSpPr>
        <p:spPr>
          <a:xfrm>
            <a:off x="3812776"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4" name="Shape 289">
            <a:extLst>
              <a:ext uri="{FF2B5EF4-FFF2-40B4-BE49-F238E27FC236}">
                <a16:creationId xmlns:a16="http://schemas.microsoft.com/office/drawing/2014/main" id="{32F36682-A91E-4F3D-BDF3-85F7A0B45E2F}"/>
              </a:ext>
            </a:extLst>
          </p:cNvPr>
          <p:cNvSpPr/>
          <p:nvPr/>
        </p:nvSpPr>
        <p:spPr>
          <a:xfrm>
            <a:off x="4332603"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5" name="Shape 290">
            <a:extLst>
              <a:ext uri="{FF2B5EF4-FFF2-40B4-BE49-F238E27FC236}">
                <a16:creationId xmlns:a16="http://schemas.microsoft.com/office/drawing/2014/main" id="{1E6CFF30-7328-4AC0-9495-6EB2BC642466}"/>
              </a:ext>
            </a:extLst>
          </p:cNvPr>
          <p:cNvSpPr/>
          <p:nvPr/>
        </p:nvSpPr>
        <p:spPr>
          <a:xfrm>
            <a:off x="4835409"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6" name="Shape 289">
            <a:extLst>
              <a:ext uri="{FF2B5EF4-FFF2-40B4-BE49-F238E27FC236}">
                <a16:creationId xmlns:a16="http://schemas.microsoft.com/office/drawing/2014/main" id="{956FC6F1-ABDE-4AEA-A41D-165CE4F76C5E}"/>
              </a:ext>
            </a:extLst>
          </p:cNvPr>
          <p:cNvSpPr/>
          <p:nvPr/>
        </p:nvSpPr>
        <p:spPr>
          <a:xfrm>
            <a:off x="5338215"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7" name="Shape 290">
            <a:extLst>
              <a:ext uri="{FF2B5EF4-FFF2-40B4-BE49-F238E27FC236}">
                <a16:creationId xmlns:a16="http://schemas.microsoft.com/office/drawing/2014/main" id="{E5AA1A56-CB31-4DE8-820B-6A3852DDF133}"/>
              </a:ext>
            </a:extLst>
          </p:cNvPr>
          <p:cNvSpPr/>
          <p:nvPr/>
        </p:nvSpPr>
        <p:spPr>
          <a:xfrm>
            <a:off x="5841021"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8" name="Shape 289">
            <a:extLst>
              <a:ext uri="{FF2B5EF4-FFF2-40B4-BE49-F238E27FC236}">
                <a16:creationId xmlns:a16="http://schemas.microsoft.com/office/drawing/2014/main" id="{6B68DF66-1F34-429C-B181-DF0BD042F164}"/>
              </a:ext>
            </a:extLst>
          </p:cNvPr>
          <p:cNvSpPr/>
          <p:nvPr/>
        </p:nvSpPr>
        <p:spPr>
          <a:xfrm>
            <a:off x="6360848"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19" name="Shape 290">
            <a:extLst>
              <a:ext uri="{FF2B5EF4-FFF2-40B4-BE49-F238E27FC236}">
                <a16:creationId xmlns:a16="http://schemas.microsoft.com/office/drawing/2014/main" id="{4AB34185-B150-4238-B048-68890C9AA8F3}"/>
              </a:ext>
            </a:extLst>
          </p:cNvPr>
          <p:cNvSpPr/>
          <p:nvPr/>
        </p:nvSpPr>
        <p:spPr>
          <a:xfrm>
            <a:off x="6863654"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20" name="Shape 290">
            <a:extLst>
              <a:ext uri="{FF2B5EF4-FFF2-40B4-BE49-F238E27FC236}">
                <a16:creationId xmlns:a16="http://schemas.microsoft.com/office/drawing/2014/main" id="{F81DF253-9FC7-43A5-80FB-2AFEE03BE9F0}"/>
              </a:ext>
            </a:extLst>
          </p:cNvPr>
          <p:cNvSpPr/>
          <p:nvPr/>
        </p:nvSpPr>
        <p:spPr>
          <a:xfrm>
            <a:off x="7366460" y="2480287"/>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21" name="Rectangle 20">
            <a:extLst>
              <a:ext uri="{FF2B5EF4-FFF2-40B4-BE49-F238E27FC236}">
                <a16:creationId xmlns:a16="http://schemas.microsoft.com/office/drawing/2014/main" id="{EF5F868E-6095-486D-A067-ABDB691CF69D}"/>
              </a:ext>
            </a:extLst>
          </p:cNvPr>
          <p:cNvSpPr/>
          <p:nvPr/>
        </p:nvSpPr>
        <p:spPr>
          <a:xfrm>
            <a:off x="1281725" y="992810"/>
            <a:ext cx="1336958" cy="984731"/>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Technical Documents</a:t>
            </a:r>
          </a:p>
          <a:p>
            <a:pPr marL="171450" indent="-171450">
              <a:buFont typeface="Arial" panose="020B0604020202020204" pitchFamily="34" charset="0"/>
              <a:buChar char="•"/>
            </a:pPr>
            <a:r>
              <a:rPr lang="en-SG" sz="1100" dirty="0">
                <a:solidFill>
                  <a:schemeClr val="tx1"/>
                </a:solidFill>
              </a:rPr>
              <a:t>Project Requirements Discussion</a:t>
            </a:r>
          </a:p>
        </p:txBody>
      </p:sp>
      <p:cxnSp>
        <p:nvCxnSpPr>
          <p:cNvPr id="22" name="Shape 295">
            <a:extLst>
              <a:ext uri="{FF2B5EF4-FFF2-40B4-BE49-F238E27FC236}">
                <a16:creationId xmlns:a16="http://schemas.microsoft.com/office/drawing/2014/main" id="{3E2F773A-FB87-40F9-85AC-175CBA4BA713}"/>
              </a:ext>
            </a:extLst>
          </p:cNvPr>
          <p:cNvCxnSpPr>
            <a:cxnSpLocks/>
          </p:cNvCxnSpPr>
          <p:nvPr/>
        </p:nvCxnSpPr>
        <p:spPr>
          <a:xfrm rot="10800000">
            <a:off x="2461519" y="2648242"/>
            <a:ext cx="0" cy="657225"/>
          </a:xfrm>
          <a:prstGeom prst="straightConnector1">
            <a:avLst/>
          </a:prstGeom>
          <a:noFill/>
          <a:ln w="9525" cap="flat" cmpd="sng">
            <a:solidFill>
              <a:srgbClr val="CCCCCC"/>
            </a:solidFill>
            <a:prstDash val="solid"/>
            <a:round/>
            <a:headEnd type="oval" w="lg" len="lg"/>
            <a:tailEnd type="oval" w="lg" len="lg"/>
          </a:ln>
        </p:spPr>
      </p:cxnSp>
      <p:cxnSp>
        <p:nvCxnSpPr>
          <p:cNvPr id="23" name="Shape 295">
            <a:extLst>
              <a:ext uri="{FF2B5EF4-FFF2-40B4-BE49-F238E27FC236}">
                <a16:creationId xmlns:a16="http://schemas.microsoft.com/office/drawing/2014/main" id="{A53117DB-8684-4B1E-9046-E1870CE37086}"/>
              </a:ext>
            </a:extLst>
          </p:cNvPr>
          <p:cNvCxnSpPr>
            <a:cxnSpLocks/>
          </p:cNvCxnSpPr>
          <p:nvPr/>
        </p:nvCxnSpPr>
        <p:spPr>
          <a:xfrm rot="10800000">
            <a:off x="2960282" y="2648242"/>
            <a:ext cx="0" cy="657225"/>
          </a:xfrm>
          <a:prstGeom prst="straightConnector1">
            <a:avLst/>
          </a:prstGeom>
          <a:noFill/>
          <a:ln w="9525" cap="flat" cmpd="sng">
            <a:solidFill>
              <a:srgbClr val="CCCCCC"/>
            </a:solidFill>
            <a:prstDash val="solid"/>
            <a:round/>
            <a:headEnd type="oval" w="lg" len="lg"/>
            <a:tailEnd type="oval" w="lg" len="lg"/>
          </a:ln>
        </p:spPr>
      </p:cxnSp>
      <p:sp>
        <p:nvSpPr>
          <p:cNvPr id="24" name="Rectangle 23">
            <a:extLst>
              <a:ext uri="{FF2B5EF4-FFF2-40B4-BE49-F238E27FC236}">
                <a16:creationId xmlns:a16="http://schemas.microsoft.com/office/drawing/2014/main" id="{9DFD2496-2A87-4D4D-A94B-3D7837194796}"/>
              </a:ext>
            </a:extLst>
          </p:cNvPr>
          <p:cNvSpPr/>
          <p:nvPr/>
        </p:nvSpPr>
        <p:spPr>
          <a:xfrm>
            <a:off x="2194560" y="3305467"/>
            <a:ext cx="975702" cy="694439"/>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Login</a:t>
            </a:r>
          </a:p>
          <a:p>
            <a:pPr marL="171450" indent="-171450">
              <a:buFont typeface="Arial" panose="020B0604020202020204" pitchFamily="34" charset="0"/>
              <a:buChar char="•"/>
            </a:pPr>
            <a:r>
              <a:rPr lang="en-SG" sz="1100" dirty="0">
                <a:solidFill>
                  <a:schemeClr val="tx1"/>
                </a:solidFill>
              </a:rPr>
              <a:t>Bootstrap</a:t>
            </a:r>
          </a:p>
        </p:txBody>
      </p:sp>
      <p:cxnSp>
        <p:nvCxnSpPr>
          <p:cNvPr id="25" name="Shape 295">
            <a:extLst>
              <a:ext uri="{FF2B5EF4-FFF2-40B4-BE49-F238E27FC236}">
                <a16:creationId xmlns:a16="http://schemas.microsoft.com/office/drawing/2014/main" id="{A892A349-76E1-4AA3-9444-E061541DE6E8}"/>
              </a:ext>
            </a:extLst>
          </p:cNvPr>
          <p:cNvCxnSpPr>
            <a:cxnSpLocks/>
          </p:cNvCxnSpPr>
          <p:nvPr/>
        </p:nvCxnSpPr>
        <p:spPr>
          <a:xfrm rot="10800000">
            <a:off x="2962176" y="1991017"/>
            <a:ext cx="0" cy="657225"/>
          </a:xfrm>
          <a:prstGeom prst="straightConnector1">
            <a:avLst/>
          </a:prstGeom>
          <a:noFill/>
          <a:ln w="9525" cap="flat" cmpd="sng">
            <a:solidFill>
              <a:srgbClr val="CCCCCC"/>
            </a:solidFill>
            <a:prstDash val="solid"/>
            <a:round/>
            <a:headEnd type="oval" w="lg" len="lg"/>
            <a:tailEnd type="oval" w="lg" len="lg"/>
          </a:ln>
        </p:spPr>
      </p:cxnSp>
      <p:cxnSp>
        <p:nvCxnSpPr>
          <p:cNvPr id="26" name="Shape 295">
            <a:extLst>
              <a:ext uri="{FF2B5EF4-FFF2-40B4-BE49-F238E27FC236}">
                <a16:creationId xmlns:a16="http://schemas.microsoft.com/office/drawing/2014/main" id="{0417AA38-A54B-4B41-9B18-B154F6A23B5C}"/>
              </a:ext>
            </a:extLst>
          </p:cNvPr>
          <p:cNvCxnSpPr>
            <a:cxnSpLocks/>
          </p:cNvCxnSpPr>
          <p:nvPr/>
        </p:nvCxnSpPr>
        <p:spPr>
          <a:xfrm rot="10800000">
            <a:off x="3963589" y="1977541"/>
            <a:ext cx="0" cy="657225"/>
          </a:xfrm>
          <a:prstGeom prst="straightConnector1">
            <a:avLst/>
          </a:prstGeom>
          <a:noFill/>
          <a:ln w="9525" cap="flat" cmpd="sng">
            <a:solidFill>
              <a:srgbClr val="CCCCCC"/>
            </a:solidFill>
            <a:prstDash val="solid"/>
            <a:round/>
            <a:headEnd type="oval" w="lg" len="lg"/>
            <a:tailEnd type="oval" w="lg" len="lg"/>
          </a:ln>
        </p:spPr>
      </p:cxnSp>
      <p:sp>
        <p:nvSpPr>
          <p:cNvPr id="27" name="Rectangle 26">
            <a:extLst>
              <a:ext uri="{FF2B5EF4-FFF2-40B4-BE49-F238E27FC236}">
                <a16:creationId xmlns:a16="http://schemas.microsoft.com/office/drawing/2014/main" id="{0EB0B24F-2135-4652-8E14-9191BBA21FFA}"/>
              </a:ext>
            </a:extLst>
          </p:cNvPr>
          <p:cNvSpPr/>
          <p:nvPr/>
        </p:nvSpPr>
        <p:spPr>
          <a:xfrm>
            <a:off x="2820950" y="1359769"/>
            <a:ext cx="1336958" cy="617772"/>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Bootstrap</a:t>
            </a:r>
          </a:p>
          <a:p>
            <a:pPr marL="171450" indent="-171450">
              <a:buFont typeface="Arial" panose="020B0604020202020204" pitchFamily="34" charset="0"/>
              <a:buChar char="•"/>
            </a:pPr>
            <a:r>
              <a:rPr lang="en-SG" sz="1100" dirty="0">
                <a:solidFill>
                  <a:schemeClr val="tx1"/>
                </a:solidFill>
              </a:rPr>
              <a:t>Basic Location Report</a:t>
            </a:r>
          </a:p>
        </p:txBody>
      </p:sp>
      <p:cxnSp>
        <p:nvCxnSpPr>
          <p:cNvPr id="28" name="Shape 295">
            <a:extLst>
              <a:ext uri="{FF2B5EF4-FFF2-40B4-BE49-F238E27FC236}">
                <a16:creationId xmlns:a16="http://schemas.microsoft.com/office/drawing/2014/main" id="{50B91308-CCE6-407E-8C65-A372D0095817}"/>
              </a:ext>
            </a:extLst>
          </p:cNvPr>
          <p:cNvCxnSpPr>
            <a:cxnSpLocks/>
          </p:cNvCxnSpPr>
          <p:nvPr/>
        </p:nvCxnSpPr>
        <p:spPr>
          <a:xfrm rot="10800000">
            <a:off x="3969147" y="2634766"/>
            <a:ext cx="0" cy="657225"/>
          </a:xfrm>
          <a:prstGeom prst="straightConnector1">
            <a:avLst/>
          </a:prstGeom>
          <a:noFill/>
          <a:ln w="9525" cap="flat" cmpd="sng">
            <a:solidFill>
              <a:srgbClr val="CCCCCC"/>
            </a:solidFill>
            <a:prstDash val="solid"/>
            <a:round/>
            <a:headEnd type="oval" w="lg" len="lg"/>
            <a:tailEnd type="oval" w="lg" len="lg"/>
          </a:ln>
        </p:spPr>
      </p:cxnSp>
      <p:cxnSp>
        <p:nvCxnSpPr>
          <p:cNvPr id="29" name="Shape 295">
            <a:extLst>
              <a:ext uri="{FF2B5EF4-FFF2-40B4-BE49-F238E27FC236}">
                <a16:creationId xmlns:a16="http://schemas.microsoft.com/office/drawing/2014/main" id="{D75190D4-33C9-484E-B14D-ECBCB1FDE814}"/>
              </a:ext>
            </a:extLst>
          </p:cNvPr>
          <p:cNvCxnSpPr>
            <a:cxnSpLocks/>
          </p:cNvCxnSpPr>
          <p:nvPr/>
        </p:nvCxnSpPr>
        <p:spPr>
          <a:xfrm rot="10800000">
            <a:off x="4481766" y="2634766"/>
            <a:ext cx="0" cy="657225"/>
          </a:xfrm>
          <a:prstGeom prst="straightConnector1">
            <a:avLst/>
          </a:prstGeom>
          <a:noFill/>
          <a:ln w="9525" cap="flat" cmpd="sng">
            <a:solidFill>
              <a:srgbClr val="CCCCCC"/>
            </a:solidFill>
            <a:prstDash val="solid"/>
            <a:round/>
            <a:headEnd type="oval" w="lg" len="lg"/>
            <a:tailEnd type="oval" w="lg" len="lg"/>
          </a:ln>
        </p:spPr>
      </p:cxnSp>
      <p:sp>
        <p:nvSpPr>
          <p:cNvPr id="30" name="Rectangle 29">
            <a:extLst>
              <a:ext uri="{FF2B5EF4-FFF2-40B4-BE49-F238E27FC236}">
                <a16:creationId xmlns:a16="http://schemas.microsoft.com/office/drawing/2014/main" id="{18E908B9-799A-43AD-BB55-98090353FC89}"/>
              </a:ext>
            </a:extLst>
          </p:cNvPr>
          <p:cNvSpPr/>
          <p:nvPr/>
        </p:nvSpPr>
        <p:spPr>
          <a:xfrm>
            <a:off x="3271601" y="3301527"/>
            <a:ext cx="1563807" cy="73381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Bootstrap</a:t>
            </a:r>
          </a:p>
          <a:p>
            <a:pPr marL="171450" indent="-171450">
              <a:buFont typeface="Arial" panose="020B0604020202020204" pitchFamily="34" charset="0"/>
              <a:buChar char="•"/>
            </a:pPr>
            <a:r>
              <a:rPr lang="en-SG" sz="1100" dirty="0">
                <a:solidFill>
                  <a:schemeClr val="tx1"/>
                </a:solidFill>
              </a:rPr>
              <a:t>Basic Location Report</a:t>
            </a:r>
          </a:p>
          <a:p>
            <a:pPr marL="171450" indent="-171450">
              <a:buFont typeface="Arial" panose="020B0604020202020204" pitchFamily="34" charset="0"/>
              <a:buChar char="•"/>
            </a:pPr>
            <a:r>
              <a:rPr lang="en-SG" sz="1100" dirty="0">
                <a:solidFill>
                  <a:schemeClr val="tx1"/>
                </a:solidFill>
              </a:rPr>
              <a:t>Heatmap</a:t>
            </a:r>
          </a:p>
        </p:txBody>
      </p:sp>
      <p:cxnSp>
        <p:nvCxnSpPr>
          <p:cNvPr id="31" name="Shape 295">
            <a:extLst>
              <a:ext uri="{FF2B5EF4-FFF2-40B4-BE49-F238E27FC236}">
                <a16:creationId xmlns:a16="http://schemas.microsoft.com/office/drawing/2014/main" id="{B10E427D-57DC-43A6-9AED-00B6CB913E41}"/>
              </a:ext>
            </a:extLst>
          </p:cNvPr>
          <p:cNvCxnSpPr>
            <a:cxnSpLocks/>
          </p:cNvCxnSpPr>
          <p:nvPr/>
        </p:nvCxnSpPr>
        <p:spPr>
          <a:xfrm rot="10800000">
            <a:off x="4489765" y="1977540"/>
            <a:ext cx="0" cy="657225"/>
          </a:xfrm>
          <a:prstGeom prst="straightConnector1">
            <a:avLst/>
          </a:prstGeom>
          <a:noFill/>
          <a:ln w="9525" cap="flat" cmpd="sng">
            <a:solidFill>
              <a:srgbClr val="CCCCCC"/>
            </a:solidFill>
            <a:prstDash val="solid"/>
            <a:round/>
            <a:headEnd type="oval" w="lg" len="lg"/>
            <a:tailEnd type="oval" w="lg" len="lg"/>
          </a:ln>
        </p:spPr>
      </p:cxnSp>
      <p:cxnSp>
        <p:nvCxnSpPr>
          <p:cNvPr id="32" name="Shape 295">
            <a:extLst>
              <a:ext uri="{FF2B5EF4-FFF2-40B4-BE49-F238E27FC236}">
                <a16:creationId xmlns:a16="http://schemas.microsoft.com/office/drawing/2014/main" id="{346786DC-2C29-4B9C-995F-AA38379916E3}"/>
              </a:ext>
            </a:extLst>
          </p:cNvPr>
          <p:cNvCxnSpPr>
            <a:cxnSpLocks/>
          </p:cNvCxnSpPr>
          <p:nvPr/>
        </p:nvCxnSpPr>
        <p:spPr>
          <a:xfrm rot="10800000">
            <a:off x="5495377" y="1977540"/>
            <a:ext cx="0" cy="657225"/>
          </a:xfrm>
          <a:prstGeom prst="straightConnector1">
            <a:avLst/>
          </a:prstGeom>
          <a:noFill/>
          <a:ln w="9525" cap="flat" cmpd="sng">
            <a:solidFill>
              <a:srgbClr val="CCCCCC"/>
            </a:solidFill>
            <a:prstDash val="solid"/>
            <a:round/>
            <a:headEnd type="oval" w="lg" len="lg"/>
            <a:tailEnd type="oval" w="lg" len="lg"/>
          </a:ln>
        </p:spPr>
      </p:cxnSp>
      <p:sp>
        <p:nvSpPr>
          <p:cNvPr id="33" name="Rectangle 32">
            <a:extLst>
              <a:ext uri="{FF2B5EF4-FFF2-40B4-BE49-F238E27FC236}">
                <a16:creationId xmlns:a16="http://schemas.microsoft.com/office/drawing/2014/main" id="{78B922D4-500C-4BA9-A12C-8BE453FAD5AD}"/>
              </a:ext>
            </a:extLst>
          </p:cNvPr>
          <p:cNvSpPr/>
          <p:nvPr/>
        </p:nvSpPr>
        <p:spPr>
          <a:xfrm>
            <a:off x="4288908" y="992810"/>
            <a:ext cx="1346611" cy="977992"/>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Basic Location Report</a:t>
            </a:r>
          </a:p>
          <a:p>
            <a:pPr marL="171450" indent="-171450">
              <a:buFont typeface="Arial" panose="020B0604020202020204" pitchFamily="34" charset="0"/>
              <a:buChar char="•"/>
            </a:pPr>
            <a:r>
              <a:rPr lang="en-SG" sz="1100" dirty="0">
                <a:solidFill>
                  <a:schemeClr val="tx1"/>
                </a:solidFill>
              </a:rPr>
              <a:t>Heatmap</a:t>
            </a:r>
          </a:p>
          <a:p>
            <a:pPr marL="171450" indent="-171450">
              <a:buFont typeface="Arial" panose="020B0604020202020204" pitchFamily="34" charset="0"/>
              <a:buChar char="•"/>
            </a:pPr>
            <a:r>
              <a:rPr lang="en-SG" sz="1100" dirty="0">
                <a:solidFill>
                  <a:schemeClr val="tx1"/>
                </a:solidFill>
              </a:rPr>
              <a:t>Auto Group Detection</a:t>
            </a:r>
          </a:p>
        </p:txBody>
      </p:sp>
      <p:cxnSp>
        <p:nvCxnSpPr>
          <p:cNvPr id="34" name="Shape 295">
            <a:extLst>
              <a:ext uri="{FF2B5EF4-FFF2-40B4-BE49-F238E27FC236}">
                <a16:creationId xmlns:a16="http://schemas.microsoft.com/office/drawing/2014/main" id="{61F16C90-D616-430E-A46E-D01D1E43E788}"/>
              </a:ext>
            </a:extLst>
          </p:cNvPr>
          <p:cNvCxnSpPr>
            <a:cxnSpLocks/>
          </p:cNvCxnSpPr>
          <p:nvPr/>
        </p:nvCxnSpPr>
        <p:spPr>
          <a:xfrm rot="10800000">
            <a:off x="5495377" y="2644301"/>
            <a:ext cx="0" cy="657225"/>
          </a:xfrm>
          <a:prstGeom prst="straightConnector1">
            <a:avLst/>
          </a:prstGeom>
          <a:noFill/>
          <a:ln w="9525" cap="flat" cmpd="sng">
            <a:solidFill>
              <a:srgbClr val="CCCCCC"/>
            </a:solidFill>
            <a:prstDash val="solid"/>
            <a:round/>
            <a:headEnd type="oval" w="lg" len="lg"/>
            <a:tailEnd type="oval" w="lg" len="lg"/>
          </a:ln>
        </p:spPr>
      </p:cxnSp>
      <p:cxnSp>
        <p:nvCxnSpPr>
          <p:cNvPr id="35" name="Shape 295">
            <a:extLst>
              <a:ext uri="{FF2B5EF4-FFF2-40B4-BE49-F238E27FC236}">
                <a16:creationId xmlns:a16="http://schemas.microsoft.com/office/drawing/2014/main" id="{62DE1C44-6BCB-4793-A5D2-A870D780FE67}"/>
              </a:ext>
            </a:extLst>
          </p:cNvPr>
          <p:cNvCxnSpPr>
            <a:cxnSpLocks/>
          </p:cNvCxnSpPr>
          <p:nvPr/>
        </p:nvCxnSpPr>
        <p:spPr>
          <a:xfrm rot="10800000">
            <a:off x="5998183" y="2634766"/>
            <a:ext cx="0" cy="657225"/>
          </a:xfrm>
          <a:prstGeom prst="straightConnector1">
            <a:avLst/>
          </a:prstGeom>
          <a:noFill/>
          <a:ln w="9525" cap="flat" cmpd="sng">
            <a:solidFill>
              <a:srgbClr val="CCCCCC"/>
            </a:solidFill>
            <a:prstDash val="solid"/>
            <a:round/>
            <a:headEnd type="oval" w="lg" len="lg"/>
            <a:tailEnd type="oval" w="lg" len="lg"/>
          </a:ln>
        </p:spPr>
      </p:cxnSp>
      <p:sp>
        <p:nvSpPr>
          <p:cNvPr id="36" name="Rectangle 35">
            <a:extLst>
              <a:ext uri="{FF2B5EF4-FFF2-40B4-BE49-F238E27FC236}">
                <a16:creationId xmlns:a16="http://schemas.microsoft.com/office/drawing/2014/main" id="{A6B98BE5-3771-49B2-9D6B-5A714C8264C1}"/>
              </a:ext>
            </a:extLst>
          </p:cNvPr>
          <p:cNvSpPr/>
          <p:nvPr/>
        </p:nvSpPr>
        <p:spPr>
          <a:xfrm>
            <a:off x="4972023" y="3305467"/>
            <a:ext cx="1238013" cy="72987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Auto Group Detection</a:t>
            </a:r>
          </a:p>
          <a:p>
            <a:pPr marL="171450" indent="-171450">
              <a:buFont typeface="Arial" panose="020B0604020202020204" pitchFamily="34" charset="0"/>
              <a:buChar char="•"/>
            </a:pPr>
            <a:r>
              <a:rPr lang="en-SG" sz="1100" dirty="0">
                <a:solidFill>
                  <a:schemeClr val="tx1"/>
                </a:solidFill>
              </a:rPr>
              <a:t>Debugging</a:t>
            </a:r>
          </a:p>
          <a:p>
            <a:pPr marL="171450" indent="-171450">
              <a:buFont typeface="Arial" panose="020B0604020202020204" pitchFamily="34" charset="0"/>
              <a:buChar char="•"/>
            </a:pPr>
            <a:r>
              <a:rPr lang="en-SG" sz="1100" dirty="0">
                <a:solidFill>
                  <a:schemeClr val="tx1"/>
                </a:solidFill>
              </a:rPr>
              <a:t>Buffer</a:t>
            </a:r>
          </a:p>
        </p:txBody>
      </p:sp>
      <p:cxnSp>
        <p:nvCxnSpPr>
          <p:cNvPr id="37" name="Shape 295">
            <a:extLst>
              <a:ext uri="{FF2B5EF4-FFF2-40B4-BE49-F238E27FC236}">
                <a16:creationId xmlns:a16="http://schemas.microsoft.com/office/drawing/2014/main" id="{B2F87B62-986D-441E-B70E-D77F6C38D928}"/>
              </a:ext>
            </a:extLst>
          </p:cNvPr>
          <p:cNvCxnSpPr>
            <a:cxnSpLocks/>
          </p:cNvCxnSpPr>
          <p:nvPr/>
        </p:nvCxnSpPr>
        <p:spPr>
          <a:xfrm rot="10800000">
            <a:off x="6005110" y="2634766"/>
            <a:ext cx="0" cy="657225"/>
          </a:xfrm>
          <a:prstGeom prst="straightConnector1">
            <a:avLst/>
          </a:prstGeom>
          <a:noFill/>
          <a:ln w="9525" cap="flat" cmpd="sng">
            <a:solidFill>
              <a:srgbClr val="CCCCCC"/>
            </a:solidFill>
            <a:prstDash val="solid"/>
            <a:round/>
            <a:headEnd type="oval" w="lg" len="lg"/>
            <a:tailEnd type="oval" w="lg" len="lg"/>
          </a:ln>
        </p:spPr>
      </p:cxnSp>
      <p:cxnSp>
        <p:nvCxnSpPr>
          <p:cNvPr id="38" name="Shape 295">
            <a:extLst>
              <a:ext uri="{FF2B5EF4-FFF2-40B4-BE49-F238E27FC236}">
                <a16:creationId xmlns:a16="http://schemas.microsoft.com/office/drawing/2014/main" id="{27EF0C4A-64FD-4419-ADB1-B2DF95C52CDA}"/>
              </a:ext>
            </a:extLst>
          </p:cNvPr>
          <p:cNvCxnSpPr>
            <a:cxnSpLocks/>
          </p:cNvCxnSpPr>
          <p:nvPr/>
        </p:nvCxnSpPr>
        <p:spPr>
          <a:xfrm rot="10800000">
            <a:off x="5998183" y="1970802"/>
            <a:ext cx="0" cy="657225"/>
          </a:xfrm>
          <a:prstGeom prst="straightConnector1">
            <a:avLst/>
          </a:prstGeom>
          <a:noFill/>
          <a:ln w="9525" cap="flat" cmpd="sng">
            <a:solidFill>
              <a:srgbClr val="CCCCCC"/>
            </a:solidFill>
            <a:prstDash val="solid"/>
            <a:round/>
            <a:headEnd type="oval" w="lg" len="lg"/>
            <a:tailEnd type="oval" w="lg" len="lg"/>
          </a:ln>
        </p:spPr>
      </p:cxnSp>
      <p:cxnSp>
        <p:nvCxnSpPr>
          <p:cNvPr id="39" name="Shape 295">
            <a:extLst>
              <a:ext uri="{FF2B5EF4-FFF2-40B4-BE49-F238E27FC236}">
                <a16:creationId xmlns:a16="http://schemas.microsoft.com/office/drawing/2014/main" id="{D0AA4160-2A42-44CD-8702-37583C4F0DFC}"/>
              </a:ext>
            </a:extLst>
          </p:cNvPr>
          <p:cNvCxnSpPr>
            <a:cxnSpLocks/>
          </p:cNvCxnSpPr>
          <p:nvPr/>
        </p:nvCxnSpPr>
        <p:spPr>
          <a:xfrm rot="10800000">
            <a:off x="6517728" y="1977541"/>
            <a:ext cx="0" cy="657225"/>
          </a:xfrm>
          <a:prstGeom prst="straightConnector1">
            <a:avLst/>
          </a:prstGeom>
          <a:noFill/>
          <a:ln w="9525" cap="flat" cmpd="sng">
            <a:solidFill>
              <a:srgbClr val="CCCCCC"/>
            </a:solidFill>
            <a:prstDash val="solid"/>
            <a:round/>
            <a:headEnd type="oval" w="lg" len="lg"/>
            <a:tailEnd type="oval" w="lg" len="lg"/>
          </a:ln>
        </p:spPr>
      </p:cxnSp>
      <p:sp>
        <p:nvSpPr>
          <p:cNvPr id="40" name="Rectangle 39">
            <a:extLst>
              <a:ext uri="{FF2B5EF4-FFF2-40B4-BE49-F238E27FC236}">
                <a16:creationId xmlns:a16="http://schemas.microsoft.com/office/drawing/2014/main" id="{918150A9-1DB9-4FD8-98BF-092E8A9B5332}"/>
              </a:ext>
            </a:extLst>
          </p:cNvPr>
          <p:cNvSpPr/>
          <p:nvPr/>
        </p:nvSpPr>
        <p:spPr>
          <a:xfrm>
            <a:off x="5875970" y="1144683"/>
            <a:ext cx="1490490" cy="810172"/>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UAT Preparation</a:t>
            </a:r>
          </a:p>
          <a:p>
            <a:pPr marL="171450" indent="-171450">
              <a:buFont typeface="Arial" panose="020B0604020202020204" pitchFamily="34" charset="0"/>
              <a:buChar char="•"/>
            </a:pPr>
            <a:r>
              <a:rPr lang="en-SG" sz="1100" dirty="0">
                <a:solidFill>
                  <a:schemeClr val="tx1"/>
                </a:solidFill>
              </a:rPr>
              <a:t>Final Presentation Preparation</a:t>
            </a:r>
          </a:p>
        </p:txBody>
      </p:sp>
      <p:sp>
        <p:nvSpPr>
          <p:cNvPr id="41" name="Rectangle 40">
            <a:extLst>
              <a:ext uri="{FF2B5EF4-FFF2-40B4-BE49-F238E27FC236}">
                <a16:creationId xmlns:a16="http://schemas.microsoft.com/office/drawing/2014/main" id="{33408441-E2DC-47E0-9955-AB375853A939}"/>
              </a:ext>
            </a:extLst>
          </p:cNvPr>
          <p:cNvSpPr/>
          <p:nvPr/>
        </p:nvSpPr>
        <p:spPr>
          <a:xfrm>
            <a:off x="6326423" y="3335625"/>
            <a:ext cx="1473998" cy="53181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Final Presentation</a:t>
            </a:r>
          </a:p>
          <a:p>
            <a:pPr algn="ctr"/>
            <a:r>
              <a:rPr lang="en-SG" sz="1100" dirty="0">
                <a:solidFill>
                  <a:schemeClr val="tx1"/>
                </a:solidFill>
              </a:rPr>
              <a:t>Preparation</a:t>
            </a:r>
          </a:p>
        </p:txBody>
      </p:sp>
      <p:cxnSp>
        <p:nvCxnSpPr>
          <p:cNvPr id="42" name="Shape 295">
            <a:extLst>
              <a:ext uri="{FF2B5EF4-FFF2-40B4-BE49-F238E27FC236}">
                <a16:creationId xmlns:a16="http://schemas.microsoft.com/office/drawing/2014/main" id="{5B89E1A1-D4EE-461D-91B1-55C09770EB6F}"/>
              </a:ext>
            </a:extLst>
          </p:cNvPr>
          <p:cNvCxnSpPr>
            <a:cxnSpLocks/>
          </p:cNvCxnSpPr>
          <p:nvPr/>
        </p:nvCxnSpPr>
        <p:spPr>
          <a:xfrm flipV="1">
            <a:off x="6517728" y="2644302"/>
            <a:ext cx="0" cy="691323"/>
          </a:xfrm>
          <a:prstGeom prst="straightConnector1">
            <a:avLst/>
          </a:prstGeom>
          <a:noFill/>
          <a:ln w="9525" cap="flat" cmpd="sng">
            <a:solidFill>
              <a:srgbClr val="CCCCCC"/>
            </a:solidFill>
            <a:prstDash val="solid"/>
            <a:round/>
            <a:headEnd type="oval" w="lg" len="lg"/>
            <a:tailEnd type="oval" w="lg" len="lg"/>
          </a:ln>
        </p:spPr>
      </p:cxnSp>
      <p:graphicFrame>
        <p:nvGraphicFramePr>
          <p:cNvPr id="43" name="Table 42">
            <a:extLst>
              <a:ext uri="{FF2B5EF4-FFF2-40B4-BE49-F238E27FC236}">
                <a16:creationId xmlns:a16="http://schemas.microsoft.com/office/drawing/2014/main" id="{FC212CD9-D9B8-4C10-B31F-E181848B3401}"/>
              </a:ext>
            </a:extLst>
          </p:cNvPr>
          <p:cNvGraphicFramePr>
            <a:graphicFrameLocks noGrp="1"/>
          </p:cNvGraphicFramePr>
          <p:nvPr>
            <p:extLst>
              <p:ext uri="{D42A27DB-BD31-4B8C-83A1-F6EECF244321}">
                <p14:modId xmlns:p14="http://schemas.microsoft.com/office/powerpoint/2010/main" val="2846280458"/>
              </p:ext>
            </p:extLst>
          </p:nvPr>
        </p:nvGraphicFramePr>
        <p:xfrm>
          <a:off x="1197161" y="2767688"/>
          <a:ext cx="6566118" cy="370840"/>
        </p:xfrm>
        <a:graphic>
          <a:graphicData uri="http://schemas.openxmlformats.org/drawingml/2006/table">
            <a:tbl>
              <a:tblPr firstRow="1" bandRow="1">
                <a:tableStyleId>{2D5ABB26-0587-4C30-8999-92F81FD0307C}</a:tableStyleId>
              </a:tblPr>
              <a:tblGrid>
                <a:gridCol w="505086">
                  <a:extLst>
                    <a:ext uri="{9D8B030D-6E8A-4147-A177-3AD203B41FA5}">
                      <a16:colId xmlns:a16="http://schemas.microsoft.com/office/drawing/2014/main" val="3117763227"/>
                    </a:ext>
                  </a:extLst>
                </a:gridCol>
                <a:gridCol w="505086">
                  <a:extLst>
                    <a:ext uri="{9D8B030D-6E8A-4147-A177-3AD203B41FA5}">
                      <a16:colId xmlns:a16="http://schemas.microsoft.com/office/drawing/2014/main" val="1248548734"/>
                    </a:ext>
                  </a:extLst>
                </a:gridCol>
                <a:gridCol w="505086">
                  <a:extLst>
                    <a:ext uri="{9D8B030D-6E8A-4147-A177-3AD203B41FA5}">
                      <a16:colId xmlns:a16="http://schemas.microsoft.com/office/drawing/2014/main" val="953174464"/>
                    </a:ext>
                  </a:extLst>
                </a:gridCol>
                <a:gridCol w="505086">
                  <a:extLst>
                    <a:ext uri="{9D8B030D-6E8A-4147-A177-3AD203B41FA5}">
                      <a16:colId xmlns:a16="http://schemas.microsoft.com/office/drawing/2014/main" val="4033385160"/>
                    </a:ext>
                  </a:extLst>
                </a:gridCol>
                <a:gridCol w="505086">
                  <a:extLst>
                    <a:ext uri="{9D8B030D-6E8A-4147-A177-3AD203B41FA5}">
                      <a16:colId xmlns:a16="http://schemas.microsoft.com/office/drawing/2014/main" val="3752692623"/>
                    </a:ext>
                  </a:extLst>
                </a:gridCol>
                <a:gridCol w="505086">
                  <a:extLst>
                    <a:ext uri="{9D8B030D-6E8A-4147-A177-3AD203B41FA5}">
                      <a16:colId xmlns:a16="http://schemas.microsoft.com/office/drawing/2014/main" val="3959884280"/>
                    </a:ext>
                  </a:extLst>
                </a:gridCol>
                <a:gridCol w="505086">
                  <a:extLst>
                    <a:ext uri="{9D8B030D-6E8A-4147-A177-3AD203B41FA5}">
                      <a16:colId xmlns:a16="http://schemas.microsoft.com/office/drawing/2014/main" val="2449812533"/>
                    </a:ext>
                  </a:extLst>
                </a:gridCol>
                <a:gridCol w="505086">
                  <a:extLst>
                    <a:ext uri="{9D8B030D-6E8A-4147-A177-3AD203B41FA5}">
                      <a16:colId xmlns:a16="http://schemas.microsoft.com/office/drawing/2014/main" val="611614479"/>
                    </a:ext>
                  </a:extLst>
                </a:gridCol>
                <a:gridCol w="505086">
                  <a:extLst>
                    <a:ext uri="{9D8B030D-6E8A-4147-A177-3AD203B41FA5}">
                      <a16:colId xmlns:a16="http://schemas.microsoft.com/office/drawing/2014/main" val="3456171078"/>
                    </a:ext>
                  </a:extLst>
                </a:gridCol>
                <a:gridCol w="505086">
                  <a:extLst>
                    <a:ext uri="{9D8B030D-6E8A-4147-A177-3AD203B41FA5}">
                      <a16:colId xmlns:a16="http://schemas.microsoft.com/office/drawing/2014/main" val="3171634709"/>
                    </a:ext>
                  </a:extLst>
                </a:gridCol>
                <a:gridCol w="505086">
                  <a:extLst>
                    <a:ext uri="{9D8B030D-6E8A-4147-A177-3AD203B41FA5}">
                      <a16:colId xmlns:a16="http://schemas.microsoft.com/office/drawing/2014/main" val="2545235933"/>
                    </a:ext>
                  </a:extLst>
                </a:gridCol>
                <a:gridCol w="505086">
                  <a:extLst>
                    <a:ext uri="{9D8B030D-6E8A-4147-A177-3AD203B41FA5}">
                      <a16:colId xmlns:a16="http://schemas.microsoft.com/office/drawing/2014/main" val="191890608"/>
                    </a:ext>
                  </a:extLst>
                </a:gridCol>
                <a:gridCol w="505086">
                  <a:extLst>
                    <a:ext uri="{9D8B030D-6E8A-4147-A177-3AD203B41FA5}">
                      <a16:colId xmlns:a16="http://schemas.microsoft.com/office/drawing/2014/main" val="1258002556"/>
                    </a:ext>
                  </a:extLst>
                </a:gridCol>
              </a:tblGrid>
              <a:tr h="370840">
                <a:tc>
                  <a:txBody>
                    <a:bodyPr/>
                    <a:lstStyle/>
                    <a:p>
                      <a:pPr algn="ctr"/>
                      <a:r>
                        <a:rPr lang="en-SG" sz="1600" dirty="0">
                          <a:solidFill>
                            <a:schemeClr val="bg1">
                              <a:lumMod val="50000"/>
                            </a:schemeClr>
                          </a:solidFill>
                        </a:rPr>
                        <a:t>3</a:t>
                      </a:r>
                    </a:p>
                  </a:txBody>
                  <a:tcPr/>
                </a:tc>
                <a:tc>
                  <a:txBody>
                    <a:bodyPr/>
                    <a:lstStyle/>
                    <a:p>
                      <a:pPr algn="ctr"/>
                      <a:r>
                        <a:rPr lang="en-SG" sz="1600" dirty="0">
                          <a:solidFill>
                            <a:schemeClr val="bg1">
                              <a:lumMod val="50000"/>
                            </a:schemeClr>
                          </a:solidFill>
                        </a:rPr>
                        <a:t>4</a:t>
                      </a:r>
                    </a:p>
                  </a:txBody>
                  <a:tcPr/>
                </a:tc>
                <a:tc>
                  <a:txBody>
                    <a:bodyPr/>
                    <a:lstStyle/>
                    <a:p>
                      <a:pPr algn="ctr"/>
                      <a:r>
                        <a:rPr lang="en-SG" sz="1600" dirty="0">
                          <a:solidFill>
                            <a:schemeClr val="bg1">
                              <a:lumMod val="50000"/>
                            </a:schemeClr>
                          </a:solidFill>
                        </a:rPr>
                        <a:t>5</a:t>
                      </a:r>
                    </a:p>
                  </a:txBody>
                  <a:tcPr/>
                </a:tc>
                <a:tc>
                  <a:txBody>
                    <a:bodyPr/>
                    <a:lstStyle/>
                    <a:p>
                      <a:pPr algn="ctr"/>
                      <a:r>
                        <a:rPr lang="en-SG" sz="1600" dirty="0">
                          <a:solidFill>
                            <a:schemeClr val="bg1">
                              <a:lumMod val="50000"/>
                            </a:schemeClr>
                          </a:solidFill>
                        </a:rPr>
                        <a:t>6</a:t>
                      </a:r>
                    </a:p>
                  </a:txBody>
                  <a:tcPr/>
                </a:tc>
                <a:tc>
                  <a:txBody>
                    <a:bodyPr/>
                    <a:lstStyle/>
                    <a:p>
                      <a:pPr algn="ctr"/>
                      <a:r>
                        <a:rPr lang="en-SG" sz="1600" dirty="0">
                          <a:solidFill>
                            <a:schemeClr val="bg1">
                              <a:lumMod val="50000"/>
                            </a:schemeClr>
                          </a:solidFill>
                        </a:rPr>
                        <a:t>7</a:t>
                      </a:r>
                    </a:p>
                  </a:txBody>
                  <a:tcPr/>
                </a:tc>
                <a:tc>
                  <a:txBody>
                    <a:bodyPr/>
                    <a:lstStyle/>
                    <a:p>
                      <a:pPr algn="ctr"/>
                      <a:r>
                        <a:rPr lang="en-SG" sz="1600" dirty="0">
                          <a:solidFill>
                            <a:schemeClr val="bg1">
                              <a:lumMod val="50000"/>
                            </a:schemeClr>
                          </a:solidFill>
                        </a:rPr>
                        <a:t>8</a:t>
                      </a:r>
                    </a:p>
                  </a:txBody>
                  <a:tcPr/>
                </a:tc>
                <a:tc>
                  <a:txBody>
                    <a:bodyPr/>
                    <a:lstStyle/>
                    <a:p>
                      <a:pPr algn="ctr"/>
                      <a:r>
                        <a:rPr lang="en-SG" sz="1600" dirty="0">
                          <a:solidFill>
                            <a:schemeClr val="bg1">
                              <a:lumMod val="50000"/>
                            </a:schemeClr>
                          </a:solidFill>
                        </a:rPr>
                        <a:t>9</a:t>
                      </a:r>
                    </a:p>
                  </a:txBody>
                  <a:tcPr/>
                </a:tc>
                <a:tc>
                  <a:txBody>
                    <a:bodyPr/>
                    <a:lstStyle/>
                    <a:p>
                      <a:pPr algn="ctr"/>
                      <a:r>
                        <a:rPr lang="en-SG" sz="1600" dirty="0">
                          <a:solidFill>
                            <a:schemeClr val="bg1">
                              <a:lumMod val="50000"/>
                            </a:schemeClr>
                          </a:solidFill>
                        </a:rPr>
                        <a:t>10</a:t>
                      </a:r>
                    </a:p>
                  </a:txBody>
                  <a:tcPr/>
                </a:tc>
                <a:tc>
                  <a:txBody>
                    <a:bodyPr/>
                    <a:lstStyle/>
                    <a:p>
                      <a:pPr algn="ctr"/>
                      <a:r>
                        <a:rPr lang="en-SG" sz="1600" dirty="0">
                          <a:solidFill>
                            <a:schemeClr val="bg1">
                              <a:lumMod val="50000"/>
                            </a:schemeClr>
                          </a:solidFill>
                        </a:rPr>
                        <a:t>11</a:t>
                      </a:r>
                    </a:p>
                  </a:txBody>
                  <a:tcPr/>
                </a:tc>
                <a:tc>
                  <a:txBody>
                    <a:bodyPr/>
                    <a:lstStyle/>
                    <a:p>
                      <a:pPr algn="ctr"/>
                      <a:r>
                        <a:rPr lang="en-SG" sz="1600" dirty="0">
                          <a:solidFill>
                            <a:schemeClr val="bg1">
                              <a:lumMod val="50000"/>
                            </a:schemeClr>
                          </a:solidFill>
                        </a:rPr>
                        <a:t>12</a:t>
                      </a:r>
                    </a:p>
                  </a:txBody>
                  <a:tcPr/>
                </a:tc>
                <a:tc>
                  <a:txBody>
                    <a:bodyPr/>
                    <a:lstStyle/>
                    <a:p>
                      <a:pPr algn="ctr"/>
                      <a:r>
                        <a:rPr lang="en-SG" sz="1600" dirty="0">
                          <a:solidFill>
                            <a:schemeClr val="bg1">
                              <a:lumMod val="50000"/>
                            </a:schemeClr>
                          </a:solidFill>
                        </a:rPr>
                        <a:t>13</a:t>
                      </a:r>
                    </a:p>
                  </a:txBody>
                  <a:tcPr/>
                </a:tc>
                <a:tc>
                  <a:txBody>
                    <a:bodyPr/>
                    <a:lstStyle/>
                    <a:p>
                      <a:pPr algn="ctr"/>
                      <a:r>
                        <a:rPr lang="en-SG" sz="1600" dirty="0">
                          <a:solidFill>
                            <a:schemeClr val="bg1">
                              <a:lumMod val="50000"/>
                            </a:schemeClr>
                          </a:solidFill>
                        </a:rPr>
                        <a:t>14</a:t>
                      </a:r>
                    </a:p>
                  </a:txBody>
                  <a:tcPr/>
                </a:tc>
                <a:tc>
                  <a:txBody>
                    <a:bodyPr/>
                    <a:lstStyle/>
                    <a:p>
                      <a:pPr algn="ctr"/>
                      <a:r>
                        <a:rPr lang="en-SG" sz="1600" dirty="0">
                          <a:solidFill>
                            <a:schemeClr val="bg1">
                              <a:lumMod val="50000"/>
                            </a:schemeClr>
                          </a:solidFill>
                        </a:rPr>
                        <a:t>15</a:t>
                      </a:r>
                    </a:p>
                  </a:txBody>
                  <a:tcPr/>
                </a:tc>
                <a:extLst>
                  <a:ext uri="{0D108BD9-81ED-4DB2-BD59-A6C34878D82A}">
                    <a16:rowId xmlns:a16="http://schemas.microsoft.com/office/drawing/2014/main" val="4017020052"/>
                  </a:ext>
                </a:extLst>
              </a:tr>
            </a:tbl>
          </a:graphicData>
        </a:graphic>
      </p:graphicFrame>
      <p:cxnSp>
        <p:nvCxnSpPr>
          <p:cNvPr id="44" name="Shape 294">
            <a:extLst>
              <a:ext uri="{FF2B5EF4-FFF2-40B4-BE49-F238E27FC236}">
                <a16:creationId xmlns:a16="http://schemas.microsoft.com/office/drawing/2014/main" id="{D789AC2E-3AC5-4039-AADC-EC460310E313}"/>
              </a:ext>
            </a:extLst>
          </p:cNvPr>
          <p:cNvCxnSpPr/>
          <p:nvPr/>
        </p:nvCxnSpPr>
        <p:spPr>
          <a:xfrm>
            <a:off x="1104695" y="2644301"/>
            <a:ext cx="6865200" cy="0"/>
          </a:xfrm>
          <a:prstGeom prst="straightConnector1">
            <a:avLst/>
          </a:prstGeom>
          <a:noFill/>
          <a:ln w="9525" cap="flat" cmpd="sng">
            <a:solidFill>
              <a:srgbClr val="CCCCCC"/>
            </a:solidFill>
            <a:prstDash val="dash"/>
            <a:round/>
            <a:headEnd type="none" w="lg" len="lg"/>
            <a:tailEnd type="none" w="lg" len="lg"/>
          </a:ln>
        </p:spPr>
      </p:cxnSp>
      <p:sp>
        <p:nvSpPr>
          <p:cNvPr id="47" name="Shape 81">
            <a:extLst>
              <a:ext uri="{FF2B5EF4-FFF2-40B4-BE49-F238E27FC236}">
                <a16:creationId xmlns:a16="http://schemas.microsoft.com/office/drawing/2014/main" id="{BB7946C3-8064-4089-A7A9-2DF183E71C2E}"/>
              </a:ext>
            </a:extLst>
          </p:cNvPr>
          <p:cNvSpPr txBox="1">
            <a:spLocks/>
          </p:cNvSpPr>
          <p:nvPr/>
        </p:nvSpPr>
        <p:spPr>
          <a:xfrm>
            <a:off x="393729" y="96075"/>
            <a:ext cx="4568484" cy="699638"/>
          </a:xfrm>
          <a:prstGeom prst="rect">
            <a:avLst/>
          </a:prstGeom>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600" dirty="0">
                <a:solidFill>
                  <a:srgbClr val="1155CC"/>
                </a:solidFill>
              </a:rPr>
              <a:t>1. </a:t>
            </a:r>
            <a:r>
              <a:rPr lang="en-US" sz="3600" dirty="0"/>
              <a:t>Timeline Overview</a:t>
            </a:r>
            <a:endParaRPr lang="en" sz="3600" dirty="0"/>
          </a:p>
        </p:txBody>
      </p:sp>
      <p:sp>
        <p:nvSpPr>
          <p:cNvPr id="48" name="Shape 283">
            <a:extLst>
              <a:ext uri="{FF2B5EF4-FFF2-40B4-BE49-F238E27FC236}">
                <a16:creationId xmlns:a16="http://schemas.microsoft.com/office/drawing/2014/main" id="{5C144524-31F2-486E-9C3F-C48B75347D19}"/>
              </a:ext>
            </a:extLst>
          </p:cNvPr>
          <p:cNvSpPr/>
          <p:nvPr/>
        </p:nvSpPr>
        <p:spPr>
          <a:xfrm>
            <a:off x="8593900" y="96075"/>
            <a:ext cx="355778" cy="363230"/>
          </a:xfrm>
          <a:custGeom>
            <a:avLst/>
            <a:gdLst/>
            <a:ahLst/>
            <a:cxnLst/>
            <a:rect l="0" t="0" r="0" b="0"/>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Shape 96"/>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graphicFrame>
        <p:nvGraphicFramePr>
          <p:cNvPr id="4" name="Table 3">
            <a:extLst>
              <a:ext uri="{FF2B5EF4-FFF2-40B4-BE49-F238E27FC236}">
                <a16:creationId xmlns:a16="http://schemas.microsoft.com/office/drawing/2014/main" id="{F565A361-E159-4EA5-8819-2AF1C9D4C62A}"/>
              </a:ext>
            </a:extLst>
          </p:cNvPr>
          <p:cNvGraphicFramePr>
            <a:graphicFrameLocks noGrp="1"/>
          </p:cNvGraphicFramePr>
          <p:nvPr>
            <p:extLst>
              <p:ext uri="{D42A27DB-BD31-4B8C-83A1-F6EECF244321}">
                <p14:modId xmlns:p14="http://schemas.microsoft.com/office/powerpoint/2010/main" val="2291881100"/>
              </p:ext>
            </p:extLst>
          </p:nvPr>
        </p:nvGraphicFramePr>
        <p:xfrm>
          <a:off x="1224308" y="1251390"/>
          <a:ext cx="6096000" cy="3390046"/>
        </p:xfrm>
        <a:graphic>
          <a:graphicData uri="http://schemas.openxmlformats.org/drawingml/2006/table">
            <a:tbl>
              <a:tblPr firstRow="1" bandRow="1">
                <a:tableStyleId>{8C2C5D0A-071B-4B8A-B2F6-669D73640DAC}</a:tableStyleId>
              </a:tblPr>
              <a:tblGrid>
                <a:gridCol w="2260209">
                  <a:extLst>
                    <a:ext uri="{9D8B030D-6E8A-4147-A177-3AD203B41FA5}">
                      <a16:colId xmlns:a16="http://schemas.microsoft.com/office/drawing/2014/main" val="922868770"/>
                    </a:ext>
                  </a:extLst>
                </a:gridCol>
                <a:gridCol w="3835791">
                  <a:extLst>
                    <a:ext uri="{9D8B030D-6E8A-4147-A177-3AD203B41FA5}">
                      <a16:colId xmlns:a16="http://schemas.microsoft.com/office/drawing/2014/main" val="2109168594"/>
                    </a:ext>
                  </a:extLst>
                </a:gridCol>
              </a:tblGrid>
              <a:tr h="1235027">
                <a:tc>
                  <a:txBody>
                    <a:bodyPr/>
                    <a:lstStyle/>
                    <a:p>
                      <a:pPr algn="ctr"/>
                      <a:r>
                        <a:rPr lang="en-SG" sz="1400" b="1" dirty="0">
                          <a:latin typeface="Consolas" panose="020B0609020204030204" pitchFamily="49" charset="0"/>
                        </a:rPr>
                        <a:t>Implemented Functionalities</a:t>
                      </a:r>
                      <a:endParaRPr lang="en-US" sz="1400" b="1" dirty="0">
                        <a:latin typeface="Consolas" panose="020B0609020204030204" pitchFamily="49" charset="0"/>
                      </a:endParaRPr>
                    </a:p>
                  </a:txBody>
                  <a:tcPr anchor="ctr">
                    <a:solidFill>
                      <a:schemeClr val="bg1">
                        <a:lumMod val="85000"/>
                      </a:schemeClr>
                    </a:solidFill>
                  </a:tcPr>
                </a:tc>
                <a:tc>
                  <a:txBody>
                    <a:bodyPr/>
                    <a:lstStyle/>
                    <a:p>
                      <a:pPr marL="285750" indent="-285750">
                        <a:buFont typeface="Consolas" panose="020B0609020204030204" pitchFamily="49" charset="0"/>
                        <a:buChar char="×"/>
                      </a:pPr>
                      <a:r>
                        <a:rPr lang="en-SG" sz="1400" dirty="0">
                          <a:latin typeface="Consolas" panose="020B0609020204030204" pitchFamily="49" charset="0"/>
                        </a:rPr>
                        <a:t>Login &amp; Logout</a:t>
                      </a:r>
                    </a:p>
                    <a:p>
                      <a:pPr marL="285750" indent="-285750">
                        <a:buFont typeface="Consolas" panose="020B0609020204030204" pitchFamily="49" charset="0"/>
                        <a:buChar char="×"/>
                      </a:pPr>
                      <a:r>
                        <a:rPr lang="en-SG" sz="1400" dirty="0">
                          <a:latin typeface="Consolas" panose="020B0609020204030204" pitchFamily="49" charset="0"/>
                        </a:rPr>
                        <a:t>Bootstrap</a:t>
                      </a:r>
                      <a:r>
                        <a:rPr lang="en-US" sz="1400" dirty="0">
                          <a:latin typeface="Consolas" panose="020B0609020204030204" pitchFamily="49" charset="0"/>
                        </a:rPr>
                        <a:t> &amp; Additional Data Upload</a:t>
                      </a:r>
                    </a:p>
                    <a:p>
                      <a:pPr marL="285750" indent="-285750">
                        <a:buFont typeface="Consolas" panose="020B0609020204030204" pitchFamily="49" charset="0"/>
                        <a:buChar char="×"/>
                      </a:pPr>
                      <a:r>
                        <a:rPr lang="en-SG" sz="1400" dirty="0">
                          <a:latin typeface="Consolas" panose="020B0609020204030204" pitchFamily="49" charset="0"/>
                        </a:rPr>
                        <a:t>Basic Location Report - T</a:t>
                      </a:r>
                      <a:r>
                        <a:rPr lang="en-US" sz="1400" dirty="0">
                          <a:latin typeface="Consolas" panose="020B0609020204030204" pitchFamily="49" charset="0"/>
                        </a:rPr>
                        <a:t>op K Popular Place</a:t>
                      </a:r>
                      <a:r>
                        <a:rPr lang="en-SG" sz="1400" dirty="0">
                          <a:latin typeface="Consolas" panose="020B0609020204030204" pitchFamily="49" charset="0"/>
                        </a:rPr>
                        <a:t>s</a:t>
                      </a:r>
                    </a:p>
                    <a:p>
                      <a:pPr marL="285750" indent="-285750">
                        <a:buFont typeface="Consolas" panose="020B0609020204030204" pitchFamily="49" charset="0"/>
                        <a:buChar char="×"/>
                      </a:pPr>
                      <a:r>
                        <a:rPr lang="en-SG" sz="1400" dirty="0">
                          <a:latin typeface="Consolas" panose="020B0609020204030204" pitchFamily="49" charset="0"/>
                        </a:rPr>
                        <a:t>Heatmap</a:t>
                      </a:r>
                      <a:endParaRPr lang="en-US" sz="1400" dirty="0">
                        <a:latin typeface="Consolas" panose="020B0609020204030204" pitchFamily="49" charset="0"/>
                      </a:endParaRPr>
                    </a:p>
                  </a:txBody>
                  <a:tcPr>
                    <a:solidFill>
                      <a:schemeClr val="bg1"/>
                    </a:solidFill>
                  </a:tcPr>
                </a:tc>
                <a:extLst>
                  <a:ext uri="{0D108BD9-81ED-4DB2-BD59-A6C34878D82A}">
                    <a16:rowId xmlns:a16="http://schemas.microsoft.com/office/drawing/2014/main" val="4072192390"/>
                  </a:ext>
                </a:extLst>
              </a:tr>
              <a:tr h="1302399">
                <a:tc>
                  <a:txBody>
                    <a:bodyPr/>
                    <a:lstStyle/>
                    <a:p>
                      <a:pPr algn="ctr"/>
                      <a:r>
                        <a:rPr lang="en-SG" sz="1400" b="1" dirty="0">
                          <a:latin typeface="Consolas" panose="020B0609020204030204" pitchFamily="49" charset="0"/>
                        </a:rPr>
                        <a:t>Functionalities In Progress</a:t>
                      </a:r>
                      <a:endParaRPr lang="en-US" sz="1400" b="1" dirty="0">
                        <a:latin typeface="Consolas" panose="020B0609020204030204" pitchFamily="49" charset="0"/>
                      </a:endParaRPr>
                    </a:p>
                  </a:txBody>
                  <a:tcPr anchor="ctr">
                    <a:solidFill>
                      <a:schemeClr val="bg1">
                        <a:lumMod val="85000"/>
                      </a:schemeClr>
                    </a:solidFill>
                  </a:tcPr>
                </a:tc>
                <a:tc>
                  <a:txBody>
                    <a:bodyPr/>
                    <a:lstStyle/>
                    <a:p>
                      <a:pPr marL="285750" indent="-285750">
                        <a:buFont typeface="Consolas" panose="020B0609020204030204" pitchFamily="49" charset="0"/>
                        <a:buChar char="×"/>
                      </a:pPr>
                      <a:r>
                        <a:rPr lang="en-SG" sz="1400" dirty="0">
                          <a:latin typeface="Consolas" panose="020B0609020204030204" pitchFamily="49" charset="0"/>
                        </a:rPr>
                        <a:t>Basic Location Report – Breakdown</a:t>
                      </a:r>
                    </a:p>
                    <a:p>
                      <a:pPr marL="285750" marR="0" lvl="0" indent="-285750" algn="l" defTabSz="914400" rtl="0" eaLnBrk="1" fontAlgn="auto" latinLnBrk="0" hangingPunct="1">
                        <a:lnSpc>
                          <a:spcPct val="100000"/>
                        </a:lnSpc>
                        <a:spcBef>
                          <a:spcPts val="0"/>
                        </a:spcBef>
                        <a:spcAft>
                          <a:spcPts val="0"/>
                        </a:spcAft>
                        <a:buClrTx/>
                        <a:buSzTx/>
                        <a:buFont typeface="Consolas" panose="020B0609020204030204" pitchFamily="49" charset="0"/>
                        <a:buChar char="×"/>
                        <a:tabLst/>
                        <a:defRPr/>
                      </a:pPr>
                      <a:r>
                        <a:rPr lang="en-SG" sz="1400" dirty="0">
                          <a:latin typeface="Consolas" panose="020B0609020204030204" pitchFamily="49" charset="0"/>
                        </a:rPr>
                        <a:t>Basic Location Report – Top K Companions</a:t>
                      </a:r>
                    </a:p>
                    <a:p>
                      <a:pPr marL="285750" marR="0" lvl="0" indent="-285750" algn="l" defTabSz="914400" rtl="0" eaLnBrk="1" fontAlgn="auto" latinLnBrk="0" hangingPunct="1">
                        <a:lnSpc>
                          <a:spcPct val="100000"/>
                        </a:lnSpc>
                        <a:spcBef>
                          <a:spcPts val="0"/>
                        </a:spcBef>
                        <a:spcAft>
                          <a:spcPts val="0"/>
                        </a:spcAft>
                        <a:buClrTx/>
                        <a:buSzTx/>
                        <a:buFont typeface="Consolas" panose="020B0609020204030204" pitchFamily="49" charset="0"/>
                        <a:buChar char="×"/>
                        <a:tabLst/>
                        <a:defRPr/>
                      </a:pPr>
                      <a:r>
                        <a:rPr lang="en-SG" sz="1400" dirty="0">
                          <a:latin typeface="Consolas" panose="020B0609020204030204" pitchFamily="49" charset="0"/>
                        </a:rPr>
                        <a:t>Basic Location Report – Top K Next Place</a:t>
                      </a:r>
                      <a:endParaRPr lang="en-US" sz="1400" dirty="0">
                        <a:latin typeface="Consolas" panose="020B0609020204030204" pitchFamily="49" charset="0"/>
                      </a:endParaRPr>
                    </a:p>
                  </a:txBody>
                  <a:tcPr>
                    <a:solidFill>
                      <a:schemeClr val="bg1"/>
                    </a:solidFill>
                  </a:tcPr>
                </a:tc>
                <a:extLst>
                  <a:ext uri="{0D108BD9-81ED-4DB2-BD59-A6C34878D82A}">
                    <a16:rowId xmlns:a16="http://schemas.microsoft.com/office/drawing/2014/main" val="636640415"/>
                  </a:ext>
                </a:extLst>
              </a:tr>
              <a:tr h="852620">
                <a:tc>
                  <a:txBody>
                    <a:bodyPr/>
                    <a:lstStyle/>
                    <a:p>
                      <a:pPr algn="ctr"/>
                      <a:r>
                        <a:rPr lang="en-SG" sz="1400" b="1" dirty="0">
                          <a:latin typeface="Consolas" panose="020B0609020204030204" pitchFamily="49" charset="0"/>
                        </a:rPr>
                        <a:t>Add On Functionalities</a:t>
                      </a:r>
                      <a:endParaRPr lang="en-US" sz="1400" b="1" dirty="0">
                        <a:latin typeface="Consolas" panose="020B0609020204030204" pitchFamily="49" charset="0"/>
                      </a:endParaRPr>
                    </a:p>
                  </a:txBody>
                  <a:tcPr anchor="ctr">
                    <a:solidFill>
                      <a:schemeClr val="bg1">
                        <a:lumMod val="85000"/>
                      </a:schemeClr>
                    </a:solidFill>
                  </a:tcPr>
                </a:tc>
                <a:tc>
                  <a:txBody>
                    <a:bodyPr/>
                    <a:lstStyle/>
                    <a:p>
                      <a:pPr marL="285750" indent="-285750">
                        <a:buFont typeface="Consolas" panose="020B0609020204030204" pitchFamily="49" charset="0"/>
                        <a:buChar char="×"/>
                      </a:pPr>
                      <a:r>
                        <a:rPr lang="en-SG" sz="1400" dirty="0">
                          <a:latin typeface="Consolas" panose="020B0609020204030204" pitchFamily="49" charset="0"/>
                        </a:rPr>
                        <a:t>Dashboard (Allow user to truncate each single database table)</a:t>
                      </a:r>
                    </a:p>
                    <a:p>
                      <a:endParaRPr lang="en-US" sz="1400" dirty="0">
                        <a:latin typeface="Consolas" panose="020B0609020204030204" pitchFamily="49" charset="0"/>
                      </a:endParaRPr>
                    </a:p>
                  </a:txBody>
                  <a:tcPr>
                    <a:solidFill>
                      <a:schemeClr val="bg1"/>
                    </a:solidFill>
                  </a:tcPr>
                </a:tc>
                <a:extLst>
                  <a:ext uri="{0D108BD9-81ED-4DB2-BD59-A6C34878D82A}">
                    <a16:rowId xmlns:a16="http://schemas.microsoft.com/office/drawing/2014/main" val="180054333"/>
                  </a:ext>
                </a:extLst>
              </a:tr>
            </a:tbl>
          </a:graphicData>
        </a:graphic>
      </p:graphicFrame>
      <p:sp>
        <p:nvSpPr>
          <p:cNvPr id="10" name="Shape 81">
            <a:extLst>
              <a:ext uri="{FF2B5EF4-FFF2-40B4-BE49-F238E27FC236}">
                <a16:creationId xmlns:a16="http://schemas.microsoft.com/office/drawing/2014/main" id="{C9E35455-3E0A-482D-9C7B-C3BE35CEAB59}"/>
              </a:ext>
            </a:extLst>
          </p:cNvPr>
          <p:cNvSpPr txBox="1">
            <a:spLocks/>
          </p:cNvSpPr>
          <p:nvPr/>
        </p:nvSpPr>
        <p:spPr>
          <a:xfrm>
            <a:off x="293077" y="161778"/>
            <a:ext cx="4568484" cy="859252"/>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a:solidFill>
                  <a:srgbClr val="1155CC"/>
                </a:solidFill>
              </a:rPr>
              <a:t>2. </a:t>
            </a:r>
            <a:r>
              <a:rPr lang="en-US" sz="3600"/>
              <a:t>Functionalities</a:t>
            </a:r>
            <a:endParaRPr lang="en" sz="3600" dirty="0"/>
          </a:p>
        </p:txBody>
      </p:sp>
      <p:sp>
        <p:nvSpPr>
          <p:cNvPr id="11" name="Shape 313">
            <a:extLst>
              <a:ext uri="{FF2B5EF4-FFF2-40B4-BE49-F238E27FC236}">
                <a16:creationId xmlns:a16="http://schemas.microsoft.com/office/drawing/2014/main" id="{EDC44725-FADC-4298-A435-9598639D911F}"/>
              </a:ext>
            </a:extLst>
          </p:cNvPr>
          <p:cNvSpPr/>
          <p:nvPr/>
        </p:nvSpPr>
        <p:spPr>
          <a:xfrm>
            <a:off x="8683603" y="60432"/>
            <a:ext cx="345681" cy="414830"/>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graphicFrame>
        <p:nvGraphicFramePr>
          <p:cNvPr id="12" name="Table 11">
            <a:extLst>
              <a:ext uri="{FF2B5EF4-FFF2-40B4-BE49-F238E27FC236}">
                <a16:creationId xmlns:a16="http://schemas.microsoft.com/office/drawing/2014/main" id="{2945FCD1-AD2E-4FF7-8401-B4792CD3E56A}"/>
              </a:ext>
            </a:extLst>
          </p:cNvPr>
          <p:cNvGraphicFramePr>
            <a:graphicFrameLocks noGrp="1"/>
          </p:cNvGraphicFramePr>
          <p:nvPr>
            <p:extLst>
              <p:ext uri="{D42A27DB-BD31-4B8C-83A1-F6EECF244321}">
                <p14:modId xmlns:p14="http://schemas.microsoft.com/office/powerpoint/2010/main" val="2915143092"/>
              </p:ext>
            </p:extLst>
          </p:nvPr>
        </p:nvGraphicFramePr>
        <p:xfrm>
          <a:off x="643146" y="1084925"/>
          <a:ext cx="7857709" cy="3916680"/>
        </p:xfrm>
        <a:graphic>
          <a:graphicData uri="http://schemas.openxmlformats.org/drawingml/2006/table">
            <a:tbl>
              <a:tblPr firstRow="1" bandRow="1"/>
              <a:tblGrid>
                <a:gridCol w="493365">
                  <a:extLst>
                    <a:ext uri="{9D8B030D-6E8A-4147-A177-3AD203B41FA5}">
                      <a16:colId xmlns:a16="http://schemas.microsoft.com/office/drawing/2014/main" val="2548108083"/>
                    </a:ext>
                  </a:extLst>
                </a:gridCol>
                <a:gridCol w="950093">
                  <a:extLst>
                    <a:ext uri="{9D8B030D-6E8A-4147-A177-3AD203B41FA5}">
                      <a16:colId xmlns:a16="http://schemas.microsoft.com/office/drawing/2014/main" val="3476014849"/>
                    </a:ext>
                  </a:extLst>
                </a:gridCol>
                <a:gridCol w="3299879">
                  <a:extLst>
                    <a:ext uri="{9D8B030D-6E8A-4147-A177-3AD203B41FA5}">
                      <a16:colId xmlns:a16="http://schemas.microsoft.com/office/drawing/2014/main" val="4053785574"/>
                    </a:ext>
                  </a:extLst>
                </a:gridCol>
                <a:gridCol w="1985017">
                  <a:extLst>
                    <a:ext uri="{9D8B030D-6E8A-4147-A177-3AD203B41FA5}">
                      <a16:colId xmlns:a16="http://schemas.microsoft.com/office/drawing/2014/main" val="1609843462"/>
                    </a:ext>
                  </a:extLst>
                </a:gridCol>
                <a:gridCol w="1129355">
                  <a:extLst>
                    <a:ext uri="{9D8B030D-6E8A-4147-A177-3AD203B41FA5}">
                      <a16:colId xmlns:a16="http://schemas.microsoft.com/office/drawing/2014/main" val="2244500387"/>
                    </a:ext>
                  </a:extLst>
                </a:gridCol>
              </a:tblGrid>
              <a:tr h="370840">
                <a:tc>
                  <a:txBody>
                    <a:bodyPr/>
                    <a:lstStyle/>
                    <a:p>
                      <a:pPr algn="ctr"/>
                      <a:r>
                        <a:rPr lang="en-SG" sz="1400" b="1" dirty="0">
                          <a:latin typeface="Consolas" panose="020B0609020204030204" pitchFamily="49" charset="0"/>
                        </a:rPr>
                        <a:t>#</a:t>
                      </a:r>
                    </a:p>
                  </a:txBody>
                  <a:tcPr anchor="ctr">
                    <a:solidFill>
                      <a:schemeClr val="bg1">
                        <a:lumMod val="85000"/>
                      </a:schemeClr>
                    </a:solidFill>
                  </a:tcPr>
                </a:tc>
                <a:tc>
                  <a:txBody>
                    <a:bodyPr/>
                    <a:lstStyle/>
                    <a:p>
                      <a:pPr algn="ctr"/>
                      <a:r>
                        <a:rPr lang="en-SG" sz="1400" b="1" dirty="0">
                          <a:latin typeface="Consolas" panose="020B0609020204030204" pitchFamily="49" charset="0"/>
                        </a:rPr>
                        <a:t>Week</a:t>
                      </a:r>
                    </a:p>
                  </a:txBody>
                  <a:tcPr anchor="ctr">
                    <a:solidFill>
                      <a:schemeClr val="bg1">
                        <a:lumMod val="85000"/>
                      </a:schemeClr>
                    </a:solidFill>
                  </a:tcPr>
                </a:tc>
                <a:tc>
                  <a:txBody>
                    <a:bodyPr/>
                    <a:lstStyle/>
                    <a:p>
                      <a:pPr algn="ctr"/>
                      <a:r>
                        <a:rPr lang="en-SG" sz="1400" b="1" dirty="0">
                          <a:latin typeface="Consolas" panose="020B0609020204030204" pitchFamily="49" charset="0"/>
                        </a:rPr>
                        <a:t>Tasks</a:t>
                      </a:r>
                    </a:p>
                  </a:txBody>
                  <a:tcPr anchor="ctr">
                    <a:solidFill>
                      <a:schemeClr val="bg1">
                        <a:lumMod val="85000"/>
                      </a:schemeClr>
                    </a:solidFill>
                  </a:tcPr>
                </a:tc>
                <a:tc>
                  <a:txBody>
                    <a:bodyPr/>
                    <a:lstStyle/>
                    <a:p>
                      <a:pPr algn="ctr"/>
                      <a:r>
                        <a:rPr lang="en-SG" sz="1400" b="1" dirty="0">
                          <a:latin typeface="Consolas" panose="020B0609020204030204" pitchFamily="49" charset="0"/>
                        </a:rPr>
                        <a:t>Milestones</a:t>
                      </a:r>
                    </a:p>
                  </a:txBody>
                  <a:tcPr anchor="ctr">
                    <a:solidFill>
                      <a:schemeClr val="bg1">
                        <a:lumMod val="85000"/>
                      </a:schemeClr>
                    </a:solidFill>
                  </a:tcPr>
                </a:tc>
                <a:tc>
                  <a:txBody>
                    <a:bodyPr/>
                    <a:lstStyle/>
                    <a:p>
                      <a:pPr algn="ctr"/>
                      <a:r>
                        <a:rPr lang="en-SG" sz="1400" b="1" dirty="0">
                          <a:latin typeface="Consolas" panose="020B0609020204030204" pitchFamily="49" charset="0"/>
                        </a:rPr>
                        <a:t>PM</a:t>
                      </a:r>
                    </a:p>
                  </a:txBody>
                  <a:tcPr anchor="ctr">
                    <a:solidFill>
                      <a:schemeClr val="bg1">
                        <a:lumMod val="85000"/>
                      </a:schemeClr>
                    </a:solidFill>
                  </a:tcPr>
                </a:tc>
                <a:extLst>
                  <a:ext uri="{0D108BD9-81ED-4DB2-BD59-A6C34878D82A}">
                    <a16:rowId xmlns:a16="http://schemas.microsoft.com/office/drawing/2014/main" val="3164707178"/>
                  </a:ext>
                </a:extLst>
              </a:tr>
              <a:tr h="370840">
                <a:tc>
                  <a:txBody>
                    <a:bodyPr/>
                    <a:lstStyle/>
                    <a:p>
                      <a:pPr algn="ctr"/>
                      <a:r>
                        <a:rPr lang="en-SG" sz="1400" dirty="0">
                          <a:latin typeface="Consolas" panose="020B0609020204030204" pitchFamily="49" charset="0"/>
                        </a:rPr>
                        <a:t>1</a:t>
                      </a:r>
                    </a:p>
                  </a:txBody>
                  <a:tcPr>
                    <a:solidFill>
                      <a:schemeClr val="bg1"/>
                    </a:solidFill>
                  </a:tcPr>
                </a:tc>
                <a:tc>
                  <a:txBody>
                    <a:bodyPr/>
                    <a:lstStyle/>
                    <a:p>
                      <a:pPr algn="ctr"/>
                      <a:r>
                        <a:rPr lang="en-SG" sz="1400" dirty="0">
                          <a:latin typeface="Consolas" panose="020B0609020204030204" pitchFamily="49" charset="0"/>
                        </a:rPr>
                        <a:t>3 – 4</a:t>
                      </a:r>
                    </a:p>
                  </a:txBody>
                  <a:tcPr>
                    <a:solidFill>
                      <a:schemeClr val="bg1"/>
                    </a:solidFill>
                  </a:tcPr>
                </a:tc>
                <a:tc>
                  <a:txBody>
                    <a:bodyPr/>
                    <a:lstStyle/>
                    <a:p>
                      <a:r>
                        <a:rPr lang="en-SG" sz="1400" dirty="0">
                          <a:latin typeface="Consolas" panose="020B0609020204030204" pitchFamily="49" charset="0"/>
                        </a:rPr>
                        <a:t>Documentation</a:t>
                      </a:r>
                    </a:p>
                  </a:txBody>
                  <a:tcPr>
                    <a:solidFill>
                      <a:schemeClr val="bg1"/>
                    </a:solidFill>
                  </a:tcPr>
                </a:tc>
                <a:tc>
                  <a:txBody>
                    <a:bodyPr/>
                    <a:lstStyle/>
                    <a:p>
                      <a:endParaRPr lang="en-SG" sz="1400" dirty="0">
                        <a:latin typeface="Consolas" panose="020B0609020204030204" pitchFamily="49" charset="0"/>
                      </a:endParaRPr>
                    </a:p>
                  </a:txBody>
                  <a:tcPr>
                    <a:solidFill>
                      <a:schemeClr val="bg1"/>
                    </a:solidFill>
                  </a:tcPr>
                </a:tc>
                <a:tc>
                  <a:txBody>
                    <a:bodyPr/>
                    <a:lstStyle/>
                    <a:p>
                      <a:r>
                        <a:rPr lang="en-SG" sz="1400" dirty="0">
                          <a:latin typeface="Consolas" panose="020B0609020204030204" pitchFamily="49" charset="0"/>
                        </a:rPr>
                        <a:t>Yigang</a:t>
                      </a:r>
                    </a:p>
                  </a:txBody>
                  <a:tcPr>
                    <a:solidFill>
                      <a:schemeClr val="bg1"/>
                    </a:solidFill>
                  </a:tcPr>
                </a:tc>
                <a:extLst>
                  <a:ext uri="{0D108BD9-81ED-4DB2-BD59-A6C34878D82A}">
                    <a16:rowId xmlns:a16="http://schemas.microsoft.com/office/drawing/2014/main" val="1997571200"/>
                  </a:ext>
                </a:extLst>
              </a:tr>
              <a:tr h="370840">
                <a:tc>
                  <a:txBody>
                    <a:bodyPr/>
                    <a:lstStyle/>
                    <a:p>
                      <a:pPr algn="ctr"/>
                      <a:r>
                        <a:rPr lang="en-SG" sz="1400" dirty="0">
                          <a:latin typeface="Consolas" panose="020B0609020204030204" pitchFamily="49" charset="0"/>
                        </a:rPr>
                        <a:t>2</a:t>
                      </a:r>
                    </a:p>
                  </a:txBody>
                  <a:tcPr>
                    <a:solidFill>
                      <a:schemeClr val="bg1"/>
                    </a:solidFill>
                  </a:tcPr>
                </a:tc>
                <a:tc>
                  <a:txBody>
                    <a:bodyPr/>
                    <a:lstStyle/>
                    <a:p>
                      <a:pPr algn="ctr"/>
                      <a:r>
                        <a:rPr lang="en-SG" sz="1400" dirty="0">
                          <a:latin typeface="Consolas" panose="020B0609020204030204" pitchFamily="49" charset="0"/>
                        </a:rPr>
                        <a:t>5</a:t>
                      </a:r>
                    </a:p>
                  </a:txBody>
                  <a:tcPr>
                    <a:solidFill>
                      <a:schemeClr val="bg1"/>
                    </a:solidFill>
                  </a:tcPr>
                </a:tc>
                <a:tc>
                  <a:txBody>
                    <a:bodyPr/>
                    <a:lstStyle/>
                    <a:p>
                      <a:r>
                        <a:rPr lang="en-SG" sz="1400" dirty="0">
                          <a:latin typeface="Consolas" panose="020B0609020204030204" pitchFamily="49" charset="0"/>
                        </a:rPr>
                        <a:t>Login &amp; Bootstrap</a:t>
                      </a:r>
                    </a:p>
                  </a:txBody>
                  <a:tcPr>
                    <a:solidFill>
                      <a:schemeClr val="bg1"/>
                    </a:solidFill>
                  </a:tcPr>
                </a:tc>
                <a:tc>
                  <a:txBody>
                    <a:bodyPr/>
                    <a:lstStyle/>
                    <a:p>
                      <a:endParaRPr lang="en-SG" sz="1400" dirty="0">
                        <a:latin typeface="Consolas" panose="020B0609020204030204" pitchFamily="49" charset="0"/>
                      </a:endParaRPr>
                    </a:p>
                  </a:txBody>
                  <a:tcPr>
                    <a:solidFill>
                      <a:schemeClr val="bg1"/>
                    </a:solidFill>
                  </a:tcPr>
                </a:tc>
                <a:tc>
                  <a:txBody>
                    <a:bodyPr/>
                    <a:lstStyle/>
                    <a:p>
                      <a:r>
                        <a:rPr lang="en-SG" sz="1400" dirty="0">
                          <a:latin typeface="Consolas" panose="020B0609020204030204" pitchFamily="49" charset="0"/>
                        </a:rPr>
                        <a:t>Xinyi</a:t>
                      </a:r>
                    </a:p>
                  </a:txBody>
                  <a:tcPr>
                    <a:solidFill>
                      <a:schemeClr val="bg1"/>
                    </a:solidFill>
                  </a:tcPr>
                </a:tc>
                <a:extLst>
                  <a:ext uri="{0D108BD9-81ED-4DB2-BD59-A6C34878D82A}">
                    <a16:rowId xmlns:a16="http://schemas.microsoft.com/office/drawing/2014/main" val="1370242692"/>
                  </a:ext>
                </a:extLst>
              </a:tr>
              <a:tr h="370840">
                <a:tc>
                  <a:txBody>
                    <a:bodyPr/>
                    <a:lstStyle/>
                    <a:p>
                      <a:pPr algn="ctr"/>
                      <a:r>
                        <a:rPr lang="en-SG" sz="1400" dirty="0">
                          <a:latin typeface="Consolas" panose="020B0609020204030204" pitchFamily="49" charset="0"/>
                        </a:rPr>
                        <a:t>3</a:t>
                      </a:r>
                    </a:p>
                  </a:txBody>
                  <a:tcPr>
                    <a:solidFill>
                      <a:schemeClr val="bg1"/>
                    </a:solidFill>
                  </a:tcPr>
                </a:tc>
                <a:tc>
                  <a:txBody>
                    <a:bodyPr/>
                    <a:lstStyle/>
                    <a:p>
                      <a:pPr algn="ctr"/>
                      <a:r>
                        <a:rPr lang="en-SG" sz="1400" dirty="0">
                          <a:latin typeface="Consolas" panose="020B0609020204030204" pitchFamily="49" charset="0"/>
                        </a:rPr>
                        <a:t>6 – 7 </a:t>
                      </a:r>
                    </a:p>
                  </a:txBody>
                  <a:tcPr>
                    <a:solidFill>
                      <a:schemeClr val="bg1"/>
                    </a:solidFill>
                  </a:tcPr>
                </a:tc>
                <a:tc>
                  <a:txBody>
                    <a:bodyPr/>
                    <a:lstStyle/>
                    <a:p>
                      <a:r>
                        <a:rPr lang="en-SG" sz="1400" dirty="0">
                          <a:latin typeface="Consolas" panose="020B0609020204030204" pitchFamily="49" charset="0"/>
                        </a:rPr>
                        <a:t>Bootstrap &amp; Basic Location Report</a:t>
                      </a:r>
                    </a:p>
                  </a:txBody>
                  <a:tcPr>
                    <a:solidFill>
                      <a:schemeClr val="bg1"/>
                    </a:solidFill>
                  </a:tcPr>
                </a:tc>
                <a:tc>
                  <a:txBody>
                    <a:bodyPr/>
                    <a:lstStyle/>
                    <a:p>
                      <a:r>
                        <a:rPr lang="en-SG" sz="1400" dirty="0">
                          <a:solidFill>
                            <a:srgbClr val="FF0000"/>
                          </a:solidFill>
                          <a:latin typeface="Consolas" panose="020B0609020204030204" pitchFamily="49" charset="0"/>
                        </a:rPr>
                        <a:t>PM Review (4 Oct)</a:t>
                      </a:r>
                    </a:p>
                  </a:txBody>
                  <a:tcPr>
                    <a:solidFill>
                      <a:schemeClr val="bg1"/>
                    </a:solidFill>
                  </a:tcPr>
                </a:tc>
                <a:tc>
                  <a:txBody>
                    <a:bodyPr/>
                    <a:lstStyle/>
                    <a:p>
                      <a:r>
                        <a:rPr lang="en-SG" sz="1400" dirty="0">
                          <a:latin typeface="Consolas" panose="020B0609020204030204" pitchFamily="49" charset="0"/>
                        </a:rPr>
                        <a:t>Rainean</a:t>
                      </a:r>
                    </a:p>
                  </a:txBody>
                  <a:tcPr>
                    <a:solidFill>
                      <a:schemeClr val="bg1"/>
                    </a:solidFill>
                  </a:tcPr>
                </a:tc>
                <a:extLst>
                  <a:ext uri="{0D108BD9-81ED-4DB2-BD59-A6C34878D82A}">
                    <a16:rowId xmlns:a16="http://schemas.microsoft.com/office/drawing/2014/main" val="1945847762"/>
                  </a:ext>
                </a:extLst>
              </a:tr>
              <a:tr h="370840">
                <a:tc>
                  <a:txBody>
                    <a:bodyPr/>
                    <a:lstStyle/>
                    <a:p>
                      <a:pPr algn="ctr"/>
                      <a:r>
                        <a:rPr lang="en-SG" sz="1400" dirty="0">
                          <a:latin typeface="Consolas" panose="020B0609020204030204" pitchFamily="49" charset="0"/>
                        </a:rPr>
                        <a:t>4</a:t>
                      </a:r>
                    </a:p>
                  </a:txBody>
                  <a:tcPr>
                    <a:solidFill>
                      <a:schemeClr val="bg1"/>
                    </a:solidFill>
                  </a:tcPr>
                </a:tc>
                <a:tc>
                  <a:txBody>
                    <a:bodyPr/>
                    <a:lstStyle/>
                    <a:p>
                      <a:pPr algn="ctr"/>
                      <a:r>
                        <a:rPr lang="en-SG" sz="1400" dirty="0">
                          <a:latin typeface="Consolas" panose="020B0609020204030204" pitchFamily="49" charset="0"/>
                        </a:rPr>
                        <a:t>8</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latin typeface="Consolas" panose="020B0609020204030204" pitchFamily="49" charset="0"/>
                        </a:rPr>
                        <a:t>Basic Location Report &amp; Heatmap</a:t>
                      </a:r>
                    </a:p>
                    <a:p>
                      <a:endParaRPr lang="en-SG" sz="1400" dirty="0">
                        <a:latin typeface="Consolas" panose="020B0609020204030204" pitchFamily="49" charset="0"/>
                      </a:endParaRPr>
                    </a:p>
                  </a:txBody>
                  <a:tcPr>
                    <a:solidFill>
                      <a:schemeClr val="bg1"/>
                    </a:solidFill>
                  </a:tcPr>
                </a:tc>
                <a:tc>
                  <a:txBody>
                    <a:bodyPr/>
                    <a:lstStyle/>
                    <a:p>
                      <a:endParaRPr lang="en-SG" sz="1400" dirty="0">
                        <a:solidFill>
                          <a:srgbClr val="FF0000"/>
                        </a:solidFill>
                        <a:latin typeface="Consolas" panose="020B0609020204030204" pitchFamily="49" charset="0"/>
                      </a:endParaRPr>
                    </a:p>
                  </a:txBody>
                  <a:tcPr>
                    <a:solidFill>
                      <a:schemeClr val="bg1"/>
                    </a:solidFill>
                  </a:tcPr>
                </a:tc>
                <a:tc>
                  <a:txBody>
                    <a:bodyPr/>
                    <a:lstStyle/>
                    <a:p>
                      <a:r>
                        <a:rPr lang="en-SG" sz="1400" dirty="0">
                          <a:latin typeface="Consolas" panose="020B0609020204030204" pitchFamily="49" charset="0"/>
                        </a:rPr>
                        <a:t>Yigang</a:t>
                      </a:r>
                    </a:p>
                  </a:txBody>
                  <a:tcPr>
                    <a:solidFill>
                      <a:schemeClr val="bg1"/>
                    </a:solidFill>
                  </a:tcPr>
                </a:tc>
                <a:extLst>
                  <a:ext uri="{0D108BD9-81ED-4DB2-BD59-A6C34878D82A}">
                    <a16:rowId xmlns:a16="http://schemas.microsoft.com/office/drawing/2014/main" val="3960452286"/>
                  </a:ext>
                </a:extLst>
              </a:tr>
              <a:tr h="370840">
                <a:tc>
                  <a:txBody>
                    <a:bodyPr/>
                    <a:lstStyle/>
                    <a:p>
                      <a:pPr algn="ctr"/>
                      <a:r>
                        <a:rPr lang="en-SG" sz="1400" dirty="0">
                          <a:latin typeface="Consolas" panose="020B0609020204030204" pitchFamily="49" charset="0"/>
                        </a:rPr>
                        <a:t>5</a:t>
                      </a:r>
                    </a:p>
                  </a:txBody>
                  <a:tcPr>
                    <a:solidFill>
                      <a:schemeClr val="bg1"/>
                    </a:solidFill>
                  </a:tcPr>
                </a:tc>
                <a:tc>
                  <a:txBody>
                    <a:bodyPr/>
                    <a:lstStyle/>
                    <a:p>
                      <a:pPr algn="ctr"/>
                      <a:r>
                        <a:rPr lang="en-SG" sz="1400" dirty="0">
                          <a:latin typeface="Consolas" panose="020B0609020204030204" pitchFamily="49" charset="0"/>
                        </a:rPr>
                        <a:t>9 – 10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latin typeface="Consolas" panose="020B0609020204030204" pitchFamily="49" charset="0"/>
                        </a:rPr>
                        <a:t>Basic Location Report, Heatmap &amp; Auto Group Detection</a:t>
                      </a:r>
                    </a:p>
                  </a:txBody>
                  <a:tcPr>
                    <a:solidFill>
                      <a:schemeClr val="bg1"/>
                    </a:solidFill>
                  </a:tcPr>
                </a:tc>
                <a:tc>
                  <a:txBody>
                    <a:bodyPr/>
                    <a:lstStyle/>
                    <a:p>
                      <a:r>
                        <a:rPr lang="en-SG" sz="1400" dirty="0">
                          <a:solidFill>
                            <a:srgbClr val="FF0000"/>
                          </a:solidFill>
                          <a:latin typeface="Consolas" panose="020B0609020204030204" pitchFamily="49" charset="0"/>
                        </a:rPr>
                        <a:t>In-Class Demo </a:t>
                      </a:r>
                    </a:p>
                    <a:p>
                      <a:r>
                        <a:rPr lang="en-SG" sz="1400" dirty="0">
                          <a:solidFill>
                            <a:srgbClr val="FF0000"/>
                          </a:solidFill>
                          <a:latin typeface="Consolas" panose="020B0609020204030204" pitchFamily="49" charset="0"/>
                        </a:rPr>
                        <a:t>(26 Oct)</a:t>
                      </a:r>
                    </a:p>
                  </a:txBody>
                  <a:tcPr>
                    <a:solidFill>
                      <a:schemeClr val="bg1"/>
                    </a:solidFill>
                  </a:tcPr>
                </a:tc>
                <a:tc>
                  <a:txBody>
                    <a:bodyPr/>
                    <a:lstStyle/>
                    <a:p>
                      <a:r>
                        <a:rPr lang="en-SG" sz="1400" dirty="0">
                          <a:latin typeface="Consolas" panose="020B0609020204030204" pitchFamily="49" charset="0"/>
                        </a:rPr>
                        <a:t>Samantha</a:t>
                      </a:r>
                    </a:p>
                  </a:txBody>
                  <a:tcPr>
                    <a:solidFill>
                      <a:schemeClr val="bg1"/>
                    </a:solidFill>
                  </a:tcPr>
                </a:tc>
                <a:extLst>
                  <a:ext uri="{0D108BD9-81ED-4DB2-BD59-A6C34878D82A}">
                    <a16:rowId xmlns:a16="http://schemas.microsoft.com/office/drawing/2014/main" val="431022859"/>
                  </a:ext>
                </a:extLst>
              </a:tr>
              <a:tr h="370840">
                <a:tc>
                  <a:txBody>
                    <a:bodyPr/>
                    <a:lstStyle/>
                    <a:p>
                      <a:pPr algn="ctr"/>
                      <a:r>
                        <a:rPr lang="en-SG" sz="1400" dirty="0">
                          <a:latin typeface="Consolas" panose="020B0609020204030204" pitchFamily="49" charset="0"/>
                        </a:rPr>
                        <a:t>6</a:t>
                      </a:r>
                    </a:p>
                  </a:txBody>
                  <a:tcPr>
                    <a:solidFill>
                      <a:schemeClr val="bg1"/>
                    </a:solidFill>
                  </a:tcPr>
                </a:tc>
                <a:tc>
                  <a:txBody>
                    <a:bodyPr/>
                    <a:lstStyle/>
                    <a:p>
                      <a:pPr algn="ctr"/>
                      <a:r>
                        <a:rPr lang="en-SG" sz="1400" dirty="0">
                          <a:latin typeface="Consolas" panose="020B0609020204030204" pitchFamily="49" charset="0"/>
                        </a:rPr>
                        <a:t>11 – 12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latin typeface="Consolas" panose="020B0609020204030204" pitchFamily="49" charset="0"/>
                        </a:rPr>
                        <a:t>Auto Group Detection, Deployment, Buffer, UAT Prep &amp; Final Presentation Preparation</a:t>
                      </a:r>
                    </a:p>
                  </a:txBody>
                  <a:tcPr>
                    <a:solidFill>
                      <a:schemeClr val="bg1"/>
                    </a:solidFill>
                  </a:tcPr>
                </a:tc>
                <a:tc>
                  <a:txBody>
                    <a:bodyPr/>
                    <a:lstStyle/>
                    <a:p>
                      <a:r>
                        <a:rPr lang="en-SG" sz="1400" dirty="0">
                          <a:solidFill>
                            <a:srgbClr val="FF0000"/>
                          </a:solidFill>
                          <a:latin typeface="Consolas" panose="020B0609020204030204" pitchFamily="49" charset="0"/>
                        </a:rPr>
                        <a:t>UAT (5 Nov)</a:t>
                      </a:r>
                    </a:p>
                  </a:txBody>
                  <a:tcPr>
                    <a:solidFill>
                      <a:schemeClr val="bg1"/>
                    </a:solidFill>
                  </a:tcPr>
                </a:tc>
                <a:tc>
                  <a:txBody>
                    <a:bodyPr/>
                    <a:lstStyle/>
                    <a:p>
                      <a:r>
                        <a:rPr lang="en-SG" sz="1400" dirty="0">
                          <a:latin typeface="Consolas" panose="020B0609020204030204" pitchFamily="49" charset="0"/>
                        </a:rPr>
                        <a:t>Xinyi</a:t>
                      </a:r>
                    </a:p>
                  </a:txBody>
                  <a:tcPr>
                    <a:solidFill>
                      <a:schemeClr val="bg1"/>
                    </a:solidFill>
                  </a:tcPr>
                </a:tc>
                <a:extLst>
                  <a:ext uri="{0D108BD9-81ED-4DB2-BD59-A6C34878D82A}">
                    <a16:rowId xmlns:a16="http://schemas.microsoft.com/office/drawing/2014/main" val="2229749323"/>
                  </a:ext>
                </a:extLst>
              </a:tr>
              <a:tr h="370840">
                <a:tc>
                  <a:txBody>
                    <a:bodyPr/>
                    <a:lstStyle/>
                    <a:p>
                      <a:pPr algn="ctr"/>
                      <a:r>
                        <a:rPr lang="en-SG" sz="1400" dirty="0">
                          <a:latin typeface="Consolas" panose="020B0609020204030204" pitchFamily="49" charset="0"/>
                        </a:rPr>
                        <a:t>7</a:t>
                      </a:r>
                    </a:p>
                  </a:txBody>
                  <a:tcPr>
                    <a:solidFill>
                      <a:schemeClr val="bg1"/>
                    </a:solidFill>
                  </a:tcPr>
                </a:tc>
                <a:tc>
                  <a:txBody>
                    <a:bodyPr/>
                    <a:lstStyle/>
                    <a:p>
                      <a:pPr algn="ctr"/>
                      <a:r>
                        <a:rPr lang="en-SG" sz="1400" dirty="0">
                          <a:latin typeface="Consolas" panose="020B0609020204030204" pitchFamily="49" charset="0"/>
                        </a:rPr>
                        <a:t>13 – 14 </a:t>
                      </a:r>
                    </a:p>
                  </a:txBody>
                  <a:tcPr>
                    <a:solidFill>
                      <a:schemeClr val="bg1"/>
                    </a:solidFill>
                  </a:tcPr>
                </a:tc>
                <a:tc>
                  <a:txBody>
                    <a:bodyPr/>
                    <a:lstStyle/>
                    <a:p>
                      <a:r>
                        <a:rPr lang="en-SG" sz="1400" dirty="0">
                          <a:latin typeface="Consolas" panose="020B0609020204030204" pitchFamily="49" charset="0"/>
                        </a:rPr>
                        <a:t>Final Presentation Preparation</a:t>
                      </a:r>
                    </a:p>
                  </a:txBody>
                  <a:tcPr>
                    <a:solidFill>
                      <a:schemeClr val="bg1"/>
                    </a:solidFill>
                  </a:tcPr>
                </a:tc>
                <a:tc>
                  <a:txBody>
                    <a:bodyPr/>
                    <a:lstStyle/>
                    <a:p>
                      <a:r>
                        <a:rPr lang="en-SG" sz="1400" dirty="0">
                          <a:solidFill>
                            <a:srgbClr val="FF0000"/>
                          </a:solidFill>
                          <a:latin typeface="Consolas" panose="020B0609020204030204" pitchFamily="49" charset="0"/>
                        </a:rPr>
                        <a:t>Final Presentation </a:t>
                      </a:r>
                    </a:p>
                    <a:p>
                      <a:r>
                        <a:rPr lang="en-SG" sz="1400" dirty="0">
                          <a:solidFill>
                            <a:srgbClr val="FF0000"/>
                          </a:solidFill>
                          <a:latin typeface="Consolas" panose="020B0609020204030204" pitchFamily="49" charset="0"/>
                        </a:rPr>
                        <a:t>(23 Nov)</a:t>
                      </a:r>
                    </a:p>
                  </a:txBody>
                  <a:tcPr>
                    <a:solidFill>
                      <a:schemeClr val="bg1"/>
                    </a:solidFill>
                  </a:tcPr>
                </a:tc>
                <a:tc>
                  <a:txBody>
                    <a:bodyPr/>
                    <a:lstStyle/>
                    <a:p>
                      <a:r>
                        <a:rPr lang="en-SG" sz="1400" dirty="0">
                          <a:latin typeface="Consolas" panose="020B0609020204030204" pitchFamily="49" charset="0"/>
                        </a:rPr>
                        <a:t>Amos</a:t>
                      </a:r>
                    </a:p>
                  </a:txBody>
                  <a:tcPr>
                    <a:solidFill>
                      <a:schemeClr val="bg1"/>
                    </a:solidFill>
                  </a:tcPr>
                </a:tc>
                <a:extLst>
                  <a:ext uri="{0D108BD9-81ED-4DB2-BD59-A6C34878D82A}">
                    <a16:rowId xmlns:a16="http://schemas.microsoft.com/office/drawing/2014/main" val="53890005"/>
                  </a:ext>
                </a:extLst>
              </a:tr>
            </a:tbl>
          </a:graphicData>
        </a:graphic>
      </p:graphicFrame>
      <p:sp>
        <p:nvSpPr>
          <p:cNvPr id="13" name="Shape 81">
            <a:extLst>
              <a:ext uri="{FF2B5EF4-FFF2-40B4-BE49-F238E27FC236}">
                <a16:creationId xmlns:a16="http://schemas.microsoft.com/office/drawing/2014/main" id="{198C3BCF-4E6C-4D17-8089-566BD4F2AD2F}"/>
              </a:ext>
            </a:extLst>
          </p:cNvPr>
          <p:cNvSpPr txBox="1">
            <a:spLocks/>
          </p:cNvSpPr>
          <p:nvPr/>
        </p:nvSpPr>
        <p:spPr>
          <a:xfrm>
            <a:off x="333110" y="-14068"/>
            <a:ext cx="4568484" cy="859252"/>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ct val="100000"/>
              <a:buFont typeface="Lato Hairline"/>
              <a:buNone/>
              <a:defRPr sz="4800" b="0" i="0" u="none" strike="noStrike" cap="none">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r>
              <a:rPr lang="en" sz="3600" dirty="0">
                <a:solidFill>
                  <a:srgbClr val="1155CC"/>
                </a:solidFill>
              </a:rPr>
              <a:t>3. </a:t>
            </a:r>
            <a:r>
              <a:rPr lang="en-US" sz="3600" dirty="0"/>
              <a:t>Schedule</a:t>
            </a:r>
            <a:endParaRPr lang="en" sz="3600" dirty="0"/>
          </a:p>
        </p:txBody>
      </p:sp>
      <p:sp>
        <p:nvSpPr>
          <p:cNvPr id="14" name="Shape 282">
            <a:extLst>
              <a:ext uri="{FF2B5EF4-FFF2-40B4-BE49-F238E27FC236}">
                <a16:creationId xmlns:a16="http://schemas.microsoft.com/office/drawing/2014/main" id="{A2213187-8D80-4AF8-AC40-B210E27E77C6}"/>
              </a:ext>
            </a:extLst>
          </p:cNvPr>
          <p:cNvSpPr>
            <a:spLocks noChangeAspect="1"/>
          </p:cNvSpPr>
          <p:nvPr/>
        </p:nvSpPr>
        <p:spPr>
          <a:xfrm>
            <a:off x="8480584" y="106647"/>
            <a:ext cx="487569" cy="464915"/>
          </a:xfrm>
          <a:custGeom>
            <a:avLst/>
            <a:gdLst/>
            <a:ahLst/>
            <a:cxnLst/>
            <a:rect l="0" t="0" r="0" b="0"/>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pic>
        <p:nvPicPr>
          <p:cNvPr id="3" name="Picture 2">
            <a:extLst>
              <a:ext uri="{FF2B5EF4-FFF2-40B4-BE49-F238E27FC236}">
                <a16:creationId xmlns:a16="http://schemas.microsoft.com/office/drawing/2014/main" id="{2385C0B5-7887-4484-A9A3-C5CBAD93EB04}"/>
              </a:ext>
            </a:extLst>
          </p:cNvPr>
          <p:cNvPicPr>
            <a:picLocks noChangeAspect="1"/>
          </p:cNvPicPr>
          <p:nvPr/>
        </p:nvPicPr>
        <p:blipFill>
          <a:blip r:embed="rId3"/>
          <a:stretch>
            <a:fillRect/>
          </a:stretch>
        </p:blipFill>
        <p:spPr>
          <a:xfrm>
            <a:off x="2357077" y="981052"/>
            <a:ext cx="4584589" cy="25483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383344" y="2553286"/>
            <a:ext cx="4568484" cy="1717382"/>
          </a:xfrm>
          <a:prstGeom prst="rect">
            <a:avLst/>
          </a:prstGeom>
        </p:spPr>
        <p:txBody>
          <a:bodyPr wrap="square" lIns="91425" tIns="91425" rIns="91425" bIns="91425" anchor="b" anchorCtr="0">
            <a:noAutofit/>
          </a:bodyPr>
          <a:lstStyle/>
          <a:p>
            <a:pPr lvl="0" rtl="0">
              <a:spcBef>
                <a:spcPts val="0"/>
              </a:spcBef>
              <a:buNone/>
            </a:pPr>
            <a:r>
              <a:rPr lang="en" sz="4400" dirty="0">
                <a:solidFill>
                  <a:srgbClr val="1155CC"/>
                </a:solidFill>
              </a:rPr>
              <a:t>4. </a:t>
            </a:r>
            <a:br>
              <a:rPr lang="en" sz="4400" dirty="0">
                <a:solidFill>
                  <a:srgbClr val="1155CC"/>
                </a:solidFill>
              </a:rPr>
            </a:br>
            <a:r>
              <a:rPr lang="en-US" sz="4400" dirty="0"/>
              <a:t>Iteration Analysis</a:t>
            </a:r>
            <a:endParaRPr lang="en" sz="4400" dirty="0"/>
          </a:p>
        </p:txBody>
      </p:sp>
      <p:sp>
        <p:nvSpPr>
          <p:cNvPr id="83" name="Shape 83"/>
          <p:cNvSpPr txBox="1">
            <a:spLocks noGrp="1"/>
          </p:cNvSpPr>
          <p:nvPr>
            <p:ph type="sldNum" idx="4294967295"/>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dirty="0"/>
          </a:p>
        </p:txBody>
      </p:sp>
      <p:sp>
        <p:nvSpPr>
          <p:cNvPr id="7" name="Shape 331">
            <a:extLst>
              <a:ext uri="{FF2B5EF4-FFF2-40B4-BE49-F238E27FC236}">
                <a16:creationId xmlns:a16="http://schemas.microsoft.com/office/drawing/2014/main" id="{597A1A62-12C1-4117-81FA-34D22D48EC1C}"/>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1778" y="232116"/>
            <a:ext cx="2602524" cy="757403"/>
          </a:xfrm>
          <a:prstGeom prst="rect">
            <a:avLst/>
          </a:prstGeom>
        </p:spPr>
        <p:txBody>
          <a:bodyPr wrap="square" lIns="91425" tIns="91425" rIns="91425" bIns="91425" anchor="b" anchorCtr="0">
            <a:noAutofit/>
          </a:bodyPr>
          <a:lstStyle/>
          <a:p>
            <a:pPr lvl="0">
              <a:spcBef>
                <a:spcPts val="0"/>
              </a:spcBef>
              <a:buNone/>
            </a:pPr>
            <a:r>
              <a:rPr lang="en-US" sz="4000" dirty="0"/>
              <a:t>Iteration 3</a:t>
            </a:r>
            <a:endParaRPr lang="en" sz="4000" dirty="0"/>
          </a:p>
        </p:txBody>
      </p:sp>
      <p:sp>
        <p:nvSpPr>
          <p:cNvPr id="124" name="Shape 12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
        <p:nvSpPr>
          <p:cNvPr id="13" name="Shape 331">
            <a:extLst>
              <a:ext uri="{FF2B5EF4-FFF2-40B4-BE49-F238E27FC236}">
                <a16:creationId xmlns:a16="http://schemas.microsoft.com/office/drawing/2014/main" id="{C892C211-B7B3-41FA-8717-EDF110B4DBBA}"/>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pSp>
        <p:nvGrpSpPr>
          <p:cNvPr id="5" name="Group 4">
            <a:extLst>
              <a:ext uri="{FF2B5EF4-FFF2-40B4-BE49-F238E27FC236}">
                <a16:creationId xmlns:a16="http://schemas.microsoft.com/office/drawing/2014/main" id="{02522A58-6E29-4A2B-A53C-26694562A7AC}"/>
              </a:ext>
            </a:extLst>
          </p:cNvPr>
          <p:cNvGrpSpPr/>
          <p:nvPr/>
        </p:nvGrpSpPr>
        <p:grpSpPr>
          <a:xfrm>
            <a:off x="304901" y="1524000"/>
            <a:ext cx="7070170" cy="2444411"/>
            <a:chOff x="71717" y="2383390"/>
            <a:chExt cx="9087869" cy="3129098"/>
          </a:xfrm>
        </p:grpSpPr>
        <p:grpSp>
          <p:nvGrpSpPr>
            <p:cNvPr id="6" name="Group 5">
              <a:extLst>
                <a:ext uri="{FF2B5EF4-FFF2-40B4-BE49-F238E27FC236}">
                  <a16:creationId xmlns:a16="http://schemas.microsoft.com/office/drawing/2014/main" id="{D8EB691D-587B-428C-AD65-E05CCF729F3F}"/>
                </a:ext>
              </a:extLst>
            </p:cNvPr>
            <p:cNvGrpSpPr/>
            <p:nvPr/>
          </p:nvGrpSpPr>
          <p:grpSpPr>
            <a:xfrm>
              <a:off x="71717" y="3079877"/>
              <a:ext cx="9087869" cy="2432611"/>
              <a:chOff x="196400" y="3267003"/>
              <a:chExt cx="9087869" cy="2432611"/>
            </a:xfrm>
          </p:grpSpPr>
          <p:sp>
            <p:nvSpPr>
              <p:cNvPr id="14" name="Rectangle 13">
                <a:extLst>
                  <a:ext uri="{FF2B5EF4-FFF2-40B4-BE49-F238E27FC236}">
                    <a16:creationId xmlns:a16="http://schemas.microsoft.com/office/drawing/2014/main" id="{A04A77D6-D728-4181-BE81-0770A98BB2C2}"/>
                  </a:ext>
                </a:extLst>
              </p:cNvPr>
              <p:cNvSpPr>
                <a:spLocks noChangeArrowheads="1"/>
              </p:cNvSpPr>
              <p:nvPr/>
            </p:nvSpPr>
            <p:spPr bwMode="auto">
              <a:xfrm>
                <a:off x="2355141" y="3267003"/>
                <a:ext cx="1911927" cy="647702"/>
              </a:xfrm>
              <a:prstGeom prst="rect">
                <a:avLst/>
              </a:prstGeom>
              <a:solidFill>
                <a:srgbClr val="EFEFEF"/>
              </a:solidFill>
              <a:ln w="19050">
                <a:solidFill>
                  <a:schemeClr val="tx1"/>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Login &amp; Logout </a:t>
                </a:r>
              </a:p>
              <a:p>
                <a:pPr algn="ctr">
                  <a:spcBef>
                    <a:spcPct val="0"/>
                  </a:spcBef>
                  <a:buClrTx/>
                  <a:buFontTx/>
                  <a:buNone/>
                </a:pPr>
                <a:r>
                  <a:rPr lang="en-US" altLang="zh-CN" sz="900" dirty="0">
                    <a:solidFill>
                      <a:prstClr val="black"/>
                    </a:solidFill>
                  </a:rPr>
                  <a:t>Implementation </a:t>
                </a:r>
              </a:p>
              <a:p>
                <a:pPr algn="ctr">
                  <a:spcBef>
                    <a:spcPct val="0"/>
                  </a:spcBef>
                  <a:buClrTx/>
                  <a:buFontTx/>
                  <a:buNone/>
                </a:pPr>
                <a:r>
                  <a:rPr lang="en-SG" altLang="zh-CN" sz="900" dirty="0">
                    <a:solidFill>
                      <a:prstClr val="black"/>
                    </a:solidFill>
                  </a:rPr>
                  <a:t>(Day 3 to Day 7</a:t>
                </a:r>
                <a:r>
                  <a:rPr lang="en-US" altLang="zh-CN" sz="900" dirty="0">
                    <a:solidFill>
                      <a:prstClr val="black"/>
                    </a:solidFill>
                  </a:rPr>
                  <a:t>)</a:t>
                </a:r>
              </a:p>
            </p:txBody>
          </p:sp>
          <p:sp>
            <p:nvSpPr>
              <p:cNvPr id="15" name="Rectangle 14">
                <a:extLst>
                  <a:ext uri="{FF2B5EF4-FFF2-40B4-BE49-F238E27FC236}">
                    <a16:creationId xmlns:a16="http://schemas.microsoft.com/office/drawing/2014/main" id="{B2C8B573-2DFE-4DB5-AF8A-1E6515C6C7D5}"/>
                  </a:ext>
                </a:extLst>
              </p:cNvPr>
              <p:cNvSpPr>
                <a:spLocks noChangeArrowheads="1"/>
              </p:cNvSpPr>
              <p:nvPr/>
            </p:nvSpPr>
            <p:spPr bwMode="auto">
              <a:xfrm>
                <a:off x="2354721" y="5051913"/>
                <a:ext cx="3039183" cy="647701"/>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Bootstrap Implementation</a:t>
                </a:r>
              </a:p>
              <a:p>
                <a:pPr algn="ctr">
                  <a:spcBef>
                    <a:spcPct val="0"/>
                  </a:spcBef>
                  <a:buClrTx/>
                  <a:buFontTx/>
                  <a:buNone/>
                </a:pPr>
                <a:r>
                  <a:rPr lang="en-US" altLang="zh-CN" sz="900" dirty="0">
                    <a:solidFill>
                      <a:prstClr val="black"/>
                    </a:solidFill>
                  </a:rPr>
                  <a:t>(Day 3 to Day 9)</a:t>
                </a:r>
              </a:p>
            </p:txBody>
          </p:sp>
          <p:sp>
            <p:nvSpPr>
              <p:cNvPr id="16" name="Oval 15">
                <a:extLst>
                  <a:ext uri="{FF2B5EF4-FFF2-40B4-BE49-F238E27FC236}">
                    <a16:creationId xmlns:a16="http://schemas.microsoft.com/office/drawing/2014/main" id="{9AA5284D-5E3C-471E-9B79-4A55B9F5B86D}"/>
                  </a:ext>
                </a:extLst>
              </p:cNvPr>
              <p:cNvSpPr>
                <a:spLocks noChangeArrowheads="1"/>
              </p:cNvSpPr>
              <p:nvPr/>
            </p:nvSpPr>
            <p:spPr bwMode="auto">
              <a:xfrm>
                <a:off x="196400" y="4368071"/>
                <a:ext cx="215900" cy="215900"/>
              </a:xfrm>
              <a:prstGeom prst="ellipse">
                <a:avLst/>
              </a:prstGeom>
              <a:solidFill>
                <a:srgbClr val="000000"/>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a:solidFill>
                    <a:prstClr val="black"/>
                  </a:solidFill>
                </a:endParaRPr>
              </a:p>
            </p:txBody>
          </p:sp>
          <p:cxnSp>
            <p:nvCxnSpPr>
              <p:cNvPr id="17" name="AutoShape 9">
                <a:extLst>
                  <a:ext uri="{FF2B5EF4-FFF2-40B4-BE49-F238E27FC236}">
                    <a16:creationId xmlns:a16="http://schemas.microsoft.com/office/drawing/2014/main" id="{3451F909-08D9-4906-BBE0-93FFC388A366}"/>
                  </a:ext>
                </a:extLst>
              </p:cNvPr>
              <p:cNvCxnSpPr>
                <a:cxnSpLocks noChangeShapeType="1"/>
                <a:stCxn id="10" idx="3"/>
                <a:endCxn id="14" idx="1"/>
              </p:cNvCxnSpPr>
              <p:nvPr/>
            </p:nvCxnSpPr>
            <p:spPr bwMode="auto">
              <a:xfrm flipV="1">
                <a:off x="2073555" y="3590854"/>
                <a:ext cx="281586" cy="885168"/>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18" name="AutoShape 10">
                <a:extLst>
                  <a:ext uri="{FF2B5EF4-FFF2-40B4-BE49-F238E27FC236}">
                    <a16:creationId xmlns:a16="http://schemas.microsoft.com/office/drawing/2014/main" id="{991162A1-558B-4FB9-8D85-F8A7F61D07B6}"/>
                  </a:ext>
                </a:extLst>
              </p:cNvPr>
              <p:cNvCxnSpPr>
                <a:cxnSpLocks noChangeShapeType="1"/>
                <a:stCxn id="16" idx="6"/>
                <a:endCxn id="10" idx="1"/>
              </p:cNvCxnSpPr>
              <p:nvPr/>
            </p:nvCxnSpPr>
            <p:spPr bwMode="auto">
              <a:xfrm>
                <a:off x="412300" y="4476020"/>
                <a:ext cx="281166" cy="1"/>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9" name="Rectangle 13">
                <a:extLst>
                  <a:ext uri="{FF2B5EF4-FFF2-40B4-BE49-F238E27FC236}">
                    <a16:creationId xmlns:a16="http://schemas.microsoft.com/office/drawing/2014/main" id="{95669294-C6DC-4345-A5DF-B8D33518CD84}"/>
                  </a:ext>
                </a:extLst>
              </p:cNvPr>
              <p:cNvSpPr>
                <a:spLocks noChangeArrowheads="1"/>
              </p:cNvSpPr>
              <p:nvPr/>
            </p:nvSpPr>
            <p:spPr bwMode="auto">
              <a:xfrm>
                <a:off x="5775462" y="4152169"/>
                <a:ext cx="1576700" cy="647701"/>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Integration, Testing </a:t>
                </a:r>
              </a:p>
              <a:p>
                <a:pPr algn="ctr">
                  <a:spcBef>
                    <a:spcPct val="0"/>
                  </a:spcBef>
                  <a:buClrTx/>
                  <a:buFontTx/>
                  <a:buNone/>
                </a:pPr>
                <a:r>
                  <a:rPr lang="en-US" altLang="zh-CN" sz="900" dirty="0">
                    <a:solidFill>
                      <a:prstClr val="black"/>
                    </a:solidFill>
                  </a:rPr>
                  <a:t>and Deploy</a:t>
                </a:r>
                <a:br>
                  <a:rPr lang="en-US" altLang="zh-CN" sz="900" dirty="0">
                    <a:solidFill>
                      <a:prstClr val="black"/>
                    </a:solidFill>
                  </a:rPr>
                </a:br>
                <a:r>
                  <a:rPr lang="en-US" altLang="zh-CN" sz="900" dirty="0">
                    <a:solidFill>
                      <a:prstClr val="black"/>
                    </a:solidFill>
                  </a:rPr>
                  <a:t>(Day 11)</a:t>
                </a:r>
              </a:p>
            </p:txBody>
          </p:sp>
          <p:sp>
            <p:nvSpPr>
              <p:cNvPr id="20" name="Oval 14">
                <a:extLst>
                  <a:ext uri="{FF2B5EF4-FFF2-40B4-BE49-F238E27FC236}">
                    <a16:creationId xmlns:a16="http://schemas.microsoft.com/office/drawing/2014/main" id="{C2FAF835-924A-4BE2-81BC-563844C94CFB}"/>
                  </a:ext>
                </a:extLst>
              </p:cNvPr>
              <p:cNvSpPr>
                <a:spLocks noChangeArrowheads="1"/>
              </p:cNvSpPr>
              <p:nvPr/>
            </p:nvSpPr>
            <p:spPr bwMode="auto">
              <a:xfrm>
                <a:off x="9068369" y="4368071"/>
                <a:ext cx="215900" cy="215900"/>
              </a:xfrm>
              <a:prstGeom prst="ellipse">
                <a:avLst/>
              </a:prstGeom>
              <a:solidFill>
                <a:srgbClr val="333333"/>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21" name="AutoShape 16">
                <a:extLst>
                  <a:ext uri="{FF2B5EF4-FFF2-40B4-BE49-F238E27FC236}">
                    <a16:creationId xmlns:a16="http://schemas.microsoft.com/office/drawing/2014/main" id="{1586FF4D-1D5C-4E5C-9F75-D85DB99C53CF}"/>
                  </a:ext>
                </a:extLst>
              </p:cNvPr>
              <p:cNvCxnSpPr>
                <a:cxnSpLocks noChangeShapeType="1"/>
                <a:stCxn id="15" idx="3"/>
                <a:endCxn id="19" idx="1"/>
              </p:cNvCxnSpPr>
              <p:nvPr/>
            </p:nvCxnSpPr>
            <p:spPr bwMode="auto">
              <a:xfrm flipV="1">
                <a:off x="5393904" y="4476020"/>
                <a:ext cx="381558" cy="89974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2" name="AutoShape 17">
                <a:extLst>
                  <a:ext uri="{FF2B5EF4-FFF2-40B4-BE49-F238E27FC236}">
                    <a16:creationId xmlns:a16="http://schemas.microsoft.com/office/drawing/2014/main" id="{917BEE02-0D49-443B-802E-E4AF003A9D6E}"/>
                  </a:ext>
                </a:extLst>
              </p:cNvPr>
              <p:cNvCxnSpPr>
                <a:cxnSpLocks noChangeShapeType="1"/>
                <a:stCxn id="19" idx="3"/>
                <a:endCxn id="11" idx="1"/>
              </p:cNvCxnSpPr>
              <p:nvPr/>
            </p:nvCxnSpPr>
            <p:spPr bwMode="auto">
              <a:xfrm>
                <a:off x="7352162" y="4476020"/>
                <a:ext cx="281586" cy="2988"/>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23" name="AutoShape 19">
                <a:extLst>
                  <a:ext uri="{FF2B5EF4-FFF2-40B4-BE49-F238E27FC236}">
                    <a16:creationId xmlns:a16="http://schemas.microsoft.com/office/drawing/2014/main" id="{B3522547-AE5C-417E-8C5C-EC09FB763408}"/>
                  </a:ext>
                </a:extLst>
              </p:cNvPr>
              <p:cNvCxnSpPr>
                <a:cxnSpLocks noChangeShapeType="1"/>
                <a:stCxn id="10" idx="3"/>
                <a:endCxn id="15" idx="1"/>
              </p:cNvCxnSpPr>
              <p:nvPr/>
            </p:nvCxnSpPr>
            <p:spPr bwMode="auto">
              <a:xfrm>
                <a:off x="2073555" y="4476022"/>
                <a:ext cx="281166" cy="899743"/>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4" name="AutoShape 15">
                <a:extLst>
                  <a:ext uri="{FF2B5EF4-FFF2-40B4-BE49-F238E27FC236}">
                    <a16:creationId xmlns:a16="http://schemas.microsoft.com/office/drawing/2014/main" id="{C6DA1C94-7654-42C8-B6E3-8998D81BA078}"/>
                  </a:ext>
                </a:extLst>
              </p:cNvPr>
              <p:cNvCxnSpPr>
                <a:cxnSpLocks noChangeShapeType="1"/>
                <a:stCxn id="7" idx="3"/>
                <a:endCxn id="19" idx="1"/>
              </p:cNvCxnSpPr>
              <p:nvPr/>
            </p:nvCxnSpPr>
            <p:spPr bwMode="auto">
              <a:xfrm>
                <a:off x="5393904" y="3590855"/>
                <a:ext cx="381558" cy="885165"/>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grpSp>
        <p:sp>
          <p:nvSpPr>
            <p:cNvPr id="7" name="Rectangle 20">
              <a:extLst>
                <a:ext uri="{FF2B5EF4-FFF2-40B4-BE49-F238E27FC236}">
                  <a16:creationId xmlns:a16="http://schemas.microsoft.com/office/drawing/2014/main" id="{CC19E865-C181-4A95-ABFF-626AA7D444EB}"/>
                </a:ext>
              </a:extLst>
            </p:cNvPr>
            <p:cNvSpPr>
              <a:spLocks noChangeArrowheads="1"/>
            </p:cNvSpPr>
            <p:nvPr/>
          </p:nvSpPr>
          <p:spPr bwMode="auto">
            <a:xfrm>
              <a:off x="4142384" y="3079879"/>
              <a:ext cx="1126837" cy="647700"/>
            </a:xfrm>
            <a:prstGeom prst="rect">
              <a:avLst/>
            </a:prstGeom>
            <a:solidFill>
              <a:schemeClr val="accent2">
                <a:lumMod val="60000"/>
                <a:lumOff val="40000"/>
              </a:schemeClr>
            </a:solidFill>
            <a:ln w="19050">
              <a:solidFill>
                <a:schemeClr val="tx1"/>
              </a:solidFill>
              <a:prstDash val="dash"/>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(Day 8 ~ 9)</a:t>
              </a:r>
            </a:p>
          </p:txBody>
        </p:sp>
        <p:cxnSp>
          <p:nvCxnSpPr>
            <p:cNvPr id="8" name="AutoShape 24">
              <a:extLst>
                <a:ext uri="{FF2B5EF4-FFF2-40B4-BE49-F238E27FC236}">
                  <a16:creationId xmlns:a16="http://schemas.microsoft.com/office/drawing/2014/main" id="{3267C16A-344B-4D6B-BDA3-D2743A377F1E}"/>
                </a:ext>
              </a:extLst>
            </p:cNvPr>
            <p:cNvCxnSpPr>
              <a:cxnSpLocks noChangeShapeType="1"/>
            </p:cNvCxnSpPr>
            <p:nvPr/>
          </p:nvCxnSpPr>
          <p:spPr bwMode="auto">
            <a:xfrm rot="5400000" flipH="1" flipV="1">
              <a:off x="4959542" y="2671617"/>
              <a:ext cx="457358" cy="377827"/>
            </a:xfrm>
            <a:prstGeom prst="curvedConnector3">
              <a:avLst>
                <a:gd name="adj1" fmla="val 50000"/>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cxnSp>
        <p:sp>
          <p:nvSpPr>
            <p:cNvPr id="9" name="Text Box 23">
              <a:extLst>
                <a:ext uri="{FF2B5EF4-FFF2-40B4-BE49-F238E27FC236}">
                  <a16:creationId xmlns:a16="http://schemas.microsoft.com/office/drawing/2014/main" id="{6EFAAC1D-AC8D-46A0-9394-FC4B3C14867A}"/>
                </a:ext>
              </a:extLst>
            </p:cNvPr>
            <p:cNvSpPr txBox="1">
              <a:spLocks noChangeArrowheads="1"/>
            </p:cNvSpPr>
            <p:nvPr/>
          </p:nvSpPr>
          <p:spPr bwMode="auto">
            <a:xfrm>
              <a:off x="4670988" y="2383390"/>
              <a:ext cx="974867" cy="31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r">
                <a:spcBef>
                  <a:spcPct val="50000"/>
                </a:spcBef>
                <a:buClrTx/>
                <a:buFontTx/>
                <a:buNone/>
              </a:pPr>
              <a:r>
                <a:rPr lang="en-US" altLang="zh-CN" sz="900" dirty="0">
                  <a:solidFill>
                    <a:prstClr val="black"/>
                  </a:solidFill>
                </a:rPr>
                <a:t>Slack</a:t>
              </a:r>
            </a:p>
          </p:txBody>
        </p:sp>
        <p:sp>
          <p:nvSpPr>
            <p:cNvPr id="10" name="Rectangle 18">
              <a:extLst>
                <a:ext uri="{FF2B5EF4-FFF2-40B4-BE49-F238E27FC236}">
                  <a16:creationId xmlns:a16="http://schemas.microsoft.com/office/drawing/2014/main" id="{2F45583E-13BB-473E-A417-1B1D78BBD6B2}"/>
                </a:ext>
              </a:extLst>
            </p:cNvPr>
            <p:cNvSpPr>
              <a:spLocks noChangeArrowheads="1"/>
            </p:cNvSpPr>
            <p:nvPr/>
          </p:nvSpPr>
          <p:spPr bwMode="auto">
            <a:xfrm>
              <a:off x="568783" y="3965045"/>
              <a:ext cx="1380090"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Design </a:t>
              </a:r>
            </a:p>
            <a:p>
              <a:pPr algn="ctr">
                <a:spcBef>
                  <a:spcPct val="0"/>
                </a:spcBef>
                <a:buClrTx/>
                <a:buFontTx/>
                <a:buNone/>
              </a:pPr>
              <a:r>
                <a:rPr lang="en-US" altLang="zh-CN" sz="900" dirty="0">
                  <a:solidFill>
                    <a:prstClr val="black"/>
                  </a:solidFill>
                </a:rPr>
                <a:t>Review</a:t>
              </a:r>
            </a:p>
            <a:p>
              <a:pPr algn="ctr">
                <a:spcBef>
                  <a:spcPct val="0"/>
                </a:spcBef>
                <a:buClrTx/>
                <a:buFontTx/>
                <a:buNone/>
              </a:pPr>
              <a:r>
                <a:rPr lang="en-US" altLang="zh-CN" sz="900" dirty="0">
                  <a:solidFill>
                    <a:prstClr val="black"/>
                  </a:solidFill>
                </a:rPr>
                <a:t>(Day 1 and 2)</a:t>
              </a:r>
            </a:p>
          </p:txBody>
        </p:sp>
        <p:sp>
          <p:nvSpPr>
            <p:cNvPr id="11" name="Rectangle 13">
              <a:extLst>
                <a:ext uri="{FF2B5EF4-FFF2-40B4-BE49-F238E27FC236}">
                  <a16:creationId xmlns:a16="http://schemas.microsoft.com/office/drawing/2014/main" id="{AB95F947-9338-4B36-B089-360B10A87C08}"/>
                </a:ext>
              </a:extLst>
            </p:cNvPr>
            <p:cNvSpPr>
              <a:spLocks noChangeArrowheads="1"/>
            </p:cNvSpPr>
            <p:nvPr/>
          </p:nvSpPr>
          <p:spPr bwMode="auto">
            <a:xfrm>
              <a:off x="7509064" y="3968031"/>
              <a:ext cx="1140863" cy="647701"/>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Implement BLR</a:t>
              </a:r>
              <a:br>
                <a:rPr lang="en-US" altLang="zh-CN" sz="900" dirty="0">
                  <a:solidFill>
                    <a:prstClr val="black"/>
                  </a:solidFill>
                </a:rPr>
              </a:br>
              <a:r>
                <a:rPr lang="en-US" altLang="zh-CN" sz="900" dirty="0">
                  <a:solidFill>
                    <a:prstClr val="black"/>
                  </a:solidFill>
                </a:rPr>
                <a:t>(Day 12)</a:t>
              </a:r>
            </a:p>
          </p:txBody>
        </p:sp>
        <p:cxnSp>
          <p:nvCxnSpPr>
            <p:cNvPr id="12" name="AutoShape 17">
              <a:extLst>
                <a:ext uri="{FF2B5EF4-FFF2-40B4-BE49-F238E27FC236}">
                  <a16:creationId xmlns:a16="http://schemas.microsoft.com/office/drawing/2014/main" id="{F160A156-34CA-4A11-A12A-DA07D42F527C}"/>
                </a:ext>
              </a:extLst>
            </p:cNvPr>
            <p:cNvCxnSpPr>
              <a:cxnSpLocks noChangeShapeType="1"/>
              <a:stCxn id="11" idx="3"/>
              <a:endCxn id="20" idx="2"/>
            </p:cNvCxnSpPr>
            <p:nvPr/>
          </p:nvCxnSpPr>
          <p:spPr bwMode="auto">
            <a:xfrm flipV="1">
              <a:off x="8649927" y="4288894"/>
              <a:ext cx="293759" cy="2988"/>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sp>
        <p:nvSpPr>
          <p:cNvPr id="5" name="Shape 120">
            <a:extLst>
              <a:ext uri="{FF2B5EF4-FFF2-40B4-BE49-F238E27FC236}">
                <a16:creationId xmlns:a16="http://schemas.microsoft.com/office/drawing/2014/main" id="{61A3587E-5629-4D0D-899D-0C7531998200}"/>
              </a:ext>
            </a:extLst>
          </p:cNvPr>
          <p:cNvSpPr txBox="1">
            <a:spLocks/>
          </p:cNvSpPr>
          <p:nvPr/>
        </p:nvSpPr>
        <p:spPr>
          <a:xfrm>
            <a:off x="161778" y="232116"/>
            <a:ext cx="2602524" cy="757403"/>
          </a:xfrm>
          <a:prstGeom prst="rect">
            <a:avLst/>
          </a:prstGeom>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4000" dirty="0"/>
              <a:t>Iteration 4</a:t>
            </a:r>
            <a:endParaRPr lang="en" sz="4000" dirty="0"/>
          </a:p>
        </p:txBody>
      </p:sp>
      <p:sp>
        <p:nvSpPr>
          <p:cNvPr id="8" name="Shape 331">
            <a:extLst>
              <a:ext uri="{FF2B5EF4-FFF2-40B4-BE49-F238E27FC236}">
                <a16:creationId xmlns:a16="http://schemas.microsoft.com/office/drawing/2014/main" id="{40917BC2-5D54-4916-9332-18C66278DC2D}"/>
              </a:ext>
            </a:extLst>
          </p:cNvPr>
          <p:cNvSpPr/>
          <p:nvPr/>
        </p:nvSpPr>
        <p:spPr>
          <a:xfrm>
            <a:off x="8480583" y="90970"/>
            <a:ext cx="438333" cy="408433"/>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tx1"/>
          </a:solidFill>
          <a:ln>
            <a:noFill/>
          </a:ln>
        </p:spPr>
        <p:txBody>
          <a:bodyPr wrap="square" lIns="91425" tIns="91425" rIns="91425" bIns="91425" anchor="ctr" anchorCtr="0">
            <a:noAutofit/>
          </a:bodyPr>
          <a:lstStyle/>
          <a:p>
            <a:pPr lvl="0">
              <a:spcBef>
                <a:spcPts val="0"/>
              </a:spcBef>
              <a:buNone/>
            </a:pPr>
            <a:endParaRPr/>
          </a:p>
        </p:txBody>
      </p:sp>
      <p:grpSp>
        <p:nvGrpSpPr>
          <p:cNvPr id="6" name="Group 5">
            <a:extLst>
              <a:ext uri="{FF2B5EF4-FFF2-40B4-BE49-F238E27FC236}">
                <a16:creationId xmlns:a16="http://schemas.microsoft.com/office/drawing/2014/main" id="{E1B56D20-FD6C-4F74-8F74-4F440EF47AA2}"/>
              </a:ext>
            </a:extLst>
          </p:cNvPr>
          <p:cNvGrpSpPr/>
          <p:nvPr/>
        </p:nvGrpSpPr>
        <p:grpSpPr>
          <a:xfrm>
            <a:off x="457640" y="1529443"/>
            <a:ext cx="6922874" cy="2312067"/>
            <a:chOff x="136461" y="2500223"/>
            <a:chExt cx="8668928" cy="2868865"/>
          </a:xfrm>
        </p:grpSpPr>
        <p:grpSp>
          <p:nvGrpSpPr>
            <p:cNvPr id="7" name="Group 6">
              <a:extLst>
                <a:ext uri="{FF2B5EF4-FFF2-40B4-BE49-F238E27FC236}">
                  <a16:creationId xmlns:a16="http://schemas.microsoft.com/office/drawing/2014/main" id="{36C12BFE-8CD7-4803-9E43-F6460555A1F2}"/>
                </a:ext>
              </a:extLst>
            </p:cNvPr>
            <p:cNvGrpSpPr/>
            <p:nvPr/>
          </p:nvGrpSpPr>
          <p:grpSpPr>
            <a:xfrm>
              <a:off x="136461" y="3230423"/>
              <a:ext cx="8668928" cy="2138665"/>
              <a:chOff x="261144" y="3417549"/>
              <a:chExt cx="8668928" cy="2138665"/>
            </a:xfrm>
          </p:grpSpPr>
          <p:sp>
            <p:nvSpPr>
              <p:cNvPr id="13" name="Rectangle 12">
                <a:extLst>
                  <a:ext uri="{FF2B5EF4-FFF2-40B4-BE49-F238E27FC236}">
                    <a16:creationId xmlns:a16="http://schemas.microsoft.com/office/drawing/2014/main" id="{5BF418E6-BF0D-4288-B665-B92619A50662}"/>
                  </a:ext>
                </a:extLst>
              </p:cNvPr>
              <p:cNvSpPr>
                <a:spLocks noChangeArrowheads="1"/>
              </p:cNvSpPr>
              <p:nvPr/>
            </p:nvSpPr>
            <p:spPr bwMode="auto">
              <a:xfrm>
                <a:off x="2786150" y="3417549"/>
                <a:ext cx="2691858" cy="647700"/>
              </a:xfrm>
              <a:prstGeom prst="rect">
                <a:avLst/>
              </a:prstGeom>
              <a:solidFill>
                <a:srgbClr val="EFEFEF"/>
              </a:solidFill>
              <a:ln w="19050">
                <a:solidFill>
                  <a:schemeClr val="tx1"/>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Complete Auto Group Detection</a:t>
                </a:r>
              </a:p>
              <a:p>
                <a:pPr algn="ctr">
                  <a:spcBef>
                    <a:spcPct val="0"/>
                  </a:spcBef>
                  <a:buClrTx/>
                  <a:buFontTx/>
                  <a:buNone/>
                </a:pPr>
                <a:r>
                  <a:rPr lang="en-SG" altLang="zh-CN" sz="900" dirty="0">
                    <a:solidFill>
                      <a:prstClr val="black"/>
                    </a:solidFill>
                  </a:rPr>
                  <a:t>(Day 2 to Day 4</a:t>
                </a:r>
                <a:r>
                  <a:rPr lang="en-US" altLang="zh-CN" sz="900" dirty="0">
                    <a:solidFill>
                      <a:prstClr val="black"/>
                    </a:solidFill>
                  </a:rPr>
                  <a:t>)</a:t>
                </a:r>
              </a:p>
            </p:txBody>
          </p:sp>
          <p:sp>
            <p:nvSpPr>
              <p:cNvPr id="14" name="Rectangle 13">
                <a:extLst>
                  <a:ext uri="{FF2B5EF4-FFF2-40B4-BE49-F238E27FC236}">
                    <a16:creationId xmlns:a16="http://schemas.microsoft.com/office/drawing/2014/main" id="{91571156-9236-4DB1-B02A-65D1D92B7F55}"/>
                  </a:ext>
                </a:extLst>
              </p:cNvPr>
              <p:cNvSpPr>
                <a:spLocks noChangeArrowheads="1"/>
              </p:cNvSpPr>
              <p:nvPr/>
            </p:nvSpPr>
            <p:spPr bwMode="auto">
              <a:xfrm>
                <a:off x="2783836" y="4908514"/>
                <a:ext cx="3741212"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Complete BLR, Top K next place and Top K companions</a:t>
                </a:r>
              </a:p>
              <a:p>
                <a:pPr algn="ctr">
                  <a:spcBef>
                    <a:spcPct val="0"/>
                  </a:spcBef>
                  <a:buClrTx/>
                  <a:buFontTx/>
                  <a:buNone/>
                </a:pPr>
                <a:r>
                  <a:rPr lang="en-US" altLang="zh-CN" sz="900" dirty="0">
                    <a:solidFill>
                      <a:prstClr val="black"/>
                    </a:solidFill>
                  </a:rPr>
                  <a:t>(Day 2 to Day 5)</a:t>
                </a:r>
              </a:p>
            </p:txBody>
          </p:sp>
          <p:sp>
            <p:nvSpPr>
              <p:cNvPr id="15" name="Oval 14">
                <a:extLst>
                  <a:ext uri="{FF2B5EF4-FFF2-40B4-BE49-F238E27FC236}">
                    <a16:creationId xmlns:a16="http://schemas.microsoft.com/office/drawing/2014/main" id="{DFD93F3F-A149-4B35-BDCD-8813D4F0EB88}"/>
                  </a:ext>
                </a:extLst>
              </p:cNvPr>
              <p:cNvSpPr>
                <a:spLocks noChangeArrowheads="1"/>
              </p:cNvSpPr>
              <p:nvPr/>
            </p:nvSpPr>
            <p:spPr bwMode="auto">
              <a:xfrm>
                <a:off x="261144" y="4368070"/>
                <a:ext cx="215900" cy="215900"/>
              </a:xfrm>
              <a:prstGeom prst="ellipse">
                <a:avLst/>
              </a:prstGeom>
              <a:solidFill>
                <a:srgbClr val="000000"/>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dirty="0">
                  <a:solidFill>
                    <a:prstClr val="black"/>
                  </a:solidFill>
                </a:endParaRPr>
              </a:p>
            </p:txBody>
          </p:sp>
          <p:cxnSp>
            <p:nvCxnSpPr>
              <p:cNvPr id="16" name="AutoShape 9">
                <a:extLst>
                  <a:ext uri="{FF2B5EF4-FFF2-40B4-BE49-F238E27FC236}">
                    <a16:creationId xmlns:a16="http://schemas.microsoft.com/office/drawing/2014/main" id="{FC9F6DE0-8F7C-4C8A-B79D-157DD8062FE4}"/>
                  </a:ext>
                </a:extLst>
              </p:cNvPr>
              <p:cNvCxnSpPr>
                <a:cxnSpLocks noChangeShapeType="1"/>
                <a:stCxn id="12" idx="3"/>
                <a:endCxn id="13" idx="1"/>
              </p:cNvCxnSpPr>
              <p:nvPr/>
            </p:nvCxnSpPr>
            <p:spPr bwMode="auto">
              <a:xfrm flipV="1">
                <a:off x="2510639" y="3741399"/>
                <a:ext cx="275512" cy="734622"/>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17" name="AutoShape 10">
                <a:extLst>
                  <a:ext uri="{FF2B5EF4-FFF2-40B4-BE49-F238E27FC236}">
                    <a16:creationId xmlns:a16="http://schemas.microsoft.com/office/drawing/2014/main" id="{11E90A72-20F8-4D28-A72C-AE6D99AE7E52}"/>
                  </a:ext>
                </a:extLst>
              </p:cNvPr>
              <p:cNvCxnSpPr>
                <a:cxnSpLocks noChangeShapeType="1"/>
                <a:stCxn id="15" idx="6"/>
                <a:endCxn id="12" idx="1"/>
              </p:cNvCxnSpPr>
              <p:nvPr/>
            </p:nvCxnSpPr>
            <p:spPr bwMode="auto">
              <a:xfrm>
                <a:off x="477044" y="4476020"/>
                <a:ext cx="216422" cy="0"/>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8" name="Rectangle 13">
                <a:extLst>
                  <a:ext uri="{FF2B5EF4-FFF2-40B4-BE49-F238E27FC236}">
                    <a16:creationId xmlns:a16="http://schemas.microsoft.com/office/drawing/2014/main" id="{A7524BDB-F275-4328-818B-ED9F5C7309FB}"/>
                  </a:ext>
                </a:extLst>
              </p:cNvPr>
              <p:cNvSpPr>
                <a:spLocks noChangeArrowheads="1"/>
              </p:cNvSpPr>
              <p:nvPr/>
            </p:nvSpPr>
            <p:spPr bwMode="auto">
              <a:xfrm>
                <a:off x="6995399" y="4203528"/>
                <a:ext cx="1472518"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Integration, Testing </a:t>
                </a:r>
              </a:p>
              <a:p>
                <a:pPr algn="ctr">
                  <a:spcBef>
                    <a:spcPct val="0"/>
                  </a:spcBef>
                  <a:buClrTx/>
                  <a:buFontTx/>
                  <a:buNone/>
                </a:pPr>
                <a:r>
                  <a:rPr lang="en-US" altLang="zh-CN" sz="900" dirty="0">
                    <a:solidFill>
                      <a:prstClr val="black"/>
                    </a:solidFill>
                  </a:rPr>
                  <a:t>and Deploy</a:t>
                </a:r>
                <a:br>
                  <a:rPr lang="en-US" altLang="zh-CN" sz="900" dirty="0">
                    <a:solidFill>
                      <a:prstClr val="black"/>
                    </a:solidFill>
                  </a:rPr>
                </a:br>
                <a:r>
                  <a:rPr lang="en-US" altLang="zh-CN" sz="900" dirty="0">
                    <a:solidFill>
                      <a:prstClr val="black"/>
                    </a:solidFill>
                  </a:rPr>
                  <a:t>(Day 6 ~ 7)</a:t>
                </a:r>
              </a:p>
            </p:txBody>
          </p:sp>
          <p:sp>
            <p:nvSpPr>
              <p:cNvPr id="19" name="Oval 14">
                <a:extLst>
                  <a:ext uri="{FF2B5EF4-FFF2-40B4-BE49-F238E27FC236}">
                    <a16:creationId xmlns:a16="http://schemas.microsoft.com/office/drawing/2014/main" id="{C4D00165-64B8-42D2-B3ED-6F7A0D4BE804}"/>
                  </a:ext>
                </a:extLst>
              </p:cNvPr>
              <p:cNvSpPr>
                <a:spLocks noChangeArrowheads="1"/>
              </p:cNvSpPr>
              <p:nvPr/>
            </p:nvSpPr>
            <p:spPr bwMode="auto">
              <a:xfrm>
                <a:off x="8714172" y="4419564"/>
                <a:ext cx="215900" cy="215900"/>
              </a:xfrm>
              <a:prstGeom prst="ellipse">
                <a:avLst/>
              </a:prstGeom>
              <a:solidFill>
                <a:srgbClr val="333333"/>
              </a:solidFill>
              <a:ln w="19050">
                <a:solidFill>
                  <a:schemeClr val="tx1"/>
                </a:solidFill>
                <a:round/>
                <a:headEnd/>
                <a:tailEnd/>
              </a:ln>
            </p:spPr>
            <p:txBody>
              <a:bodyPr wrap="none" lIns="92075" tIns="46038" rIns="92075" bIns="46038" anchor="ctr">
                <a:spAutoFit/>
              </a:bodyPr>
              <a:lstStyle>
                <a:lvl1pPr algn="l">
                  <a:spcBef>
                    <a:spcPct val="20000"/>
                  </a:spcBef>
                  <a:buClr>
                    <a:srgbClr val="3333FF"/>
                  </a:buClr>
                  <a:buFont typeface="Wingdings" pitchFamily="2" charset="2"/>
                  <a:buChar char="§"/>
                  <a:defRPr sz="2800">
                    <a:solidFill>
                      <a:schemeClr val="accent2"/>
                    </a:solidFill>
                    <a:latin typeface="Tahoma" pitchFamily="34" charset="0"/>
                    <a:ea typeface="MS PGothic" pitchFamily="34" charset="-128"/>
                  </a:defRPr>
                </a:lvl1pPr>
                <a:lvl2pPr marL="742950" indent="-285750" algn="l">
                  <a:spcBef>
                    <a:spcPct val="20000"/>
                  </a:spcBef>
                  <a:buClr>
                    <a:srgbClr val="FF0000"/>
                  </a:buClr>
                  <a:buFont typeface="Wingdings" pitchFamily="2" charset="2"/>
                  <a:buChar char="§"/>
                  <a:defRPr sz="2600">
                    <a:solidFill>
                      <a:schemeClr val="accent2"/>
                    </a:solidFill>
                    <a:latin typeface="Tahoma" pitchFamily="34" charset="0"/>
                    <a:ea typeface="MS PGothic" pitchFamily="34" charset="-128"/>
                  </a:defRPr>
                </a:lvl2pPr>
                <a:lvl3pPr marL="1143000" indent="-228600" algn="l">
                  <a:spcBef>
                    <a:spcPct val="20000"/>
                  </a:spcBef>
                  <a:buClr>
                    <a:srgbClr val="3333CC"/>
                  </a:buClr>
                  <a:buFont typeface="Wingdings" pitchFamily="2" charset="2"/>
                  <a:buChar char="§"/>
                  <a:defRPr sz="2400">
                    <a:solidFill>
                      <a:schemeClr val="accent2"/>
                    </a:solidFill>
                    <a:latin typeface="Tahoma" pitchFamily="34" charset="0"/>
                    <a:ea typeface="MS PGothic" pitchFamily="34" charset="-128"/>
                  </a:defRPr>
                </a:lvl3pPr>
                <a:lvl4pPr marL="1600200" indent="-228600" algn="l">
                  <a:spcBef>
                    <a:spcPct val="20000"/>
                  </a:spcBef>
                  <a:buClr>
                    <a:srgbClr val="FFCF01"/>
                  </a:buClr>
                  <a:buFont typeface="Wingdings" pitchFamily="2" charset="2"/>
                  <a:buChar char="§"/>
                  <a:defRPr sz="2000">
                    <a:solidFill>
                      <a:schemeClr val="accent2"/>
                    </a:solidFill>
                    <a:latin typeface="Tahoma" pitchFamily="34" charset="0"/>
                    <a:ea typeface="MS PGothic" pitchFamily="34" charset="-128"/>
                  </a:defRPr>
                </a:lvl4pPr>
                <a:lvl5pPr marL="2057400" indent="-228600" algn="l">
                  <a:spcBef>
                    <a:spcPct val="20000"/>
                  </a:spcBef>
                  <a:buClr>
                    <a:srgbClr val="00E4A8"/>
                  </a:buClr>
                  <a:buFont typeface="Wingdings" pitchFamily="2" charset="2"/>
                  <a:buChar char="§"/>
                  <a:defRPr>
                    <a:solidFill>
                      <a:schemeClr val="accent2"/>
                    </a:solidFill>
                    <a:latin typeface="Tahoma" pitchFamily="34" charset="0"/>
                    <a:ea typeface="MS PGothic" pitchFamily="34" charset="-128"/>
                  </a:defRPr>
                </a:lvl5pPr>
                <a:lvl6pPr marL="25146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6pPr>
                <a:lvl7pPr marL="29718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7pPr>
                <a:lvl8pPr marL="34290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8pPr>
                <a:lvl9pPr marL="3886200" indent="-228600" eaLnBrk="0" fontAlgn="base" hangingPunct="0">
                  <a:spcBef>
                    <a:spcPct val="20000"/>
                  </a:spcBef>
                  <a:spcAft>
                    <a:spcPct val="0"/>
                  </a:spcAft>
                  <a:buClr>
                    <a:srgbClr val="00E4A8"/>
                  </a:buClr>
                  <a:buFont typeface="Wingdings" pitchFamily="2" charset="2"/>
                  <a:buChar char="§"/>
                  <a:defRPr>
                    <a:solidFill>
                      <a:schemeClr val="accent2"/>
                    </a:solidFill>
                    <a:latin typeface="Tahoma" pitchFamily="34" charset="0"/>
                    <a:ea typeface="MS PGothic" pitchFamily="34" charset="-128"/>
                  </a:defRPr>
                </a:lvl9pPr>
              </a:lstStyle>
              <a:p>
                <a:pPr algn="ctr">
                  <a:spcBef>
                    <a:spcPct val="0"/>
                  </a:spcBef>
                  <a:buClrTx/>
                  <a:buFontTx/>
                  <a:buNone/>
                </a:pPr>
                <a:endParaRPr lang="zh-CN" altLang="en-US" sz="1800">
                  <a:solidFill>
                    <a:prstClr val="black"/>
                  </a:solidFill>
                </a:endParaRPr>
              </a:p>
            </p:txBody>
          </p:sp>
          <p:cxnSp>
            <p:nvCxnSpPr>
              <p:cNvPr id="20" name="AutoShape 16">
                <a:extLst>
                  <a:ext uri="{FF2B5EF4-FFF2-40B4-BE49-F238E27FC236}">
                    <a16:creationId xmlns:a16="http://schemas.microsoft.com/office/drawing/2014/main" id="{31661934-67F9-4CE1-AFEE-436B7445574A}"/>
                  </a:ext>
                </a:extLst>
              </p:cNvPr>
              <p:cNvCxnSpPr>
                <a:cxnSpLocks noChangeShapeType="1"/>
                <a:stCxn id="14" idx="3"/>
                <a:endCxn id="18" idx="1"/>
              </p:cNvCxnSpPr>
              <p:nvPr/>
            </p:nvCxnSpPr>
            <p:spPr bwMode="auto">
              <a:xfrm flipV="1">
                <a:off x="6525049" y="4527378"/>
                <a:ext cx="470350" cy="704986"/>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1" name="AutoShape 17">
                <a:extLst>
                  <a:ext uri="{FF2B5EF4-FFF2-40B4-BE49-F238E27FC236}">
                    <a16:creationId xmlns:a16="http://schemas.microsoft.com/office/drawing/2014/main" id="{315F685B-41DA-4E7E-AB44-D836CE4EEA39}"/>
                  </a:ext>
                </a:extLst>
              </p:cNvPr>
              <p:cNvCxnSpPr>
                <a:cxnSpLocks noChangeShapeType="1"/>
                <a:stCxn id="18" idx="3"/>
                <a:endCxn id="19" idx="2"/>
              </p:cNvCxnSpPr>
              <p:nvPr/>
            </p:nvCxnSpPr>
            <p:spPr bwMode="auto">
              <a:xfrm>
                <a:off x="8467916" y="4527378"/>
                <a:ext cx="246256" cy="137"/>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22" name="AutoShape 19">
                <a:extLst>
                  <a:ext uri="{FF2B5EF4-FFF2-40B4-BE49-F238E27FC236}">
                    <a16:creationId xmlns:a16="http://schemas.microsoft.com/office/drawing/2014/main" id="{1EF18CB0-0612-4ACA-B45C-77A35F95F74E}"/>
                  </a:ext>
                </a:extLst>
              </p:cNvPr>
              <p:cNvCxnSpPr>
                <a:cxnSpLocks noChangeShapeType="1"/>
                <a:stCxn id="12" idx="3"/>
                <a:endCxn id="14" idx="1"/>
              </p:cNvCxnSpPr>
              <p:nvPr/>
            </p:nvCxnSpPr>
            <p:spPr bwMode="auto">
              <a:xfrm>
                <a:off x="2510639" y="4476021"/>
                <a:ext cx="273198" cy="756343"/>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3" name="AutoShape 15">
                <a:extLst>
                  <a:ext uri="{FF2B5EF4-FFF2-40B4-BE49-F238E27FC236}">
                    <a16:creationId xmlns:a16="http://schemas.microsoft.com/office/drawing/2014/main" id="{CBED9909-A387-44B1-B4AC-D952075D9EAA}"/>
                  </a:ext>
                </a:extLst>
              </p:cNvPr>
              <p:cNvCxnSpPr>
                <a:cxnSpLocks noChangeShapeType="1"/>
                <a:stCxn id="9" idx="3"/>
                <a:endCxn id="18" idx="1"/>
              </p:cNvCxnSpPr>
              <p:nvPr/>
            </p:nvCxnSpPr>
            <p:spPr bwMode="auto">
              <a:xfrm>
                <a:off x="6513900" y="3741399"/>
                <a:ext cx="481499" cy="785979"/>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grpSp>
        <p:sp>
          <p:nvSpPr>
            <p:cNvPr id="9" name="Rectangle 20">
              <a:extLst>
                <a:ext uri="{FF2B5EF4-FFF2-40B4-BE49-F238E27FC236}">
                  <a16:creationId xmlns:a16="http://schemas.microsoft.com/office/drawing/2014/main" id="{E8A8C371-7C4E-47AB-8241-5E69B2E9C5CC}"/>
                </a:ext>
              </a:extLst>
            </p:cNvPr>
            <p:cNvSpPr>
              <a:spLocks noChangeArrowheads="1"/>
            </p:cNvSpPr>
            <p:nvPr/>
          </p:nvSpPr>
          <p:spPr bwMode="auto">
            <a:xfrm>
              <a:off x="5353325" y="3230423"/>
              <a:ext cx="1035892" cy="647700"/>
            </a:xfrm>
            <a:prstGeom prst="rect">
              <a:avLst/>
            </a:prstGeom>
            <a:solidFill>
              <a:srgbClr val="E8C588"/>
            </a:solidFill>
            <a:ln w="19050">
              <a:solidFill>
                <a:schemeClr val="tx1"/>
              </a:solidFill>
              <a:prstDash val="dash"/>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(Day 5)</a:t>
              </a:r>
            </a:p>
          </p:txBody>
        </p:sp>
        <p:cxnSp>
          <p:nvCxnSpPr>
            <p:cNvPr id="10" name="AutoShape 24">
              <a:extLst>
                <a:ext uri="{FF2B5EF4-FFF2-40B4-BE49-F238E27FC236}">
                  <a16:creationId xmlns:a16="http://schemas.microsoft.com/office/drawing/2014/main" id="{3EC2736E-810E-41C1-B2B5-D2C5C0C0FF97}"/>
                </a:ext>
              </a:extLst>
            </p:cNvPr>
            <p:cNvCxnSpPr>
              <a:cxnSpLocks noChangeShapeType="1"/>
            </p:cNvCxnSpPr>
            <p:nvPr/>
          </p:nvCxnSpPr>
          <p:spPr bwMode="auto">
            <a:xfrm rot="5400000" flipH="1" flipV="1">
              <a:off x="5900832" y="2819616"/>
              <a:ext cx="457359" cy="377826"/>
            </a:xfrm>
            <a:prstGeom prst="curvedConnector3">
              <a:avLst>
                <a:gd name="adj1" fmla="val 50000"/>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cxnSp>
        <p:sp>
          <p:nvSpPr>
            <p:cNvPr id="11" name="Text Box 23">
              <a:extLst>
                <a:ext uri="{FF2B5EF4-FFF2-40B4-BE49-F238E27FC236}">
                  <a16:creationId xmlns:a16="http://schemas.microsoft.com/office/drawing/2014/main" id="{539EB1D8-175C-4466-A409-CD83491AF165}"/>
                </a:ext>
              </a:extLst>
            </p:cNvPr>
            <p:cNvSpPr txBox="1">
              <a:spLocks noChangeArrowheads="1"/>
            </p:cNvSpPr>
            <p:nvPr/>
          </p:nvSpPr>
          <p:spPr bwMode="auto">
            <a:xfrm>
              <a:off x="5739831" y="250022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r">
                <a:spcBef>
                  <a:spcPct val="50000"/>
                </a:spcBef>
                <a:buClrTx/>
                <a:buFontTx/>
                <a:buNone/>
              </a:pPr>
              <a:r>
                <a:rPr lang="en-US" altLang="zh-CN" sz="1400" dirty="0">
                  <a:solidFill>
                    <a:prstClr val="black"/>
                  </a:solidFill>
                </a:rPr>
                <a:t>Slack</a:t>
              </a:r>
            </a:p>
          </p:txBody>
        </p:sp>
        <p:sp>
          <p:nvSpPr>
            <p:cNvPr id="12" name="Rectangle 18">
              <a:extLst>
                <a:ext uri="{FF2B5EF4-FFF2-40B4-BE49-F238E27FC236}">
                  <a16:creationId xmlns:a16="http://schemas.microsoft.com/office/drawing/2014/main" id="{B384D3A5-0645-4618-BD63-DCBFD35069AB}"/>
                </a:ext>
              </a:extLst>
            </p:cNvPr>
            <p:cNvSpPr>
              <a:spLocks noChangeArrowheads="1"/>
            </p:cNvSpPr>
            <p:nvPr/>
          </p:nvSpPr>
          <p:spPr bwMode="auto">
            <a:xfrm>
              <a:off x="568783" y="3965045"/>
              <a:ext cx="1817173" cy="647700"/>
            </a:xfrm>
            <a:prstGeom prst="rect">
              <a:avLst/>
            </a:prstGeom>
            <a:solidFill>
              <a:srgbClr val="EFEFEF"/>
            </a:solidFill>
            <a:ln w="19050">
              <a:solidFill>
                <a:srgbClr val="FF0000"/>
              </a:solidFill>
              <a:miter lim="800000"/>
              <a:headEnd/>
              <a:tailEnd/>
            </a:ln>
          </p:spPr>
          <p:txBody>
            <a:bodyPr wrap="none" lIns="92075" tIns="46038" rIns="92075" bIns="46038" anchor="ctr"/>
            <a:lstStyle>
              <a:lvl1pPr algn="l" defTabSz="762000">
                <a:spcBef>
                  <a:spcPct val="20000"/>
                </a:spcBef>
                <a:buClr>
                  <a:srgbClr val="3333FF"/>
                </a:buClr>
                <a:buFont typeface="Wingdings" pitchFamily="2" charset="2"/>
                <a:buChar char="§"/>
                <a:tabLst>
                  <a:tab pos="228600" algn="l"/>
                </a:tabLst>
                <a:defRPr sz="2800">
                  <a:solidFill>
                    <a:schemeClr val="accent2"/>
                  </a:solidFill>
                  <a:latin typeface="Tahoma" pitchFamily="34" charset="0"/>
                  <a:ea typeface="MS PGothic" pitchFamily="34" charset="-128"/>
                </a:defRPr>
              </a:lvl1pPr>
              <a:lvl2pPr marL="742950" indent="-285750" algn="l" defTabSz="762000">
                <a:spcBef>
                  <a:spcPct val="20000"/>
                </a:spcBef>
                <a:buClr>
                  <a:srgbClr val="FF0000"/>
                </a:buClr>
                <a:buFont typeface="Wingdings" pitchFamily="2" charset="2"/>
                <a:buChar char="§"/>
                <a:tabLst>
                  <a:tab pos="228600" algn="l"/>
                </a:tabLst>
                <a:defRPr sz="2600">
                  <a:solidFill>
                    <a:schemeClr val="accent2"/>
                  </a:solidFill>
                  <a:latin typeface="Tahoma" pitchFamily="34" charset="0"/>
                  <a:ea typeface="MS PGothic" pitchFamily="34" charset="-128"/>
                </a:defRPr>
              </a:lvl2pPr>
              <a:lvl3pPr marL="1143000" indent="-228600" algn="l" defTabSz="762000">
                <a:spcBef>
                  <a:spcPct val="20000"/>
                </a:spcBef>
                <a:buClr>
                  <a:srgbClr val="3333CC"/>
                </a:buClr>
                <a:buFont typeface="Wingdings" pitchFamily="2" charset="2"/>
                <a:buChar char="§"/>
                <a:tabLst>
                  <a:tab pos="228600" algn="l"/>
                </a:tabLst>
                <a:defRPr sz="2400">
                  <a:solidFill>
                    <a:schemeClr val="accent2"/>
                  </a:solidFill>
                  <a:latin typeface="Tahoma" pitchFamily="34" charset="0"/>
                  <a:ea typeface="MS PGothic" pitchFamily="34" charset="-128"/>
                </a:defRPr>
              </a:lvl3pPr>
              <a:lvl4pPr marL="1600200" indent="-228600" algn="l" defTabSz="762000">
                <a:spcBef>
                  <a:spcPct val="20000"/>
                </a:spcBef>
                <a:buClr>
                  <a:srgbClr val="FFCF01"/>
                </a:buClr>
                <a:buFont typeface="Wingdings" pitchFamily="2" charset="2"/>
                <a:buChar char="§"/>
                <a:tabLst>
                  <a:tab pos="228600" algn="l"/>
                </a:tabLst>
                <a:defRPr sz="2000">
                  <a:solidFill>
                    <a:schemeClr val="accent2"/>
                  </a:solidFill>
                  <a:latin typeface="Tahoma" pitchFamily="34" charset="0"/>
                  <a:ea typeface="MS PGothic" pitchFamily="34" charset="-128"/>
                </a:defRPr>
              </a:lvl4pPr>
              <a:lvl5pPr marL="2057400" indent="-228600" algn="l" defTabSz="762000">
                <a:spcBef>
                  <a:spcPct val="20000"/>
                </a:spcBef>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5pPr>
              <a:lvl6pPr marL="25146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6pPr>
              <a:lvl7pPr marL="29718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7pPr>
              <a:lvl8pPr marL="34290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8pPr>
              <a:lvl9pPr marL="3886200" indent="-228600" defTabSz="762000" eaLnBrk="0" fontAlgn="base" hangingPunct="0">
                <a:spcBef>
                  <a:spcPct val="20000"/>
                </a:spcBef>
                <a:spcAft>
                  <a:spcPct val="0"/>
                </a:spcAft>
                <a:buClr>
                  <a:srgbClr val="00E4A8"/>
                </a:buClr>
                <a:buFont typeface="Wingdings" pitchFamily="2" charset="2"/>
                <a:buChar char="§"/>
                <a:tabLst>
                  <a:tab pos="228600" algn="l"/>
                </a:tabLst>
                <a:defRPr>
                  <a:solidFill>
                    <a:schemeClr val="accent2"/>
                  </a:solidFill>
                  <a:latin typeface="Tahoma" pitchFamily="34" charset="0"/>
                  <a:ea typeface="MS PGothic" pitchFamily="34" charset="-128"/>
                </a:defRPr>
              </a:lvl9pPr>
            </a:lstStyle>
            <a:p>
              <a:pPr algn="ctr">
                <a:spcBef>
                  <a:spcPct val="0"/>
                </a:spcBef>
                <a:buClrTx/>
                <a:buFontTx/>
                <a:buNone/>
              </a:pPr>
              <a:r>
                <a:rPr lang="en-US" altLang="zh-CN" sz="900" dirty="0">
                  <a:solidFill>
                    <a:prstClr val="black"/>
                  </a:solidFill>
                </a:rPr>
                <a:t>Bootstrap (Add Files) and </a:t>
              </a:r>
            </a:p>
            <a:p>
              <a:pPr algn="ctr">
                <a:spcBef>
                  <a:spcPct val="0"/>
                </a:spcBef>
                <a:buClrTx/>
                <a:buFontTx/>
                <a:buNone/>
              </a:pPr>
              <a:r>
                <a:rPr lang="en-US" altLang="zh-CN" sz="900" dirty="0">
                  <a:solidFill>
                    <a:prstClr val="black"/>
                  </a:solidFill>
                </a:rPr>
                <a:t>Review of Tech Docs</a:t>
              </a:r>
            </a:p>
            <a:p>
              <a:pPr algn="ctr">
                <a:spcBef>
                  <a:spcPct val="0"/>
                </a:spcBef>
                <a:buClrTx/>
                <a:buFontTx/>
                <a:buNone/>
              </a:pPr>
              <a:r>
                <a:rPr lang="en-US" altLang="zh-CN" sz="900" dirty="0">
                  <a:solidFill>
                    <a:prstClr val="black"/>
                  </a:solidFill>
                </a:rPr>
                <a:t>(Day 1)</a:t>
              </a:r>
            </a:p>
          </p:txBody>
        </p:sp>
      </p:grpSp>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1409</Words>
  <Application>Microsoft Office PowerPoint</Application>
  <PresentationFormat>On-screen Show (16:9)</PresentationFormat>
  <Paragraphs>417</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Tahoma</vt:lpstr>
      <vt:lpstr>Lato Light</vt:lpstr>
      <vt:lpstr>Consolas</vt:lpstr>
      <vt:lpstr>Lato Hairline</vt:lpstr>
      <vt:lpstr>Arial</vt:lpstr>
      <vt:lpstr>MS PGothic</vt:lpstr>
      <vt:lpstr>Eglamour template</vt:lpstr>
      <vt:lpstr>XRAYS Online Demo   G7T9</vt:lpstr>
      <vt:lpstr>Agenda</vt:lpstr>
      <vt:lpstr>PowerPoint Presentation</vt:lpstr>
      <vt:lpstr>PowerPoint Presentation</vt:lpstr>
      <vt:lpstr>PowerPoint Presentation</vt:lpstr>
      <vt:lpstr>PowerPoint Presentation</vt:lpstr>
      <vt:lpstr>4.  Iteration Analysis</vt:lpstr>
      <vt:lpstr>Iteration 3</vt:lpstr>
      <vt:lpstr>PowerPoint Presentation</vt:lpstr>
      <vt:lpstr>Iteration 5</vt:lpstr>
      <vt:lpstr>Iteration 6</vt:lpstr>
      <vt:lpstr>Iteration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XRAYS Online Demo</dc:title>
  <cp:lastModifiedBy>Samantha Ann NONIS</cp:lastModifiedBy>
  <cp:revision>77</cp:revision>
  <dcterms:modified xsi:type="dcterms:W3CDTF">2017-10-23T05:00:48Z</dcterms:modified>
</cp:coreProperties>
</file>