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5"/>
  </p:notesMasterIdLst>
  <p:handoutMasterIdLst>
    <p:handoutMasterId r:id="rId36"/>
  </p:handoutMasterIdLst>
  <p:sldIdLst>
    <p:sldId id="284" r:id="rId2"/>
    <p:sldId id="285" r:id="rId3"/>
    <p:sldId id="286" r:id="rId4"/>
    <p:sldId id="264" r:id="rId5"/>
    <p:sldId id="261" r:id="rId6"/>
    <p:sldId id="259" r:id="rId7"/>
    <p:sldId id="263" r:id="rId8"/>
    <p:sldId id="265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E8C588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397455C-F58E-4A70-AD91-9832B9E54091}">
  <a:tblStyle styleId="{6397455C-F58E-4A70-AD91-9832B9E540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2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3EB889-27FD-4EEC-92BE-25BFF7104C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3C285-5A8E-4DF6-B080-D38B3C72AB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FEB9F-CCCD-4071-9ECC-34B9D3D8D76C}" type="datetimeFigureOut">
              <a:rPr lang="en-SG" smtClean="0"/>
              <a:t>19/11/2017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61F32-5129-4A9B-91D0-D431C22B0D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B35C2-71CD-4569-97CF-5CC8DD5F1B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A5A36-E73E-46B2-BAB4-01E62C6FE9F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618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65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501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896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117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75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325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212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3620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948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404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224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47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856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32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008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1095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440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9556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732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729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69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0463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225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522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03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technology">
            <a:extLst>
              <a:ext uri="{FF2B5EF4-FFF2-40B4-BE49-F238E27FC236}">
                <a16:creationId xmlns:a16="http://schemas.microsoft.com/office/drawing/2014/main" id="{A8C2D71D-8BCF-430A-B95E-F5846A54DB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23942"/>
            <a:ext cx="6858000" cy="35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14"/>
          <p:cNvSpPr/>
          <p:nvPr/>
        </p:nvSpPr>
        <p:spPr>
          <a:xfrm rot="-5400000">
            <a:off x="3354806" y="-898588"/>
            <a:ext cx="1482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10800000" flipH="1">
            <a:off x="0" y="2571593"/>
            <a:ext cx="6858000" cy="257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14350" y="3031150"/>
            <a:ext cx="341865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l" rtl="0">
              <a:spcBef>
                <a:spcPts val="0"/>
              </a:spcBef>
              <a:buSzPct val="100000"/>
              <a:defRPr sz="2700"/>
            </a:lvl1pPr>
            <a:lvl2pPr lvl="1" algn="l" rtl="0">
              <a:spcBef>
                <a:spcPts val="0"/>
              </a:spcBef>
              <a:buSzPct val="100000"/>
              <a:defRPr sz="2700"/>
            </a:lvl2pPr>
            <a:lvl3pPr lvl="2" algn="l" rtl="0">
              <a:spcBef>
                <a:spcPts val="0"/>
              </a:spcBef>
              <a:buSzPct val="100000"/>
              <a:defRPr sz="2700"/>
            </a:lvl3pPr>
            <a:lvl4pPr lvl="3" algn="l" rtl="0">
              <a:spcBef>
                <a:spcPts val="0"/>
              </a:spcBef>
              <a:buSzPct val="100000"/>
              <a:defRPr sz="2700"/>
            </a:lvl4pPr>
            <a:lvl5pPr lvl="4" algn="l" rtl="0">
              <a:spcBef>
                <a:spcPts val="0"/>
              </a:spcBef>
              <a:buSzPct val="100000"/>
              <a:defRPr sz="2700"/>
            </a:lvl5pPr>
            <a:lvl6pPr lvl="5" algn="l" rtl="0">
              <a:spcBef>
                <a:spcPts val="0"/>
              </a:spcBef>
              <a:buSzPct val="100000"/>
              <a:defRPr sz="2700"/>
            </a:lvl6pPr>
            <a:lvl7pPr lvl="6" algn="l" rtl="0">
              <a:spcBef>
                <a:spcPts val="0"/>
              </a:spcBef>
              <a:buSzPct val="100000"/>
              <a:defRPr sz="2700"/>
            </a:lvl7pPr>
            <a:lvl8pPr lvl="7" algn="l" rtl="0">
              <a:spcBef>
                <a:spcPts val="0"/>
              </a:spcBef>
              <a:buSzPct val="100000"/>
              <a:defRPr sz="2700"/>
            </a:lvl8pPr>
            <a:lvl9pPr lvl="8" algn="l" rtl="0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14350" y="4135454"/>
            <a:ext cx="341865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5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5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5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5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5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5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5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0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2">
            <a:extLst>
              <a:ext uri="{FF2B5EF4-FFF2-40B4-BE49-F238E27FC236}">
                <a16:creationId xmlns:a16="http://schemas.microsoft.com/office/drawing/2014/main" id="{12AEF18E-95F8-4C2B-9D96-BA74CBA9AEEA}"/>
              </a:ext>
            </a:extLst>
          </p:cNvPr>
          <p:cNvSpPr/>
          <p:nvPr userDrawn="1"/>
        </p:nvSpPr>
        <p:spPr>
          <a:xfrm rot="-5400000">
            <a:off x="3374850" y="-2472163"/>
            <a:ext cx="1083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63">
            <a:extLst>
              <a:ext uri="{FF2B5EF4-FFF2-40B4-BE49-F238E27FC236}">
                <a16:creationId xmlns:a16="http://schemas.microsoft.com/office/drawing/2014/main" id="{DC27C9E3-A9B1-446A-9975-AC80C8B5FEAB}"/>
              </a:ext>
            </a:extLst>
          </p:cNvPr>
          <p:cNvSpPr/>
          <p:nvPr userDrawn="1"/>
        </p:nvSpPr>
        <p:spPr>
          <a:xfrm rot="-5400000" flipH="1">
            <a:off x="3354900" y="-2920037"/>
            <a:ext cx="1482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64">
            <a:extLst>
              <a:ext uri="{FF2B5EF4-FFF2-40B4-BE49-F238E27FC236}">
                <a16:creationId xmlns:a16="http://schemas.microsoft.com/office/drawing/2014/main" id="{B148F7BB-70CA-4BF4-942D-0E28A31B8721}"/>
              </a:ext>
            </a:extLst>
          </p:cNvPr>
          <p:cNvSpPr/>
          <p:nvPr userDrawn="1"/>
        </p:nvSpPr>
        <p:spPr>
          <a:xfrm>
            <a:off x="94" y="-1"/>
            <a:ext cx="6858000" cy="467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13" name="Shape 65">
            <a:extLst>
              <a:ext uri="{FF2B5EF4-FFF2-40B4-BE49-F238E27FC236}">
                <a16:creationId xmlns:a16="http://schemas.microsoft.com/office/drawing/2014/main" id="{9E8EB9DF-4416-4800-BA82-42D55C6BF83D}"/>
              </a:ext>
            </a:extLst>
          </p:cNvPr>
          <p:cNvSpPr/>
          <p:nvPr userDrawn="1"/>
        </p:nvSpPr>
        <p:spPr>
          <a:xfrm>
            <a:off x="0" y="951282"/>
            <a:ext cx="6858000" cy="4192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 dirty="0"/>
          </a:p>
        </p:txBody>
      </p:sp>
      <p:cxnSp>
        <p:nvCxnSpPr>
          <p:cNvPr id="29" name="Shape 29"/>
          <p:cNvCxnSpPr/>
          <p:nvPr/>
        </p:nvCxnSpPr>
        <p:spPr>
          <a:xfrm>
            <a:off x="253575" y="4813675"/>
            <a:ext cx="635085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45181" y="0"/>
            <a:ext cx="5967450" cy="67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45181" y="1823700"/>
            <a:ext cx="5967450" cy="26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5181" y="4813750"/>
            <a:ext cx="596745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rot="10800000" flipH="1">
            <a:off x="4223455" y="0"/>
            <a:ext cx="138478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5"/>
            <a:ext cx="4272064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 dirty="0"/>
          </a:p>
        </p:txBody>
      </p:sp>
      <p:cxnSp>
        <p:nvCxnSpPr>
          <p:cNvPr id="36" name="Shape 36"/>
          <p:cNvCxnSpPr/>
          <p:nvPr/>
        </p:nvCxnSpPr>
        <p:spPr>
          <a:xfrm>
            <a:off x="274388" y="4813675"/>
            <a:ext cx="2880225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42013" y="819475"/>
            <a:ext cx="2544975" cy="67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defRPr/>
            </a:lvl2pPr>
            <a:lvl3pPr lvl="2" algn="l" rtl="0">
              <a:spcBef>
                <a:spcPts val="0"/>
              </a:spcBef>
              <a:defRPr/>
            </a:lvl3pPr>
            <a:lvl4pPr lvl="3" algn="l" rtl="0">
              <a:spcBef>
                <a:spcPts val="0"/>
              </a:spcBef>
              <a:defRPr/>
            </a:lvl4pPr>
            <a:lvl5pPr lvl="4" algn="l" rtl="0">
              <a:spcBef>
                <a:spcPts val="0"/>
              </a:spcBef>
              <a:defRPr/>
            </a:lvl5pPr>
            <a:lvl6pPr lvl="5" algn="l" rtl="0">
              <a:spcBef>
                <a:spcPts val="0"/>
              </a:spcBef>
              <a:defRPr/>
            </a:lvl6pPr>
            <a:lvl7pPr lvl="6" algn="l" rtl="0">
              <a:spcBef>
                <a:spcPts val="0"/>
              </a:spcBef>
              <a:defRPr/>
            </a:lvl7pPr>
            <a:lvl8pPr lvl="7" algn="l" rtl="0">
              <a:spcBef>
                <a:spcPts val="0"/>
              </a:spcBef>
              <a:defRPr/>
            </a:lvl8pPr>
            <a:lvl9pPr lvl="8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45181" y="1518900"/>
            <a:ext cx="2544975" cy="26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2">
            <a:extLst>
              <a:ext uri="{FF2B5EF4-FFF2-40B4-BE49-F238E27FC236}">
                <a16:creationId xmlns:a16="http://schemas.microsoft.com/office/drawing/2014/main" id="{B2E3B547-1164-4DBE-A746-005F66DD2B28}"/>
              </a:ext>
            </a:extLst>
          </p:cNvPr>
          <p:cNvSpPr/>
          <p:nvPr userDrawn="1"/>
        </p:nvSpPr>
        <p:spPr>
          <a:xfrm rot="-5400000">
            <a:off x="3374850" y="-2472163"/>
            <a:ext cx="1083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63">
            <a:extLst>
              <a:ext uri="{FF2B5EF4-FFF2-40B4-BE49-F238E27FC236}">
                <a16:creationId xmlns:a16="http://schemas.microsoft.com/office/drawing/2014/main" id="{7244C912-8C85-4CC1-BCE5-03B5CB5631C0}"/>
              </a:ext>
            </a:extLst>
          </p:cNvPr>
          <p:cNvSpPr/>
          <p:nvPr userDrawn="1"/>
        </p:nvSpPr>
        <p:spPr>
          <a:xfrm rot="-5400000" flipH="1">
            <a:off x="3354900" y="-2920037"/>
            <a:ext cx="1482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64">
            <a:extLst>
              <a:ext uri="{FF2B5EF4-FFF2-40B4-BE49-F238E27FC236}">
                <a16:creationId xmlns:a16="http://schemas.microsoft.com/office/drawing/2014/main" id="{89CACE65-0544-4912-A370-21C81817717C}"/>
              </a:ext>
            </a:extLst>
          </p:cNvPr>
          <p:cNvSpPr/>
          <p:nvPr userDrawn="1"/>
        </p:nvSpPr>
        <p:spPr>
          <a:xfrm>
            <a:off x="94" y="-1"/>
            <a:ext cx="6858000" cy="467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16" name="Shape 65">
            <a:extLst>
              <a:ext uri="{FF2B5EF4-FFF2-40B4-BE49-F238E27FC236}">
                <a16:creationId xmlns:a16="http://schemas.microsoft.com/office/drawing/2014/main" id="{38A44650-1B37-495F-94A8-0A85D3933B54}"/>
              </a:ext>
            </a:extLst>
          </p:cNvPr>
          <p:cNvSpPr/>
          <p:nvPr userDrawn="1"/>
        </p:nvSpPr>
        <p:spPr>
          <a:xfrm>
            <a:off x="0" y="951282"/>
            <a:ext cx="6858000" cy="4192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 dirty="0"/>
          </a:p>
        </p:txBody>
      </p:sp>
      <p:cxnSp>
        <p:nvCxnSpPr>
          <p:cNvPr id="45" name="Shape 45"/>
          <p:cNvCxnSpPr/>
          <p:nvPr/>
        </p:nvCxnSpPr>
        <p:spPr>
          <a:xfrm>
            <a:off x="253575" y="4813675"/>
            <a:ext cx="635085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45181" y="0"/>
            <a:ext cx="5967450" cy="67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45265" y="1823700"/>
            <a:ext cx="2896425" cy="26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1050"/>
            </a:lvl2pPr>
            <a:lvl3pPr lvl="2">
              <a:spcBef>
                <a:spcPts val="0"/>
              </a:spcBef>
              <a:buSzPct val="100000"/>
              <a:defRPr sz="1050"/>
            </a:lvl3pPr>
            <a:lvl4pPr lvl="3">
              <a:spcBef>
                <a:spcPts val="0"/>
              </a:spcBef>
              <a:buSzPct val="100000"/>
              <a:defRPr sz="1050"/>
            </a:lvl4pPr>
            <a:lvl5pPr lvl="4">
              <a:spcBef>
                <a:spcPts val="0"/>
              </a:spcBef>
              <a:buSzPct val="100000"/>
              <a:defRPr sz="1050"/>
            </a:lvl5pPr>
            <a:lvl6pPr lvl="5">
              <a:spcBef>
                <a:spcPts val="0"/>
              </a:spcBef>
              <a:buSzPct val="100000"/>
              <a:defRPr sz="1050"/>
            </a:lvl6pPr>
            <a:lvl7pPr lvl="6">
              <a:spcBef>
                <a:spcPts val="0"/>
              </a:spcBef>
              <a:buSzPct val="100000"/>
              <a:defRPr sz="1050"/>
            </a:lvl7pPr>
            <a:lvl8pPr lvl="7">
              <a:spcBef>
                <a:spcPts val="0"/>
              </a:spcBef>
              <a:buSzPct val="100000"/>
              <a:defRPr sz="1050"/>
            </a:lvl8pPr>
            <a:lvl9pPr lvl="8">
              <a:spcBef>
                <a:spcPts val="0"/>
              </a:spcBef>
              <a:buSzPct val="100000"/>
              <a:defRPr sz="105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516214" y="1823700"/>
            <a:ext cx="2896425" cy="26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1050"/>
            </a:lvl2pPr>
            <a:lvl3pPr lvl="2">
              <a:spcBef>
                <a:spcPts val="0"/>
              </a:spcBef>
              <a:buSzPct val="100000"/>
              <a:defRPr sz="1050"/>
            </a:lvl3pPr>
            <a:lvl4pPr lvl="3">
              <a:spcBef>
                <a:spcPts val="0"/>
              </a:spcBef>
              <a:buSzPct val="100000"/>
              <a:defRPr sz="1050"/>
            </a:lvl4pPr>
            <a:lvl5pPr lvl="4">
              <a:spcBef>
                <a:spcPts val="0"/>
              </a:spcBef>
              <a:buSzPct val="100000"/>
              <a:defRPr sz="1050"/>
            </a:lvl5pPr>
            <a:lvl6pPr lvl="5">
              <a:spcBef>
                <a:spcPts val="0"/>
              </a:spcBef>
              <a:buSzPct val="100000"/>
              <a:defRPr sz="1050"/>
            </a:lvl6pPr>
            <a:lvl7pPr lvl="6">
              <a:spcBef>
                <a:spcPts val="0"/>
              </a:spcBef>
              <a:buSzPct val="100000"/>
              <a:defRPr sz="1050"/>
            </a:lvl7pPr>
            <a:lvl8pPr lvl="7">
              <a:spcBef>
                <a:spcPts val="0"/>
              </a:spcBef>
              <a:buSzPct val="100000"/>
              <a:defRPr sz="1050"/>
            </a:lvl8pPr>
            <a:lvl9pPr lvl="8">
              <a:spcBef>
                <a:spcPts val="0"/>
              </a:spcBef>
              <a:buSzPct val="100000"/>
              <a:defRPr sz="105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5181" y="4813750"/>
            <a:ext cx="596745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62">
            <a:extLst>
              <a:ext uri="{FF2B5EF4-FFF2-40B4-BE49-F238E27FC236}">
                <a16:creationId xmlns:a16="http://schemas.microsoft.com/office/drawing/2014/main" id="{60A88331-3BAA-428D-936B-357A766D8A4F}"/>
              </a:ext>
            </a:extLst>
          </p:cNvPr>
          <p:cNvSpPr/>
          <p:nvPr userDrawn="1"/>
        </p:nvSpPr>
        <p:spPr>
          <a:xfrm rot="-5400000">
            <a:off x="3374850" y="-2472163"/>
            <a:ext cx="1083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63">
            <a:extLst>
              <a:ext uri="{FF2B5EF4-FFF2-40B4-BE49-F238E27FC236}">
                <a16:creationId xmlns:a16="http://schemas.microsoft.com/office/drawing/2014/main" id="{C877A888-3222-4F27-8386-7C8F2468E9E8}"/>
              </a:ext>
            </a:extLst>
          </p:cNvPr>
          <p:cNvSpPr/>
          <p:nvPr userDrawn="1"/>
        </p:nvSpPr>
        <p:spPr>
          <a:xfrm rot="-5400000" flipH="1">
            <a:off x="3354900" y="-2920037"/>
            <a:ext cx="1482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64">
            <a:extLst>
              <a:ext uri="{FF2B5EF4-FFF2-40B4-BE49-F238E27FC236}">
                <a16:creationId xmlns:a16="http://schemas.microsoft.com/office/drawing/2014/main" id="{47572291-1BFD-462B-83A9-6DBA887561FB}"/>
              </a:ext>
            </a:extLst>
          </p:cNvPr>
          <p:cNvSpPr/>
          <p:nvPr userDrawn="1"/>
        </p:nvSpPr>
        <p:spPr>
          <a:xfrm>
            <a:off x="94" y="-1"/>
            <a:ext cx="6858000" cy="467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20" name="Shape 65">
            <a:extLst>
              <a:ext uri="{FF2B5EF4-FFF2-40B4-BE49-F238E27FC236}">
                <a16:creationId xmlns:a16="http://schemas.microsoft.com/office/drawing/2014/main" id="{5045742E-0F0E-40FC-950B-3BE7D0DDE4DA}"/>
              </a:ext>
            </a:extLst>
          </p:cNvPr>
          <p:cNvSpPr/>
          <p:nvPr userDrawn="1"/>
        </p:nvSpPr>
        <p:spPr>
          <a:xfrm>
            <a:off x="0" y="951282"/>
            <a:ext cx="6858000" cy="4192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 dirty="0"/>
          </a:p>
        </p:txBody>
      </p:sp>
      <p:cxnSp>
        <p:nvCxnSpPr>
          <p:cNvPr id="55" name="Shape 55"/>
          <p:cNvCxnSpPr/>
          <p:nvPr/>
        </p:nvCxnSpPr>
        <p:spPr>
          <a:xfrm>
            <a:off x="253575" y="4813675"/>
            <a:ext cx="635085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45181" y="0"/>
            <a:ext cx="5967450" cy="67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45181" y="1823700"/>
            <a:ext cx="1908000" cy="26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1050"/>
            </a:lvl2pPr>
            <a:lvl3pPr lvl="2" rtl="0">
              <a:spcBef>
                <a:spcPts val="0"/>
              </a:spcBef>
              <a:buSzPct val="100000"/>
              <a:defRPr sz="1050"/>
            </a:lvl3pPr>
            <a:lvl4pPr lvl="3" rtl="0">
              <a:spcBef>
                <a:spcPts val="0"/>
              </a:spcBef>
              <a:buSzPct val="100000"/>
              <a:defRPr sz="1050"/>
            </a:lvl4pPr>
            <a:lvl5pPr lvl="4" rtl="0">
              <a:spcBef>
                <a:spcPts val="0"/>
              </a:spcBef>
              <a:buSzPct val="100000"/>
              <a:defRPr sz="1050"/>
            </a:lvl5pPr>
            <a:lvl6pPr lvl="5" rtl="0">
              <a:spcBef>
                <a:spcPts val="0"/>
              </a:spcBef>
              <a:buSzPct val="100000"/>
              <a:defRPr sz="1050"/>
            </a:lvl6pPr>
            <a:lvl7pPr lvl="6" rtl="0">
              <a:spcBef>
                <a:spcPts val="0"/>
              </a:spcBef>
              <a:buSzPct val="100000"/>
              <a:defRPr sz="1050"/>
            </a:lvl7pPr>
            <a:lvl8pPr lvl="7" rtl="0">
              <a:spcBef>
                <a:spcPts val="0"/>
              </a:spcBef>
              <a:buSzPct val="100000"/>
              <a:defRPr sz="1050"/>
            </a:lvl8pPr>
            <a:lvl9pPr lvl="8" rtl="0">
              <a:spcBef>
                <a:spcPts val="0"/>
              </a:spcBef>
              <a:buSzPct val="100000"/>
              <a:defRPr sz="1050"/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2450939" y="1823700"/>
            <a:ext cx="1908000" cy="26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1050"/>
            </a:lvl2pPr>
            <a:lvl3pPr lvl="2" rtl="0">
              <a:spcBef>
                <a:spcPts val="0"/>
              </a:spcBef>
              <a:buSzPct val="100000"/>
              <a:defRPr sz="1050"/>
            </a:lvl3pPr>
            <a:lvl4pPr lvl="3" rtl="0">
              <a:spcBef>
                <a:spcPts val="0"/>
              </a:spcBef>
              <a:buSzPct val="100000"/>
              <a:defRPr sz="1050"/>
            </a:lvl4pPr>
            <a:lvl5pPr lvl="4" rtl="0">
              <a:spcBef>
                <a:spcPts val="0"/>
              </a:spcBef>
              <a:buSzPct val="100000"/>
              <a:defRPr sz="1050"/>
            </a:lvl5pPr>
            <a:lvl6pPr lvl="5" rtl="0">
              <a:spcBef>
                <a:spcPts val="0"/>
              </a:spcBef>
              <a:buSzPct val="100000"/>
              <a:defRPr sz="1050"/>
            </a:lvl6pPr>
            <a:lvl7pPr lvl="6" rtl="0">
              <a:spcBef>
                <a:spcPts val="0"/>
              </a:spcBef>
              <a:buSzPct val="100000"/>
              <a:defRPr sz="1050"/>
            </a:lvl7pPr>
            <a:lvl8pPr lvl="7" rtl="0">
              <a:spcBef>
                <a:spcPts val="0"/>
              </a:spcBef>
              <a:buSzPct val="100000"/>
              <a:defRPr sz="1050"/>
            </a:lvl8pPr>
            <a:lvl9pPr lvl="8" rtl="0">
              <a:spcBef>
                <a:spcPts val="0"/>
              </a:spcBef>
              <a:buSzPct val="100000"/>
              <a:defRPr sz="105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456698" y="1823700"/>
            <a:ext cx="1908000" cy="26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1050"/>
            </a:lvl2pPr>
            <a:lvl3pPr lvl="2" rtl="0">
              <a:spcBef>
                <a:spcPts val="0"/>
              </a:spcBef>
              <a:buSzPct val="100000"/>
              <a:defRPr sz="1050"/>
            </a:lvl3pPr>
            <a:lvl4pPr lvl="3" rtl="0">
              <a:spcBef>
                <a:spcPts val="0"/>
              </a:spcBef>
              <a:buSzPct val="100000"/>
              <a:defRPr sz="1050"/>
            </a:lvl4pPr>
            <a:lvl5pPr lvl="4" rtl="0">
              <a:spcBef>
                <a:spcPts val="0"/>
              </a:spcBef>
              <a:buSzPct val="100000"/>
              <a:defRPr sz="1050"/>
            </a:lvl5pPr>
            <a:lvl6pPr lvl="5" rtl="0">
              <a:spcBef>
                <a:spcPts val="0"/>
              </a:spcBef>
              <a:buSzPct val="100000"/>
              <a:defRPr sz="1050"/>
            </a:lvl6pPr>
            <a:lvl7pPr lvl="6" rtl="0">
              <a:spcBef>
                <a:spcPts val="0"/>
              </a:spcBef>
              <a:buSzPct val="100000"/>
              <a:defRPr sz="1050"/>
            </a:lvl7pPr>
            <a:lvl8pPr lvl="7" rtl="0">
              <a:spcBef>
                <a:spcPts val="0"/>
              </a:spcBef>
              <a:buSzPct val="100000"/>
              <a:defRPr sz="1050"/>
            </a:lvl8pPr>
            <a:lvl9pPr lvl="8" rtl="0">
              <a:spcBef>
                <a:spcPts val="0"/>
              </a:spcBef>
              <a:buSzPct val="100000"/>
              <a:defRPr sz="105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45181" y="4813750"/>
            <a:ext cx="596745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rot="-5400000">
            <a:off x="3374850" y="-2472163"/>
            <a:ext cx="1083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/>
          <p:nvPr/>
        </p:nvSpPr>
        <p:spPr>
          <a:xfrm rot="-5400000" flipH="1">
            <a:off x="3354900" y="-2920037"/>
            <a:ext cx="1482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94" y="-1"/>
            <a:ext cx="6858000" cy="467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65" name="Shape 65"/>
          <p:cNvSpPr/>
          <p:nvPr/>
        </p:nvSpPr>
        <p:spPr>
          <a:xfrm>
            <a:off x="0" y="951282"/>
            <a:ext cx="6858000" cy="4192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 dirty="0"/>
          </a:p>
        </p:txBody>
      </p:sp>
      <p:cxnSp>
        <p:nvCxnSpPr>
          <p:cNvPr id="66" name="Shape 66"/>
          <p:cNvCxnSpPr/>
          <p:nvPr/>
        </p:nvCxnSpPr>
        <p:spPr>
          <a:xfrm>
            <a:off x="253575" y="4813675"/>
            <a:ext cx="635085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45181" y="0"/>
            <a:ext cx="5967450" cy="467824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445181" y="4813750"/>
            <a:ext cx="596745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0B55-AF9C-45BD-9261-03606EF1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1CCBF9-44C0-46A1-8975-D42802DDDD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z="750" smtClean="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algn="ctr"/>
              <a:t>‹#›</a:t>
            </a:fld>
            <a:endParaRPr lang="en" sz="750"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7111081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445181" y="4813750"/>
            <a:ext cx="5967450" cy="32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750" smtClean="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algn="ctr"/>
              <a:t>‹#›</a:t>
            </a:fld>
            <a:endParaRPr lang="en" sz="750"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45181" y="0"/>
            <a:ext cx="5967450" cy="67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45181" y="1823700"/>
            <a:ext cx="5967450" cy="265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50000"/>
              </a:lnSpc>
              <a:spcBef>
                <a:spcPts val="60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lnSpc>
                <a:spcPct val="150000"/>
              </a:lnSpc>
              <a:spcBef>
                <a:spcPts val="48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lvl="2">
              <a:lnSpc>
                <a:spcPct val="150000"/>
              </a:lnSpc>
              <a:spcBef>
                <a:spcPts val="48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lvl="3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lvl="4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lvl="5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lvl="6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lvl="7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lvl="8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DF47C42E-A716-454B-814D-0550FE4A8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7"/>
          <a:stretch/>
        </p:blipFill>
        <p:spPr>
          <a:xfrm>
            <a:off x="0" y="1590501"/>
            <a:ext cx="6858000" cy="3552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FD8732-6A92-4A98-8D02-559C89AC1ECD}"/>
              </a:ext>
            </a:extLst>
          </p:cNvPr>
          <p:cNvSpPr txBox="1"/>
          <p:nvPr/>
        </p:nvSpPr>
        <p:spPr>
          <a:xfrm>
            <a:off x="1432298" y="1976639"/>
            <a:ext cx="3993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000" dirty="0">
                <a:latin typeface="Consolas" panose="020B0609020204030204" pitchFamily="49" charset="0"/>
              </a:rPr>
              <a:t>X R A Y 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4262F-8160-4CCF-9EA2-229179C9B264}"/>
              </a:ext>
            </a:extLst>
          </p:cNvPr>
          <p:cNvSpPr txBox="1"/>
          <p:nvPr/>
        </p:nvSpPr>
        <p:spPr>
          <a:xfrm>
            <a:off x="1253837" y="3185371"/>
            <a:ext cx="467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kern="1100" spc="3000" dirty="0"/>
              <a:t>PM REVIEW</a:t>
            </a:r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D8BEF2B-425D-44E1-A24C-425333B3A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47" y="1064868"/>
            <a:ext cx="718702" cy="7187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91A97A-1711-43D5-BCFC-58913D27CBF4}"/>
              </a:ext>
            </a:extLst>
          </p:cNvPr>
          <p:cNvSpPr txBox="1"/>
          <p:nvPr/>
        </p:nvSpPr>
        <p:spPr>
          <a:xfrm>
            <a:off x="3113046" y="464175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G7T9</a:t>
            </a:r>
          </a:p>
        </p:txBody>
      </p:sp>
    </p:spTree>
    <p:extLst>
      <p:ext uri="{BB962C8B-B14F-4D97-AF65-F5344CB8AC3E}">
        <p14:creationId xmlns:p14="http://schemas.microsoft.com/office/powerpoint/2010/main" val="121856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43605" y="142252"/>
            <a:ext cx="2544975" cy="50715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Iteration 2 Analysis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43605" y="700658"/>
            <a:ext cx="3511868" cy="1270691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Main Focus: </a:t>
            </a:r>
          </a:p>
          <a:p>
            <a:pPr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Complete Login Page</a:t>
            </a:r>
          </a:p>
          <a:p>
            <a:pPr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Bootstrap (Upload Demographics.csv)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187">
            <a:extLst>
              <a:ext uri="{FF2B5EF4-FFF2-40B4-BE49-F238E27FC236}">
                <a16:creationId xmlns:a16="http://schemas.microsoft.com/office/drawing/2014/main" id="{1D625DE7-147A-4657-A72A-9854C0E42FE4}"/>
              </a:ext>
            </a:extLst>
          </p:cNvPr>
          <p:cNvSpPr txBox="1">
            <a:spLocks/>
          </p:cNvSpPr>
          <p:nvPr/>
        </p:nvSpPr>
        <p:spPr>
          <a:xfrm>
            <a:off x="443605" y="2022605"/>
            <a:ext cx="3511868" cy="127069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PM: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Xinyi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Amos &amp; Samantha (Bootstrap)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Rainean &amp; Yigang (Login)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BB96836-856C-4443-A16D-BA79A47E7F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sp>
        <p:nvSpPr>
          <p:cNvPr id="13" name="Shape 187">
            <a:extLst>
              <a:ext uri="{FF2B5EF4-FFF2-40B4-BE49-F238E27FC236}">
                <a16:creationId xmlns:a16="http://schemas.microsoft.com/office/drawing/2014/main" id="{0C2BE506-CD31-4BC7-ACA2-4308D2FD264F}"/>
              </a:ext>
            </a:extLst>
          </p:cNvPr>
          <p:cNvSpPr txBox="1">
            <a:spLocks/>
          </p:cNvSpPr>
          <p:nvPr/>
        </p:nvSpPr>
        <p:spPr>
          <a:xfrm>
            <a:off x="443605" y="3344552"/>
            <a:ext cx="3511868" cy="127069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Pitfall: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Login added as a task in the next iteration due to task underestimation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5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CED53D06-287F-4175-8605-221C405B13E2}"/>
              </a:ext>
            </a:extLst>
          </p:cNvPr>
          <p:cNvSpPr txBox="1">
            <a:spLocks/>
          </p:cNvSpPr>
          <p:nvPr/>
        </p:nvSpPr>
        <p:spPr>
          <a:xfrm>
            <a:off x="446756" y="4813750"/>
            <a:ext cx="2541825" cy="32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  <p:grpSp>
        <p:nvGrpSpPr>
          <p:cNvPr id="18" name="Shape 572">
            <a:extLst>
              <a:ext uri="{FF2B5EF4-FFF2-40B4-BE49-F238E27FC236}">
                <a16:creationId xmlns:a16="http://schemas.microsoft.com/office/drawing/2014/main" id="{BC72C97F-80C0-4587-9F23-EB09529061BA}"/>
              </a:ext>
            </a:extLst>
          </p:cNvPr>
          <p:cNvGrpSpPr/>
          <p:nvPr/>
        </p:nvGrpSpPr>
        <p:grpSpPr>
          <a:xfrm>
            <a:off x="3292786" y="605737"/>
            <a:ext cx="228156" cy="232938"/>
            <a:chOff x="3951850" y="2985350"/>
            <a:chExt cx="407950" cy="416500"/>
          </a:xfrm>
        </p:grpSpPr>
        <p:sp>
          <p:nvSpPr>
            <p:cNvPr id="19" name="Shape 573">
              <a:extLst>
                <a:ext uri="{FF2B5EF4-FFF2-40B4-BE49-F238E27FC236}">
                  <a16:creationId xmlns:a16="http://schemas.microsoft.com/office/drawing/2014/main" id="{5D302735-158E-4930-A295-A461A6504968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0" name="Shape 574">
              <a:extLst>
                <a:ext uri="{FF2B5EF4-FFF2-40B4-BE49-F238E27FC236}">
                  <a16:creationId xmlns:a16="http://schemas.microsoft.com/office/drawing/2014/main" id="{ED1F6C3E-2704-475B-B36C-16ADAA3194D8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Shape 575">
              <a:extLst>
                <a:ext uri="{FF2B5EF4-FFF2-40B4-BE49-F238E27FC236}">
                  <a16:creationId xmlns:a16="http://schemas.microsoft.com/office/drawing/2014/main" id="{F52539C7-0676-401D-98E4-C1A3B1177C6E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2" name="Shape 576">
              <a:extLst>
                <a:ext uri="{FF2B5EF4-FFF2-40B4-BE49-F238E27FC236}">
                  <a16:creationId xmlns:a16="http://schemas.microsoft.com/office/drawing/2014/main" id="{AFFC4BFA-19D5-4059-815A-91E240356C54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27" name="Shape 292">
            <a:extLst>
              <a:ext uri="{FF2B5EF4-FFF2-40B4-BE49-F238E27FC236}">
                <a16:creationId xmlns:a16="http://schemas.microsoft.com/office/drawing/2014/main" id="{1BE6EE2A-C95B-482A-90AC-778D84D35E49}"/>
              </a:ext>
            </a:extLst>
          </p:cNvPr>
          <p:cNvSpPr txBox="1">
            <a:spLocks/>
          </p:cNvSpPr>
          <p:nvPr/>
        </p:nvSpPr>
        <p:spPr>
          <a:xfrm>
            <a:off x="445181" y="4133"/>
            <a:ext cx="5967450" cy="5071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Iteration 3 (2 Weeks)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2DF99E-98F8-44F7-879B-2F13AA74B480}"/>
              </a:ext>
            </a:extLst>
          </p:cNvPr>
          <p:cNvGrpSpPr/>
          <p:nvPr/>
        </p:nvGrpSpPr>
        <p:grpSpPr>
          <a:xfrm>
            <a:off x="79053" y="1562677"/>
            <a:ext cx="6709876" cy="2310318"/>
            <a:chOff x="71717" y="2383390"/>
            <a:chExt cx="9087869" cy="312909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B72B357-5350-4AFF-80D6-E87C58DB33DC}"/>
                </a:ext>
              </a:extLst>
            </p:cNvPr>
            <p:cNvGrpSpPr/>
            <p:nvPr/>
          </p:nvGrpSpPr>
          <p:grpSpPr>
            <a:xfrm>
              <a:off x="71717" y="3079877"/>
              <a:ext cx="9087869" cy="2432611"/>
              <a:chOff x="196400" y="3267003"/>
              <a:chExt cx="9087869" cy="243261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63D7423-E6B6-45BE-A607-EA83CB51D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141" y="3267003"/>
                <a:ext cx="1911927" cy="647702"/>
              </a:xfrm>
              <a:prstGeom prst="rect">
                <a:avLst/>
              </a:prstGeom>
              <a:solidFill>
                <a:srgbClr val="EFEFE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algn="l" defTabSz="762000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 defTabSz="7620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 defTabSz="762000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 defTabSz="762000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 defTabSz="762000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Login &amp; Logout 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Implementation 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SG" altLang="zh-CN" sz="900" dirty="0">
                    <a:solidFill>
                      <a:prstClr val="black"/>
                    </a:solidFill>
                  </a:rPr>
                  <a:t>(Day 3 to Day 7</a:t>
                </a:r>
                <a:r>
                  <a:rPr lang="en-US" altLang="zh-CN" sz="900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FC12CFC-4A57-4ED5-8AE8-DD104CEC7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4721" y="5051913"/>
                <a:ext cx="3039183" cy="647701"/>
              </a:xfrm>
              <a:prstGeom prst="rect">
                <a:avLst/>
              </a:prstGeom>
              <a:solidFill>
                <a:srgbClr val="EFEFE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algn="l" defTabSz="762000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 defTabSz="7620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 defTabSz="762000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 defTabSz="762000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 defTabSz="762000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Bootstrap Implementation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(Day 3 to Day 9)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7AF6BE-D7F1-4B6A-9357-8447A74B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00" y="4368071"/>
                <a:ext cx="215900" cy="215900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2" name="AutoShape 9">
                <a:extLst>
                  <a:ext uri="{FF2B5EF4-FFF2-40B4-BE49-F238E27FC236}">
                    <a16:creationId xmlns:a16="http://schemas.microsoft.com/office/drawing/2014/main" id="{00CDBB17-878D-459C-88E9-C1B9E99E2CAE}"/>
                  </a:ext>
                </a:extLst>
              </p:cNvPr>
              <p:cNvCxnSpPr>
                <a:cxnSpLocks noChangeShapeType="1"/>
                <a:stCxn id="52" idx="3"/>
                <a:endCxn id="29" idx="1"/>
              </p:cNvCxnSpPr>
              <p:nvPr/>
            </p:nvCxnSpPr>
            <p:spPr bwMode="auto">
              <a:xfrm flipV="1">
                <a:off x="2073555" y="3590854"/>
                <a:ext cx="281586" cy="88516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AutoShape 10">
                <a:extLst>
                  <a:ext uri="{FF2B5EF4-FFF2-40B4-BE49-F238E27FC236}">
                    <a16:creationId xmlns:a16="http://schemas.microsoft.com/office/drawing/2014/main" id="{4B922E9A-13BD-4C76-80FD-25E44DF04D87}"/>
                  </a:ext>
                </a:extLst>
              </p:cNvPr>
              <p:cNvCxnSpPr>
                <a:cxnSpLocks noChangeShapeType="1"/>
                <a:stCxn id="31" idx="6"/>
                <a:endCxn id="52" idx="1"/>
              </p:cNvCxnSpPr>
              <p:nvPr/>
            </p:nvCxnSpPr>
            <p:spPr bwMode="auto">
              <a:xfrm>
                <a:off x="412300" y="4476020"/>
                <a:ext cx="281166" cy="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Rectangle 13">
                <a:extLst>
                  <a:ext uri="{FF2B5EF4-FFF2-40B4-BE49-F238E27FC236}">
                    <a16:creationId xmlns:a16="http://schemas.microsoft.com/office/drawing/2014/main" id="{4FED6808-7936-4FC0-82AA-E94F39D40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5462" y="4152169"/>
                <a:ext cx="1576700" cy="647701"/>
              </a:xfrm>
              <a:prstGeom prst="rect">
                <a:avLst/>
              </a:prstGeom>
              <a:solidFill>
                <a:srgbClr val="EFEFE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algn="l" defTabSz="762000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 defTabSz="7620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 defTabSz="762000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 defTabSz="762000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 defTabSz="762000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Integration, Testing 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and Deploy</a:t>
                </a:r>
                <a:br>
                  <a:rPr lang="en-US" altLang="zh-CN" sz="900" dirty="0">
                    <a:solidFill>
                      <a:prstClr val="black"/>
                    </a:solidFill>
                  </a:rPr>
                </a:br>
                <a:r>
                  <a:rPr lang="en-US" altLang="zh-CN" sz="900" dirty="0">
                    <a:solidFill>
                      <a:prstClr val="black"/>
                    </a:solidFill>
                  </a:rPr>
                  <a:t>(Day 11)</a:t>
                </a:r>
              </a:p>
            </p:txBody>
          </p:sp>
          <p:sp>
            <p:nvSpPr>
              <p:cNvPr id="35" name="Oval 14">
                <a:extLst>
                  <a:ext uri="{FF2B5EF4-FFF2-40B4-BE49-F238E27FC236}">
                    <a16:creationId xmlns:a16="http://schemas.microsoft.com/office/drawing/2014/main" id="{8529DE7F-5656-447F-9386-2744555FB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8369" y="4368071"/>
                <a:ext cx="215900" cy="215900"/>
              </a:xfrm>
              <a:prstGeom prst="ellipse">
                <a:avLst/>
              </a:prstGeom>
              <a:solidFill>
                <a:srgbClr val="333333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" name="AutoShape 16">
                <a:extLst>
                  <a:ext uri="{FF2B5EF4-FFF2-40B4-BE49-F238E27FC236}">
                    <a16:creationId xmlns:a16="http://schemas.microsoft.com/office/drawing/2014/main" id="{79CC5368-405E-4F6E-9CCC-D35D154B8F99}"/>
                  </a:ext>
                </a:extLst>
              </p:cNvPr>
              <p:cNvCxnSpPr>
                <a:cxnSpLocks noChangeShapeType="1"/>
                <a:stCxn id="30" idx="3"/>
                <a:endCxn id="34" idx="1"/>
              </p:cNvCxnSpPr>
              <p:nvPr/>
            </p:nvCxnSpPr>
            <p:spPr bwMode="auto">
              <a:xfrm flipV="1">
                <a:off x="5393904" y="4476020"/>
                <a:ext cx="381558" cy="899744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17">
                <a:extLst>
                  <a:ext uri="{FF2B5EF4-FFF2-40B4-BE49-F238E27FC236}">
                    <a16:creationId xmlns:a16="http://schemas.microsoft.com/office/drawing/2014/main" id="{332658A5-2C59-4185-A625-07B66E7676FA}"/>
                  </a:ext>
                </a:extLst>
              </p:cNvPr>
              <p:cNvCxnSpPr>
                <a:cxnSpLocks noChangeShapeType="1"/>
                <a:stCxn id="34" idx="3"/>
                <a:endCxn id="53" idx="1"/>
              </p:cNvCxnSpPr>
              <p:nvPr/>
            </p:nvCxnSpPr>
            <p:spPr bwMode="auto">
              <a:xfrm>
                <a:off x="7352162" y="4476020"/>
                <a:ext cx="281586" cy="298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AutoShape 19">
                <a:extLst>
                  <a:ext uri="{FF2B5EF4-FFF2-40B4-BE49-F238E27FC236}">
                    <a16:creationId xmlns:a16="http://schemas.microsoft.com/office/drawing/2014/main" id="{813D830D-1BAB-43A9-AEF9-1115540053C5}"/>
                  </a:ext>
                </a:extLst>
              </p:cNvPr>
              <p:cNvCxnSpPr>
                <a:cxnSpLocks noChangeShapeType="1"/>
                <a:stCxn id="52" idx="3"/>
                <a:endCxn id="30" idx="1"/>
              </p:cNvCxnSpPr>
              <p:nvPr/>
            </p:nvCxnSpPr>
            <p:spPr bwMode="auto">
              <a:xfrm>
                <a:off x="2073555" y="4476022"/>
                <a:ext cx="281166" cy="899743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AutoShape 15">
                <a:extLst>
                  <a:ext uri="{FF2B5EF4-FFF2-40B4-BE49-F238E27FC236}">
                    <a16:creationId xmlns:a16="http://schemas.microsoft.com/office/drawing/2014/main" id="{7DFEF4E0-942C-470C-BC6B-DEF490019982}"/>
                  </a:ext>
                </a:extLst>
              </p:cNvPr>
              <p:cNvCxnSpPr>
                <a:cxnSpLocks noChangeShapeType="1"/>
                <a:stCxn id="49" idx="3"/>
                <a:endCxn id="34" idx="1"/>
              </p:cNvCxnSpPr>
              <p:nvPr/>
            </p:nvCxnSpPr>
            <p:spPr bwMode="auto">
              <a:xfrm>
                <a:off x="5393904" y="3590855"/>
                <a:ext cx="381558" cy="88516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9" name="Rectangle 20">
              <a:extLst>
                <a:ext uri="{FF2B5EF4-FFF2-40B4-BE49-F238E27FC236}">
                  <a16:creationId xmlns:a16="http://schemas.microsoft.com/office/drawing/2014/main" id="{5C900E82-6C09-44C9-823B-4EBEA182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384" y="3079879"/>
              <a:ext cx="1126837" cy="6477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 defTabSz="762000"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8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algn="l" defTabSz="76200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6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algn="l" defTabSz="762000">
                <a:spcBef>
                  <a:spcPct val="20000"/>
                </a:spcBef>
                <a:buClr>
                  <a:srgbClr val="3333CC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4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algn="l" defTabSz="762000">
                <a:spcBef>
                  <a:spcPct val="20000"/>
                </a:spcBef>
                <a:buClr>
                  <a:srgbClr val="FFCF01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0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algn="l" defTabSz="762000">
                <a:spcBef>
                  <a:spcPct val="20000"/>
                </a:spcBef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900" dirty="0">
                  <a:solidFill>
                    <a:prstClr val="black"/>
                  </a:solidFill>
                </a:rPr>
                <a:t>(Day 8 ~ 9)</a:t>
              </a:r>
            </a:p>
          </p:txBody>
        </p:sp>
        <p:cxnSp>
          <p:nvCxnSpPr>
            <p:cNvPr id="50" name="AutoShape 24">
              <a:extLst>
                <a:ext uri="{FF2B5EF4-FFF2-40B4-BE49-F238E27FC236}">
                  <a16:creationId xmlns:a16="http://schemas.microsoft.com/office/drawing/2014/main" id="{14C4B547-6FF5-45E3-AAEF-18E4965A35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959542" y="2671617"/>
              <a:ext cx="457358" cy="37782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09CCF612-8EE8-498C-A4E1-1280FC402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0988" y="2383390"/>
              <a:ext cx="974867" cy="313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8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algn="l" defTabSz="76200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6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algn="l" defTabSz="762000">
                <a:spcBef>
                  <a:spcPct val="20000"/>
                </a:spcBef>
                <a:buClr>
                  <a:srgbClr val="3333CC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4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algn="l" defTabSz="762000">
                <a:spcBef>
                  <a:spcPct val="20000"/>
                </a:spcBef>
                <a:buClr>
                  <a:srgbClr val="FFCF01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0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algn="l" defTabSz="762000">
                <a:spcBef>
                  <a:spcPct val="20000"/>
                </a:spcBef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900" dirty="0">
                  <a:solidFill>
                    <a:prstClr val="black"/>
                  </a:solidFill>
                </a:rPr>
                <a:t>Slack</a:t>
              </a:r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F495B605-B256-4CBE-A0DA-0D365E76B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783" y="3965045"/>
              <a:ext cx="1380090" cy="647700"/>
            </a:xfrm>
            <a:prstGeom prst="rect">
              <a:avLst/>
            </a:prstGeom>
            <a:solidFill>
              <a:srgbClr val="EFEFE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 defTabSz="762000"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8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algn="l" defTabSz="76200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6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algn="l" defTabSz="762000">
                <a:spcBef>
                  <a:spcPct val="20000"/>
                </a:spcBef>
                <a:buClr>
                  <a:srgbClr val="3333CC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4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algn="l" defTabSz="762000">
                <a:spcBef>
                  <a:spcPct val="20000"/>
                </a:spcBef>
                <a:buClr>
                  <a:srgbClr val="FFCF01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0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algn="l" defTabSz="762000">
                <a:spcBef>
                  <a:spcPct val="20000"/>
                </a:spcBef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900" dirty="0">
                  <a:solidFill>
                    <a:prstClr val="black"/>
                  </a:solidFill>
                </a:rPr>
                <a:t>Design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900" dirty="0">
                  <a:solidFill>
                    <a:prstClr val="black"/>
                  </a:solidFill>
                </a:rPr>
                <a:t>Review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900" dirty="0">
                  <a:solidFill>
                    <a:prstClr val="black"/>
                  </a:solidFill>
                </a:rPr>
                <a:t>(Day 1 and 2)</a:t>
              </a:r>
            </a:p>
          </p:txBody>
        </p:sp>
        <p:sp>
          <p:nvSpPr>
            <p:cNvPr id="53" name="Rectangle 13">
              <a:extLst>
                <a:ext uri="{FF2B5EF4-FFF2-40B4-BE49-F238E27FC236}">
                  <a16:creationId xmlns:a16="http://schemas.microsoft.com/office/drawing/2014/main" id="{D3D44E2D-8517-414B-A8A2-1087552F6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9064" y="3968031"/>
              <a:ext cx="1140863" cy="647701"/>
            </a:xfrm>
            <a:prstGeom prst="rect">
              <a:avLst/>
            </a:prstGeom>
            <a:solidFill>
              <a:srgbClr val="EFEFE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 defTabSz="762000"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8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algn="l" defTabSz="76200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6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algn="l" defTabSz="762000">
                <a:spcBef>
                  <a:spcPct val="20000"/>
                </a:spcBef>
                <a:buClr>
                  <a:srgbClr val="3333CC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4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algn="l" defTabSz="762000">
                <a:spcBef>
                  <a:spcPct val="20000"/>
                </a:spcBef>
                <a:buClr>
                  <a:srgbClr val="FFCF01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0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algn="l" defTabSz="762000">
                <a:spcBef>
                  <a:spcPct val="20000"/>
                </a:spcBef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900" dirty="0">
                  <a:solidFill>
                    <a:prstClr val="black"/>
                  </a:solidFill>
                </a:rPr>
                <a:t>Implement BLR</a:t>
              </a:r>
              <a:br>
                <a:rPr lang="en-US" altLang="zh-CN" sz="900" dirty="0">
                  <a:solidFill>
                    <a:prstClr val="black"/>
                  </a:solidFill>
                </a:rPr>
              </a:br>
              <a:r>
                <a:rPr lang="en-US" altLang="zh-CN" sz="900" dirty="0">
                  <a:solidFill>
                    <a:prstClr val="black"/>
                  </a:solidFill>
                </a:rPr>
                <a:t>(Day 12)</a:t>
              </a:r>
            </a:p>
          </p:txBody>
        </p:sp>
        <p:cxnSp>
          <p:nvCxnSpPr>
            <p:cNvPr id="54" name="AutoShape 17">
              <a:extLst>
                <a:ext uri="{FF2B5EF4-FFF2-40B4-BE49-F238E27FC236}">
                  <a16:creationId xmlns:a16="http://schemas.microsoft.com/office/drawing/2014/main" id="{09CCB776-2452-4DB5-8474-EE2BC7EC9AEB}"/>
                </a:ext>
              </a:extLst>
            </p:cNvPr>
            <p:cNvCxnSpPr>
              <a:cxnSpLocks noChangeShapeType="1"/>
              <a:stCxn id="53" idx="3"/>
              <a:endCxn id="35" idx="2"/>
            </p:cNvCxnSpPr>
            <p:nvPr/>
          </p:nvCxnSpPr>
          <p:spPr bwMode="auto">
            <a:xfrm flipV="1">
              <a:off x="8649927" y="4288894"/>
              <a:ext cx="293759" cy="29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0648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05062" y="142252"/>
            <a:ext cx="2544975" cy="50715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Iteration 3 Analysis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05062" y="700658"/>
            <a:ext cx="3511868" cy="1270691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Main Focus: </a:t>
            </a:r>
          </a:p>
          <a:p>
            <a:pPr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Complete Login &amp; Continue Bootstrap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187">
            <a:extLst>
              <a:ext uri="{FF2B5EF4-FFF2-40B4-BE49-F238E27FC236}">
                <a16:creationId xmlns:a16="http://schemas.microsoft.com/office/drawing/2014/main" id="{1D625DE7-147A-4657-A72A-9854C0E42FE4}"/>
              </a:ext>
            </a:extLst>
          </p:cNvPr>
          <p:cNvSpPr txBox="1">
            <a:spLocks/>
          </p:cNvSpPr>
          <p:nvPr/>
        </p:nvSpPr>
        <p:spPr>
          <a:xfrm>
            <a:off x="305062" y="1637022"/>
            <a:ext cx="4045268" cy="127069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PM: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Rainean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Amos &amp; Xinyi (Bootstrap)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Yigang &amp; Samantha (Login, Bootstrap assist)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BB96836-856C-4443-A16D-BA79A47E7F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  <p:sp>
        <p:nvSpPr>
          <p:cNvPr id="13" name="Shape 187">
            <a:extLst>
              <a:ext uri="{FF2B5EF4-FFF2-40B4-BE49-F238E27FC236}">
                <a16:creationId xmlns:a16="http://schemas.microsoft.com/office/drawing/2014/main" id="{0C2BE506-CD31-4BC7-ACA2-4308D2FD264F}"/>
              </a:ext>
            </a:extLst>
          </p:cNvPr>
          <p:cNvSpPr txBox="1">
            <a:spLocks/>
          </p:cNvSpPr>
          <p:nvPr/>
        </p:nvSpPr>
        <p:spPr>
          <a:xfrm>
            <a:off x="305062" y="3406891"/>
            <a:ext cx="3511868" cy="127069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Pitfall: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Bootstrap (Additional Data) will not be completed by this iteration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hape 187">
            <a:extLst>
              <a:ext uri="{FF2B5EF4-FFF2-40B4-BE49-F238E27FC236}">
                <a16:creationId xmlns:a16="http://schemas.microsoft.com/office/drawing/2014/main" id="{DF9496AD-B1C7-4068-A0D9-99BAE9654C08}"/>
              </a:ext>
            </a:extLst>
          </p:cNvPr>
          <p:cNvSpPr txBox="1">
            <a:spLocks/>
          </p:cNvSpPr>
          <p:nvPr/>
        </p:nvSpPr>
        <p:spPr>
          <a:xfrm>
            <a:off x="305062" y="2907713"/>
            <a:ext cx="3511868" cy="47049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Milestone: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PM Review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CED53D06-287F-4175-8605-221C405B13E2}"/>
              </a:ext>
            </a:extLst>
          </p:cNvPr>
          <p:cNvSpPr txBox="1">
            <a:spLocks/>
          </p:cNvSpPr>
          <p:nvPr/>
        </p:nvSpPr>
        <p:spPr>
          <a:xfrm>
            <a:off x="446756" y="4813750"/>
            <a:ext cx="2541825" cy="32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 dirty="0"/>
          </a:p>
        </p:txBody>
      </p:sp>
      <p:grpSp>
        <p:nvGrpSpPr>
          <p:cNvPr id="18" name="Shape 572">
            <a:extLst>
              <a:ext uri="{FF2B5EF4-FFF2-40B4-BE49-F238E27FC236}">
                <a16:creationId xmlns:a16="http://schemas.microsoft.com/office/drawing/2014/main" id="{BC72C97F-80C0-4587-9F23-EB09529061BA}"/>
              </a:ext>
            </a:extLst>
          </p:cNvPr>
          <p:cNvGrpSpPr/>
          <p:nvPr/>
        </p:nvGrpSpPr>
        <p:grpSpPr>
          <a:xfrm>
            <a:off x="3292786" y="605737"/>
            <a:ext cx="228156" cy="232938"/>
            <a:chOff x="3951850" y="2985350"/>
            <a:chExt cx="407950" cy="416500"/>
          </a:xfrm>
        </p:grpSpPr>
        <p:sp>
          <p:nvSpPr>
            <p:cNvPr id="19" name="Shape 573">
              <a:extLst>
                <a:ext uri="{FF2B5EF4-FFF2-40B4-BE49-F238E27FC236}">
                  <a16:creationId xmlns:a16="http://schemas.microsoft.com/office/drawing/2014/main" id="{5D302735-158E-4930-A295-A461A6504968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0" name="Shape 574">
              <a:extLst>
                <a:ext uri="{FF2B5EF4-FFF2-40B4-BE49-F238E27FC236}">
                  <a16:creationId xmlns:a16="http://schemas.microsoft.com/office/drawing/2014/main" id="{ED1F6C3E-2704-475B-B36C-16ADAA3194D8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Shape 575">
              <a:extLst>
                <a:ext uri="{FF2B5EF4-FFF2-40B4-BE49-F238E27FC236}">
                  <a16:creationId xmlns:a16="http://schemas.microsoft.com/office/drawing/2014/main" id="{F52539C7-0676-401D-98E4-C1A3B1177C6E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2" name="Shape 576">
              <a:extLst>
                <a:ext uri="{FF2B5EF4-FFF2-40B4-BE49-F238E27FC236}">
                  <a16:creationId xmlns:a16="http://schemas.microsoft.com/office/drawing/2014/main" id="{AFFC4BFA-19D5-4059-815A-91E240356C54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27" name="Shape 292">
            <a:extLst>
              <a:ext uri="{FF2B5EF4-FFF2-40B4-BE49-F238E27FC236}">
                <a16:creationId xmlns:a16="http://schemas.microsoft.com/office/drawing/2014/main" id="{1BE6EE2A-C95B-482A-90AC-778D84D35E49}"/>
              </a:ext>
            </a:extLst>
          </p:cNvPr>
          <p:cNvSpPr txBox="1">
            <a:spLocks/>
          </p:cNvSpPr>
          <p:nvPr/>
        </p:nvSpPr>
        <p:spPr>
          <a:xfrm>
            <a:off x="445181" y="4133"/>
            <a:ext cx="5967450" cy="5071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Iteration 4 (1 Week)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D4C99AB-F51B-408C-BE76-5E1B8CD042D6}"/>
              </a:ext>
            </a:extLst>
          </p:cNvPr>
          <p:cNvGrpSpPr/>
          <p:nvPr/>
        </p:nvGrpSpPr>
        <p:grpSpPr>
          <a:xfrm>
            <a:off x="98436" y="1624437"/>
            <a:ext cx="6668342" cy="2206798"/>
            <a:chOff x="136461" y="2500223"/>
            <a:chExt cx="8668928" cy="286886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267429F-6A02-4CDD-9AF5-407AE001CE46}"/>
                </a:ext>
              </a:extLst>
            </p:cNvPr>
            <p:cNvGrpSpPr/>
            <p:nvPr/>
          </p:nvGrpSpPr>
          <p:grpSpPr>
            <a:xfrm>
              <a:off x="136461" y="3230423"/>
              <a:ext cx="8668928" cy="2138665"/>
              <a:chOff x="261144" y="3417549"/>
              <a:chExt cx="8668928" cy="213866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2796DC8-5486-4D37-B87A-201B1F4D4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150" y="3417549"/>
                <a:ext cx="2691858" cy="647700"/>
              </a:xfrm>
              <a:prstGeom prst="rect">
                <a:avLst/>
              </a:prstGeom>
              <a:solidFill>
                <a:srgbClr val="EFEFE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algn="l" defTabSz="762000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 defTabSz="7620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 defTabSz="762000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 defTabSz="762000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 defTabSz="762000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Complete Auto Group Detection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SG" altLang="zh-CN" sz="900" dirty="0">
                    <a:solidFill>
                      <a:prstClr val="black"/>
                    </a:solidFill>
                  </a:rPr>
                  <a:t>(Day 2 to Day 4</a:t>
                </a:r>
                <a:r>
                  <a:rPr lang="en-US" altLang="zh-CN" sz="900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E1EE5FE-3688-4311-ADE5-946B6AB53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836" y="4908514"/>
                <a:ext cx="3741212" cy="647700"/>
              </a:xfrm>
              <a:prstGeom prst="rect">
                <a:avLst/>
              </a:prstGeom>
              <a:solidFill>
                <a:srgbClr val="EFEFE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algn="l" defTabSz="762000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 defTabSz="7620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 defTabSz="762000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 defTabSz="762000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 defTabSz="762000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Complete BLR, Top K next place and Top K companions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(Day 2 to Day 5)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5BC8C97-DB3C-4F61-846C-E463FFDB7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44" y="4368070"/>
                <a:ext cx="215900" cy="215900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0" name="AutoShape 9">
                <a:extLst>
                  <a:ext uri="{FF2B5EF4-FFF2-40B4-BE49-F238E27FC236}">
                    <a16:creationId xmlns:a16="http://schemas.microsoft.com/office/drawing/2014/main" id="{C3EF1BBB-9264-4C2A-B165-97D26C117C93}"/>
                  </a:ext>
                </a:extLst>
              </p:cNvPr>
              <p:cNvCxnSpPr>
                <a:cxnSpLocks noChangeShapeType="1"/>
                <a:stCxn id="66" idx="3"/>
                <a:endCxn id="67" idx="1"/>
              </p:cNvCxnSpPr>
              <p:nvPr/>
            </p:nvCxnSpPr>
            <p:spPr bwMode="auto">
              <a:xfrm flipV="1">
                <a:off x="2510639" y="3741399"/>
                <a:ext cx="275512" cy="73462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AutoShape 10">
                <a:extLst>
                  <a:ext uri="{FF2B5EF4-FFF2-40B4-BE49-F238E27FC236}">
                    <a16:creationId xmlns:a16="http://schemas.microsoft.com/office/drawing/2014/main" id="{5C904ADB-14C5-4A9E-B9E3-977792F5455F}"/>
                  </a:ext>
                </a:extLst>
              </p:cNvPr>
              <p:cNvCxnSpPr>
                <a:cxnSpLocks noChangeShapeType="1"/>
                <a:stCxn id="69" idx="6"/>
                <a:endCxn id="66" idx="1"/>
              </p:cNvCxnSpPr>
              <p:nvPr/>
            </p:nvCxnSpPr>
            <p:spPr bwMode="auto">
              <a:xfrm>
                <a:off x="477044" y="4476020"/>
                <a:ext cx="216422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" name="Rectangle 13">
                <a:extLst>
                  <a:ext uri="{FF2B5EF4-FFF2-40B4-BE49-F238E27FC236}">
                    <a16:creationId xmlns:a16="http://schemas.microsoft.com/office/drawing/2014/main" id="{239774AA-5EC7-459D-9D72-0201D672B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5399" y="4203528"/>
                <a:ext cx="1472518" cy="647700"/>
              </a:xfrm>
              <a:prstGeom prst="rect">
                <a:avLst/>
              </a:prstGeom>
              <a:solidFill>
                <a:srgbClr val="EFEFE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algn="l" defTabSz="762000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 defTabSz="7620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 defTabSz="762000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 defTabSz="762000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 defTabSz="762000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Integration, Testing 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and Deploy</a:t>
                </a:r>
                <a:br>
                  <a:rPr lang="en-US" altLang="zh-CN" sz="900" dirty="0">
                    <a:solidFill>
                      <a:prstClr val="black"/>
                    </a:solidFill>
                  </a:rPr>
                </a:br>
                <a:r>
                  <a:rPr lang="en-US" altLang="zh-CN" sz="900" dirty="0">
                    <a:solidFill>
                      <a:prstClr val="black"/>
                    </a:solidFill>
                  </a:rPr>
                  <a:t>(Day 6 ~ 7)</a:t>
                </a:r>
              </a:p>
            </p:txBody>
          </p:sp>
          <p:sp>
            <p:nvSpPr>
              <p:cNvPr id="73" name="Oval 14">
                <a:extLst>
                  <a:ext uri="{FF2B5EF4-FFF2-40B4-BE49-F238E27FC236}">
                    <a16:creationId xmlns:a16="http://schemas.microsoft.com/office/drawing/2014/main" id="{E63BB40A-5A53-4F72-8F39-5065B2A8C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14172" y="4419564"/>
                <a:ext cx="215900" cy="215900"/>
              </a:xfrm>
              <a:prstGeom prst="ellipse">
                <a:avLst/>
              </a:prstGeom>
              <a:solidFill>
                <a:srgbClr val="333333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4" name="AutoShape 16">
                <a:extLst>
                  <a:ext uri="{FF2B5EF4-FFF2-40B4-BE49-F238E27FC236}">
                    <a16:creationId xmlns:a16="http://schemas.microsoft.com/office/drawing/2014/main" id="{67563864-81A2-48DA-8C7C-CEB4DFA05A46}"/>
                  </a:ext>
                </a:extLst>
              </p:cNvPr>
              <p:cNvCxnSpPr>
                <a:cxnSpLocks noChangeShapeType="1"/>
                <a:stCxn id="68" idx="3"/>
                <a:endCxn id="72" idx="1"/>
              </p:cNvCxnSpPr>
              <p:nvPr/>
            </p:nvCxnSpPr>
            <p:spPr bwMode="auto">
              <a:xfrm flipV="1">
                <a:off x="6525049" y="4527378"/>
                <a:ext cx="470350" cy="704986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17">
                <a:extLst>
                  <a:ext uri="{FF2B5EF4-FFF2-40B4-BE49-F238E27FC236}">
                    <a16:creationId xmlns:a16="http://schemas.microsoft.com/office/drawing/2014/main" id="{F3A47B12-280E-41E0-BBA5-043896994AA6}"/>
                  </a:ext>
                </a:extLst>
              </p:cNvPr>
              <p:cNvCxnSpPr>
                <a:cxnSpLocks noChangeShapeType="1"/>
                <a:stCxn id="72" idx="3"/>
                <a:endCxn id="73" idx="2"/>
              </p:cNvCxnSpPr>
              <p:nvPr/>
            </p:nvCxnSpPr>
            <p:spPr bwMode="auto">
              <a:xfrm>
                <a:off x="8467916" y="4527378"/>
                <a:ext cx="246256" cy="13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19">
                <a:extLst>
                  <a:ext uri="{FF2B5EF4-FFF2-40B4-BE49-F238E27FC236}">
                    <a16:creationId xmlns:a16="http://schemas.microsoft.com/office/drawing/2014/main" id="{558061A2-B723-4875-B835-F69EFF55A8E1}"/>
                  </a:ext>
                </a:extLst>
              </p:cNvPr>
              <p:cNvCxnSpPr>
                <a:cxnSpLocks noChangeShapeType="1"/>
                <a:stCxn id="66" idx="3"/>
                <a:endCxn id="68" idx="1"/>
              </p:cNvCxnSpPr>
              <p:nvPr/>
            </p:nvCxnSpPr>
            <p:spPr bwMode="auto">
              <a:xfrm>
                <a:off x="2510639" y="4476021"/>
                <a:ext cx="273198" cy="756343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15">
                <a:extLst>
                  <a:ext uri="{FF2B5EF4-FFF2-40B4-BE49-F238E27FC236}">
                    <a16:creationId xmlns:a16="http://schemas.microsoft.com/office/drawing/2014/main" id="{78736E29-3665-4C26-9A85-09811147EBC1}"/>
                  </a:ext>
                </a:extLst>
              </p:cNvPr>
              <p:cNvCxnSpPr>
                <a:cxnSpLocks noChangeShapeType="1"/>
                <a:stCxn id="63" idx="3"/>
                <a:endCxn id="72" idx="1"/>
              </p:cNvCxnSpPr>
              <p:nvPr/>
            </p:nvCxnSpPr>
            <p:spPr bwMode="auto">
              <a:xfrm>
                <a:off x="6513900" y="3741399"/>
                <a:ext cx="481499" cy="78597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98374CCC-0CE9-4E85-820E-3B8BC57B9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3325" y="3230423"/>
              <a:ext cx="1035892" cy="647700"/>
            </a:xfrm>
            <a:prstGeom prst="rect">
              <a:avLst/>
            </a:prstGeom>
            <a:solidFill>
              <a:srgbClr val="E8C588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 defTabSz="762000"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8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algn="l" defTabSz="76200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6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algn="l" defTabSz="762000">
                <a:spcBef>
                  <a:spcPct val="20000"/>
                </a:spcBef>
                <a:buClr>
                  <a:srgbClr val="3333CC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4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algn="l" defTabSz="762000">
                <a:spcBef>
                  <a:spcPct val="20000"/>
                </a:spcBef>
                <a:buClr>
                  <a:srgbClr val="FFCF01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0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algn="l" defTabSz="762000">
                <a:spcBef>
                  <a:spcPct val="20000"/>
                </a:spcBef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900" dirty="0">
                  <a:solidFill>
                    <a:prstClr val="black"/>
                  </a:solidFill>
                </a:rPr>
                <a:t>(Day 5)</a:t>
              </a:r>
            </a:p>
          </p:txBody>
        </p:sp>
        <p:cxnSp>
          <p:nvCxnSpPr>
            <p:cNvPr id="64" name="AutoShape 24">
              <a:extLst>
                <a:ext uri="{FF2B5EF4-FFF2-40B4-BE49-F238E27FC236}">
                  <a16:creationId xmlns:a16="http://schemas.microsoft.com/office/drawing/2014/main" id="{4DF96B28-605A-4B46-9C9E-42512B8806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900832" y="2819616"/>
              <a:ext cx="457359" cy="37782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23">
              <a:extLst>
                <a:ext uri="{FF2B5EF4-FFF2-40B4-BE49-F238E27FC236}">
                  <a16:creationId xmlns:a16="http://schemas.microsoft.com/office/drawing/2014/main" id="{AA5B1E3B-CF1E-42A3-AFF7-49C10AD97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9831" y="2500223"/>
              <a:ext cx="9001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8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algn="l" defTabSz="76200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6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algn="l" defTabSz="762000">
                <a:spcBef>
                  <a:spcPct val="20000"/>
                </a:spcBef>
                <a:buClr>
                  <a:srgbClr val="3333CC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4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algn="l" defTabSz="762000">
                <a:spcBef>
                  <a:spcPct val="20000"/>
                </a:spcBef>
                <a:buClr>
                  <a:srgbClr val="FFCF01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0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algn="l" defTabSz="762000">
                <a:spcBef>
                  <a:spcPct val="20000"/>
                </a:spcBef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400" dirty="0">
                  <a:solidFill>
                    <a:prstClr val="black"/>
                  </a:solidFill>
                </a:rPr>
                <a:t>Slack</a:t>
              </a:r>
            </a:p>
          </p:txBody>
        </p:sp>
        <p:sp>
          <p:nvSpPr>
            <p:cNvPr id="66" name="Rectangle 18">
              <a:extLst>
                <a:ext uri="{FF2B5EF4-FFF2-40B4-BE49-F238E27FC236}">
                  <a16:creationId xmlns:a16="http://schemas.microsoft.com/office/drawing/2014/main" id="{7F102E60-0AC5-4D2A-926A-88C856F9D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783" y="3965045"/>
              <a:ext cx="1817173" cy="647700"/>
            </a:xfrm>
            <a:prstGeom prst="rect">
              <a:avLst/>
            </a:prstGeom>
            <a:solidFill>
              <a:srgbClr val="EFEFE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 defTabSz="762000"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8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algn="l" defTabSz="76200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6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algn="l" defTabSz="762000">
                <a:spcBef>
                  <a:spcPct val="20000"/>
                </a:spcBef>
                <a:buClr>
                  <a:srgbClr val="3333CC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4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algn="l" defTabSz="762000">
                <a:spcBef>
                  <a:spcPct val="20000"/>
                </a:spcBef>
                <a:buClr>
                  <a:srgbClr val="FFCF01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0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algn="l" defTabSz="762000">
                <a:spcBef>
                  <a:spcPct val="20000"/>
                </a:spcBef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900" dirty="0">
                  <a:solidFill>
                    <a:prstClr val="black"/>
                  </a:solidFill>
                </a:rPr>
                <a:t>Bootstrap (Add Files) and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900" dirty="0">
                  <a:solidFill>
                    <a:prstClr val="black"/>
                  </a:solidFill>
                </a:rPr>
                <a:t>Review of Tech Docs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900" dirty="0">
                  <a:solidFill>
                    <a:prstClr val="black"/>
                  </a:solidFill>
                </a:rPr>
                <a:t>(Day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7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28866" y="142252"/>
            <a:ext cx="2544975" cy="50715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Iteration 4 Analysis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125168" y="674324"/>
            <a:ext cx="3511868" cy="1270691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Main Focus: </a:t>
            </a:r>
          </a:p>
          <a:p>
            <a:pPr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Complete Bootstrap</a:t>
            </a:r>
          </a:p>
          <a:p>
            <a:pPr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Top K Companions, Top K Next Places Auto Group Detection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187">
            <a:extLst>
              <a:ext uri="{FF2B5EF4-FFF2-40B4-BE49-F238E27FC236}">
                <a16:creationId xmlns:a16="http://schemas.microsoft.com/office/drawing/2014/main" id="{1D625DE7-147A-4657-A72A-9854C0E42FE4}"/>
              </a:ext>
            </a:extLst>
          </p:cNvPr>
          <p:cNvSpPr txBox="1">
            <a:spLocks/>
          </p:cNvSpPr>
          <p:nvPr/>
        </p:nvSpPr>
        <p:spPr>
          <a:xfrm>
            <a:off x="125168" y="2317367"/>
            <a:ext cx="4391629" cy="127069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PM: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Yigang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Rainean &amp; Xinyi (Top K)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Amos &amp; Samantha (Bootstrap, AGD, Top K Assist)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BB96836-856C-4443-A16D-BA79A47E7F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 dirty="0"/>
          </a:p>
        </p:txBody>
      </p:sp>
      <p:sp>
        <p:nvSpPr>
          <p:cNvPr id="13" name="Shape 187">
            <a:extLst>
              <a:ext uri="{FF2B5EF4-FFF2-40B4-BE49-F238E27FC236}">
                <a16:creationId xmlns:a16="http://schemas.microsoft.com/office/drawing/2014/main" id="{0C2BE506-CD31-4BC7-ACA2-4308D2FD264F}"/>
              </a:ext>
            </a:extLst>
          </p:cNvPr>
          <p:cNvSpPr txBox="1">
            <a:spLocks/>
          </p:cNvSpPr>
          <p:nvPr/>
        </p:nvSpPr>
        <p:spPr>
          <a:xfrm>
            <a:off x="125168" y="3633057"/>
            <a:ext cx="3511868" cy="127069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Pitfall: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Basic Location Report will not be completed by Iteration 4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CED53D06-287F-4175-8605-221C405B13E2}"/>
              </a:ext>
            </a:extLst>
          </p:cNvPr>
          <p:cNvSpPr txBox="1">
            <a:spLocks/>
          </p:cNvSpPr>
          <p:nvPr/>
        </p:nvSpPr>
        <p:spPr>
          <a:xfrm>
            <a:off x="446756" y="4813750"/>
            <a:ext cx="2541825" cy="32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15</a:t>
            </a:fld>
            <a:endParaRPr lang="en" dirty="0"/>
          </a:p>
        </p:txBody>
      </p:sp>
      <p:grpSp>
        <p:nvGrpSpPr>
          <p:cNvPr id="18" name="Shape 572">
            <a:extLst>
              <a:ext uri="{FF2B5EF4-FFF2-40B4-BE49-F238E27FC236}">
                <a16:creationId xmlns:a16="http://schemas.microsoft.com/office/drawing/2014/main" id="{BC72C97F-80C0-4587-9F23-EB09529061BA}"/>
              </a:ext>
            </a:extLst>
          </p:cNvPr>
          <p:cNvGrpSpPr/>
          <p:nvPr/>
        </p:nvGrpSpPr>
        <p:grpSpPr>
          <a:xfrm>
            <a:off x="3292786" y="605737"/>
            <a:ext cx="228156" cy="232938"/>
            <a:chOff x="3951850" y="2985350"/>
            <a:chExt cx="407950" cy="416500"/>
          </a:xfrm>
        </p:grpSpPr>
        <p:sp>
          <p:nvSpPr>
            <p:cNvPr id="19" name="Shape 573">
              <a:extLst>
                <a:ext uri="{FF2B5EF4-FFF2-40B4-BE49-F238E27FC236}">
                  <a16:creationId xmlns:a16="http://schemas.microsoft.com/office/drawing/2014/main" id="{5D302735-158E-4930-A295-A461A6504968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0" name="Shape 574">
              <a:extLst>
                <a:ext uri="{FF2B5EF4-FFF2-40B4-BE49-F238E27FC236}">
                  <a16:creationId xmlns:a16="http://schemas.microsoft.com/office/drawing/2014/main" id="{ED1F6C3E-2704-475B-B36C-16ADAA3194D8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Shape 575">
              <a:extLst>
                <a:ext uri="{FF2B5EF4-FFF2-40B4-BE49-F238E27FC236}">
                  <a16:creationId xmlns:a16="http://schemas.microsoft.com/office/drawing/2014/main" id="{F52539C7-0676-401D-98E4-C1A3B1177C6E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2" name="Shape 576">
              <a:extLst>
                <a:ext uri="{FF2B5EF4-FFF2-40B4-BE49-F238E27FC236}">
                  <a16:creationId xmlns:a16="http://schemas.microsoft.com/office/drawing/2014/main" id="{AFFC4BFA-19D5-4059-815A-91E240356C54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27" name="Shape 292">
            <a:extLst>
              <a:ext uri="{FF2B5EF4-FFF2-40B4-BE49-F238E27FC236}">
                <a16:creationId xmlns:a16="http://schemas.microsoft.com/office/drawing/2014/main" id="{1BE6EE2A-C95B-482A-90AC-778D84D35E49}"/>
              </a:ext>
            </a:extLst>
          </p:cNvPr>
          <p:cNvSpPr txBox="1">
            <a:spLocks/>
          </p:cNvSpPr>
          <p:nvPr/>
        </p:nvSpPr>
        <p:spPr>
          <a:xfrm>
            <a:off x="445181" y="4133"/>
            <a:ext cx="5967450" cy="5071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Iteration 5 (2 Weeks)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E6CF01-FADD-4581-8F3D-0E3F06693308}"/>
              </a:ext>
            </a:extLst>
          </p:cNvPr>
          <p:cNvGrpSpPr/>
          <p:nvPr/>
        </p:nvGrpSpPr>
        <p:grpSpPr>
          <a:xfrm>
            <a:off x="110837" y="2093863"/>
            <a:ext cx="6628044" cy="1483510"/>
            <a:chOff x="102921" y="3454116"/>
            <a:chExt cx="8685479" cy="194401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5FE1210-B9F9-489A-A3DB-4CBF09B7CC02}"/>
                </a:ext>
              </a:extLst>
            </p:cNvPr>
            <p:cNvGrpSpPr/>
            <p:nvPr/>
          </p:nvGrpSpPr>
          <p:grpSpPr>
            <a:xfrm>
              <a:off x="102921" y="3454116"/>
              <a:ext cx="8685479" cy="1944013"/>
              <a:chOff x="251520" y="3582328"/>
              <a:chExt cx="8685479" cy="194401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C1B172F-782B-4B3D-996E-27DCADCE0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705" y="3582328"/>
                <a:ext cx="2786387" cy="647700"/>
              </a:xfrm>
              <a:prstGeom prst="rect">
                <a:avLst/>
              </a:prstGeom>
              <a:solidFill>
                <a:srgbClr val="EFEFE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algn="l" defTabSz="762000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 defTabSz="7620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 defTabSz="762000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 defTabSz="762000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 defTabSz="762000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BLR Breakdown and 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Top K Popular Places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 (Day 2 to Day 6)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AF4BD5A-D712-40CB-BDEC-5C72A5C80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703" y="4878643"/>
                <a:ext cx="2786389" cy="647698"/>
              </a:xfrm>
              <a:prstGeom prst="rect">
                <a:avLst/>
              </a:prstGeom>
              <a:solidFill>
                <a:srgbClr val="EFEFE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algn="l" defTabSz="762000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 defTabSz="7620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 defTabSz="762000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 defTabSz="762000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 defTabSz="762000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Heatmap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(Day 2 to Day 6)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457FBD8-51C0-4E09-BE68-56540AF79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520" y="4419564"/>
                <a:ext cx="215900" cy="215900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6" name="AutoShape 9">
                <a:extLst>
                  <a:ext uri="{FF2B5EF4-FFF2-40B4-BE49-F238E27FC236}">
                    <a16:creationId xmlns:a16="http://schemas.microsoft.com/office/drawing/2014/main" id="{93B186D1-66E8-4C5F-9EC6-E499B61A2229}"/>
                  </a:ext>
                </a:extLst>
              </p:cNvPr>
              <p:cNvCxnSpPr>
                <a:cxnSpLocks noChangeShapeType="1"/>
                <a:stCxn id="58" idx="3"/>
                <a:endCxn id="43" idx="1"/>
              </p:cNvCxnSpPr>
              <p:nvPr/>
            </p:nvCxnSpPr>
            <p:spPr bwMode="auto">
              <a:xfrm flipV="1">
                <a:off x="1729041" y="3906178"/>
                <a:ext cx="365663" cy="647698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10">
                <a:extLst>
                  <a:ext uri="{FF2B5EF4-FFF2-40B4-BE49-F238E27FC236}">
                    <a16:creationId xmlns:a16="http://schemas.microsoft.com/office/drawing/2014/main" id="{4A6F689A-AD72-420B-9A46-0C3087819D9E}"/>
                  </a:ext>
                </a:extLst>
              </p:cNvPr>
              <p:cNvCxnSpPr>
                <a:cxnSpLocks noChangeShapeType="1"/>
                <a:stCxn id="45" idx="6"/>
              </p:cNvCxnSpPr>
              <p:nvPr/>
            </p:nvCxnSpPr>
            <p:spPr bwMode="auto">
              <a:xfrm>
                <a:off x="467420" y="4527514"/>
                <a:ext cx="244597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Rectangle 13">
                <a:extLst>
                  <a:ext uri="{FF2B5EF4-FFF2-40B4-BE49-F238E27FC236}">
                    <a16:creationId xmlns:a16="http://schemas.microsoft.com/office/drawing/2014/main" id="{9B9D911E-041D-4606-9978-5B0D180E8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661" y="4160462"/>
                <a:ext cx="1506431" cy="647699"/>
              </a:xfrm>
              <a:prstGeom prst="rect">
                <a:avLst/>
              </a:prstGeom>
              <a:solidFill>
                <a:srgbClr val="EFEFE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algn="l" defTabSz="762000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 defTabSz="7620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 defTabSz="762000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 defTabSz="762000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 defTabSz="762000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Integration, Testing 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and Deploy</a:t>
                </a:r>
                <a:br>
                  <a:rPr lang="en-US" altLang="zh-CN" sz="900" dirty="0">
                    <a:solidFill>
                      <a:prstClr val="black"/>
                    </a:solidFill>
                  </a:rPr>
                </a:br>
                <a:r>
                  <a:rPr lang="en-US" altLang="zh-CN" sz="900" dirty="0">
                    <a:solidFill>
                      <a:prstClr val="black"/>
                    </a:solidFill>
                  </a:rPr>
                  <a:t>(Day 6 to Day 10)</a:t>
                </a: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BD22E644-9101-43B1-BA08-FB284E394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1099" y="4376362"/>
                <a:ext cx="215900" cy="215900"/>
              </a:xfrm>
              <a:prstGeom prst="ellipse">
                <a:avLst/>
              </a:prstGeom>
              <a:solidFill>
                <a:srgbClr val="333333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7" name="AutoShape 16">
                <a:extLst>
                  <a:ext uri="{FF2B5EF4-FFF2-40B4-BE49-F238E27FC236}">
                    <a16:creationId xmlns:a16="http://schemas.microsoft.com/office/drawing/2014/main" id="{29E06258-265B-4470-8F83-05D45CAB2BDD}"/>
                  </a:ext>
                </a:extLst>
              </p:cNvPr>
              <p:cNvCxnSpPr>
                <a:cxnSpLocks noChangeShapeType="1"/>
                <a:stCxn id="44" idx="3"/>
                <a:endCxn id="55" idx="1"/>
              </p:cNvCxnSpPr>
              <p:nvPr/>
            </p:nvCxnSpPr>
            <p:spPr bwMode="auto">
              <a:xfrm flipV="1">
                <a:off x="4881092" y="4484311"/>
                <a:ext cx="417569" cy="718181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" name="Rectangle 18">
                <a:extLst>
                  <a:ext uri="{FF2B5EF4-FFF2-40B4-BE49-F238E27FC236}">
                    <a16:creationId xmlns:a16="http://schemas.microsoft.com/office/drawing/2014/main" id="{D6550E3A-5315-4868-8290-627A5A030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16" y="4230028"/>
                <a:ext cx="1017025" cy="647699"/>
              </a:xfrm>
              <a:prstGeom prst="rect">
                <a:avLst/>
              </a:prstGeom>
              <a:solidFill>
                <a:srgbClr val="EFEFE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algn="l" defTabSz="762000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 defTabSz="7620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 defTabSz="762000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 defTabSz="762000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 defTabSz="762000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Design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(Day 1 and 2)</a:t>
                </a:r>
              </a:p>
            </p:txBody>
          </p:sp>
          <p:cxnSp>
            <p:nvCxnSpPr>
              <p:cNvPr id="59" name="AutoShape 19">
                <a:extLst>
                  <a:ext uri="{FF2B5EF4-FFF2-40B4-BE49-F238E27FC236}">
                    <a16:creationId xmlns:a16="http://schemas.microsoft.com/office/drawing/2014/main" id="{27B00FDB-EB6E-4ECD-84C4-A0E018824E11}"/>
                  </a:ext>
                </a:extLst>
              </p:cNvPr>
              <p:cNvCxnSpPr>
                <a:cxnSpLocks noChangeShapeType="1"/>
                <a:stCxn id="58" idx="3"/>
                <a:endCxn id="44" idx="1"/>
              </p:cNvCxnSpPr>
              <p:nvPr/>
            </p:nvCxnSpPr>
            <p:spPr bwMode="auto">
              <a:xfrm>
                <a:off x="1729041" y="4553877"/>
                <a:ext cx="365662" cy="648615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AutoShape 15">
                <a:extLst>
                  <a:ext uri="{FF2B5EF4-FFF2-40B4-BE49-F238E27FC236}">
                    <a16:creationId xmlns:a16="http://schemas.microsoft.com/office/drawing/2014/main" id="{6737450F-0CD8-4576-B7EE-3C2BBEF8908E}"/>
                  </a:ext>
                </a:extLst>
              </p:cNvPr>
              <p:cNvCxnSpPr>
                <a:cxnSpLocks noChangeShapeType="1"/>
                <a:stCxn id="43" idx="3"/>
                <a:endCxn id="55" idx="1"/>
              </p:cNvCxnSpPr>
              <p:nvPr/>
            </p:nvCxnSpPr>
            <p:spPr bwMode="auto">
              <a:xfrm>
                <a:off x="4881092" y="3906178"/>
                <a:ext cx="417569" cy="578132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EBC02308-33F9-4293-B0FD-BA6B31E5B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056" y="4032250"/>
              <a:ext cx="1302292" cy="647700"/>
            </a:xfrm>
            <a:prstGeom prst="rect">
              <a:avLst/>
            </a:prstGeom>
            <a:solidFill>
              <a:srgbClr val="EFEFE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 defTabSz="762000"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8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algn="l" defTabSz="76200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6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algn="l" defTabSz="762000">
                <a:spcBef>
                  <a:spcPct val="20000"/>
                </a:spcBef>
                <a:buClr>
                  <a:srgbClr val="3333CC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4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algn="l" defTabSz="762000">
                <a:spcBef>
                  <a:spcPct val="20000"/>
                </a:spcBef>
                <a:buClr>
                  <a:srgbClr val="FFCF01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0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algn="l" defTabSz="762000">
                <a:spcBef>
                  <a:spcPct val="20000"/>
                </a:spcBef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900" dirty="0">
                  <a:solidFill>
                    <a:prstClr val="black"/>
                  </a:solidFill>
                </a:rPr>
                <a:t>Heatmap</a:t>
              </a:r>
              <a:br>
                <a:rPr lang="en-US" altLang="zh-CN" sz="900" dirty="0">
                  <a:solidFill>
                    <a:prstClr val="black"/>
                  </a:solidFill>
                </a:rPr>
              </a:br>
              <a:r>
                <a:rPr lang="en-US" altLang="zh-CN" sz="900" dirty="0">
                  <a:solidFill>
                    <a:prstClr val="black"/>
                  </a:solidFill>
                </a:rPr>
                <a:t>(Day 12 to Day 13)</a:t>
              </a:r>
            </a:p>
          </p:txBody>
        </p:sp>
        <p:cxnSp>
          <p:nvCxnSpPr>
            <p:cNvPr id="41" name="AutoShape 9">
              <a:extLst>
                <a:ext uri="{FF2B5EF4-FFF2-40B4-BE49-F238E27FC236}">
                  <a16:creationId xmlns:a16="http://schemas.microsoft.com/office/drawing/2014/main" id="{478BBBD7-B16C-4182-87E2-A6BB88D403DF}"/>
                </a:ext>
              </a:extLst>
            </p:cNvPr>
            <p:cNvCxnSpPr>
              <a:cxnSpLocks noChangeShapeType="1"/>
              <a:stCxn id="55" idx="3"/>
              <a:endCxn id="39" idx="1"/>
            </p:cNvCxnSpPr>
            <p:nvPr/>
          </p:nvCxnSpPr>
          <p:spPr bwMode="auto">
            <a:xfrm>
              <a:off x="6656492" y="4356100"/>
              <a:ext cx="366563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9">
              <a:extLst>
                <a:ext uri="{FF2B5EF4-FFF2-40B4-BE49-F238E27FC236}">
                  <a16:creationId xmlns:a16="http://schemas.microsoft.com/office/drawing/2014/main" id="{209E1AEF-3EB8-4052-BF4A-6A7A360FA4E0}"/>
                </a:ext>
              </a:extLst>
            </p:cNvPr>
            <p:cNvCxnSpPr>
              <a:cxnSpLocks noChangeShapeType="1"/>
              <a:stCxn id="39" idx="3"/>
              <a:endCxn id="56" idx="2"/>
            </p:cNvCxnSpPr>
            <p:nvPr/>
          </p:nvCxnSpPr>
          <p:spPr bwMode="auto">
            <a:xfrm>
              <a:off x="8325348" y="4356100"/>
              <a:ext cx="247152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051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05062" y="142252"/>
            <a:ext cx="2544975" cy="50715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Iteration 5 Analysis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05062" y="700658"/>
            <a:ext cx="3511868" cy="1270691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Main Focus: </a:t>
            </a:r>
          </a:p>
          <a:p>
            <a:pPr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BLR &amp; Heatmap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187">
            <a:extLst>
              <a:ext uri="{FF2B5EF4-FFF2-40B4-BE49-F238E27FC236}">
                <a16:creationId xmlns:a16="http://schemas.microsoft.com/office/drawing/2014/main" id="{1D625DE7-147A-4657-A72A-9854C0E42FE4}"/>
              </a:ext>
            </a:extLst>
          </p:cNvPr>
          <p:cNvSpPr txBox="1">
            <a:spLocks/>
          </p:cNvSpPr>
          <p:nvPr/>
        </p:nvSpPr>
        <p:spPr>
          <a:xfrm>
            <a:off x="305062" y="1637022"/>
            <a:ext cx="4045268" cy="127069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PM: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Samantha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Amos &amp; Rainean (Heatmap)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Yigang &amp; Xinyi (BLR, Heatmap Assist)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BB96836-856C-4443-A16D-BA79A47E7F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 dirty="0"/>
          </a:p>
        </p:txBody>
      </p:sp>
      <p:sp>
        <p:nvSpPr>
          <p:cNvPr id="13" name="Shape 187">
            <a:extLst>
              <a:ext uri="{FF2B5EF4-FFF2-40B4-BE49-F238E27FC236}">
                <a16:creationId xmlns:a16="http://schemas.microsoft.com/office/drawing/2014/main" id="{0C2BE506-CD31-4BC7-ACA2-4308D2FD264F}"/>
              </a:ext>
            </a:extLst>
          </p:cNvPr>
          <p:cNvSpPr txBox="1">
            <a:spLocks/>
          </p:cNvSpPr>
          <p:nvPr/>
        </p:nvSpPr>
        <p:spPr>
          <a:xfrm>
            <a:off x="305062" y="3460633"/>
            <a:ext cx="3511868" cy="127069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Add On: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Heatmap displayed in graphical format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hape 187">
            <a:extLst>
              <a:ext uri="{FF2B5EF4-FFF2-40B4-BE49-F238E27FC236}">
                <a16:creationId xmlns:a16="http://schemas.microsoft.com/office/drawing/2014/main" id="{DF9496AD-B1C7-4068-A0D9-99BAE9654C08}"/>
              </a:ext>
            </a:extLst>
          </p:cNvPr>
          <p:cNvSpPr txBox="1">
            <a:spLocks/>
          </p:cNvSpPr>
          <p:nvPr/>
        </p:nvSpPr>
        <p:spPr>
          <a:xfrm>
            <a:off x="305062" y="2907713"/>
            <a:ext cx="3511868" cy="47049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Milestone: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In Class Demo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61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CED53D06-287F-4175-8605-221C405B13E2}"/>
              </a:ext>
            </a:extLst>
          </p:cNvPr>
          <p:cNvSpPr txBox="1">
            <a:spLocks/>
          </p:cNvSpPr>
          <p:nvPr/>
        </p:nvSpPr>
        <p:spPr>
          <a:xfrm>
            <a:off x="446756" y="4813750"/>
            <a:ext cx="2541825" cy="32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17</a:t>
            </a:fld>
            <a:endParaRPr lang="en" dirty="0"/>
          </a:p>
        </p:txBody>
      </p:sp>
      <p:grpSp>
        <p:nvGrpSpPr>
          <p:cNvPr id="18" name="Shape 572">
            <a:extLst>
              <a:ext uri="{FF2B5EF4-FFF2-40B4-BE49-F238E27FC236}">
                <a16:creationId xmlns:a16="http://schemas.microsoft.com/office/drawing/2014/main" id="{BC72C97F-80C0-4587-9F23-EB09529061BA}"/>
              </a:ext>
            </a:extLst>
          </p:cNvPr>
          <p:cNvGrpSpPr/>
          <p:nvPr/>
        </p:nvGrpSpPr>
        <p:grpSpPr>
          <a:xfrm>
            <a:off x="3292786" y="605737"/>
            <a:ext cx="228156" cy="232938"/>
            <a:chOff x="3951850" y="2985350"/>
            <a:chExt cx="407950" cy="416500"/>
          </a:xfrm>
        </p:grpSpPr>
        <p:sp>
          <p:nvSpPr>
            <p:cNvPr id="19" name="Shape 573">
              <a:extLst>
                <a:ext uri="{FF2B5EF4-FFF2-40B4-BE49-F238E27FC236}">
                  <a16:creationId xmlns:a16="http://schemas.microsoft.com/office/drawing/2014/main" id="{5D302735-158E-4930-A295-A461A6504968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0" name="Shape 574">
              <a:extLst>
                <a:ext uri="{FF2B5EF4-FFF2-40B4-BE49-F238E27FC236}">
                  <a16:creationId xmlns:a16="http://schemas.microsoft.com/office/drawing/2014/main" id="{ED1F6C3E-2704-475B-B36C-16ADAA3194D8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Shape 575">
              <a:extLst>
                <a:ext uri="{FF2B5EF4-FFF2-40B4-BE49-F238E27FC236}">
                  <a16:creationId xmlns:a16="http://schemas.microsoft.com/office/drawing/2014/main" id="{F52539C7-0676-401D-98E4-C1A3B1177C6E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2" name="Shape 576">
              <a:extLst>
                <a:ext uri="{FF2B5EF4-FFF2-40B4-BE49-F238E27FC236}">
                  <a16:creationId xmlns:a16="http://schemas.microsoft.com/office/drawing/2014/main" id="{AFFC4BFA-19D5-4059-815A-91E240356C54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27" name="Shape 292">
            <a:extLst>
              <a:ext uri="{FF2B5EF4-FFF2-40B4-BE49-F238E27FC236}">
                <a16:creationId xmlns:a16="http://schemas.microsoft.com/office/drawing/2014/main" id="{1BE6EE2A-C95B-482A-90AC-778D84D35E49}"/>
              </a:ext>
            </a:extLst>
          </p:cNvPr>
          <p:cNvSpPr txBox="1">
            <a:spLocks/>
          </p:cNvSpPr>
          <p:nvPr/>
        </p:nvSpPr>
        <p:spPr>
          <a:xfrm>
            <a:off x="445181" y="4133"/>
            <a:ext cx="5967450" cy="5071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Iteration 6 (2 Weeks)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E6CF01-FADD-4581-8F3D-0E3F06693308}"/>
              </a:ext>
            </a:extLst>
          </p:cNvPr>
          <p:cNvGrpSpPr/>
          <p:nvPr/>
        </p:nvGrpSpPr>
        <p:grpSpPr>
          <a:xfrm>
            <a:off x="104993" y="2531707"/>
            <a:ext cx="6613107" cy="497606"/>
            <a:chOff x="122495" y="4027878"/>
            <a:chExt cx="8665905" cy="65207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5FE1210-B9F9-489A-A3DB-4CBF09B7CC02}"/>
                </a:ext>
              </a:extLst>
            </p:cNvPr>
            <p:cNvGrpSpPr/>
            <p:nvPr/>
          </p:nvGrpSpPr>
          <p:grpSpPr>
            <a:xfrm>
              <a:off x="122495" y="4027878"/>
              <a:ext cx="8665905" cy="652071"/>
              <a:chOff x="271094" y="4156090"/>
              <a:chExt cx="8665905" cy="6520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AF4BD5A-D712-40CB-BDEC-5C72A5C80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564" y="4160462"/>
                <a:ext cx="2922985" cy="647698"/>
              </a:xfrm>
              <a:prstGeom prst="rect">
                <a:avLst/>
              </a:prstGeom>
              <a:solidFill>
                <a:srgbClr val="EFEFE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algn="l" defTabSz="762000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 defTabSz="7620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 defTabSz="762000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 defTabSz="762000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 defTabSz="762000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Buffer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(Day 2 to Day 7)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457FBD8-51C0-4E09-BE68-56540AF79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94" y="4376360"/>
                <a:ext cx="215900" cy="215900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AutoShape 10">
                <a:extLst>
                  <a:ext uri="{FF2B5EF4-FFF2-40B4-BE49-F238E27FC236}">
                    <a16:creationId xmlns:a16="http://schemas.microsoft.com/office/drawing/2014/main" id="{4A6F689A-AD72-420B-9A46-0C3087819D9E}"/>
                  </a:ext>
                </a:extLst>
              </p:cNvPr>
              <p:cNvCxnSpPr>
                <a:cxnSpLocks noChangeShapeType="1"/>
                <a:stCxn id="45" idx="6"/>
                <a:endCxn id="58" idx="1"/>
              </p:cNvCxnSpPr>
              <p:nvPr/>
            </p:nvCxnSpPr>
            <p:spPr bwMode="auto">
              <a:xfrm flipV="1">
                <a:off x="486994" y="4479940"/>
                <a:ext cx="485431" cy="437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Rectangle 13">
                <a:extLst>
                  <a:ext uri="{FF2B5EF4-FFF2-40B4-BE49-F238E27FC236}">
                    <a16:creationId xmlns:a16="http://schemas.microsoft.com/office/drawing/2014/main" id="{9B9D911E-041D-4606-9978-5B0D180E8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7972" y="4160462"/>
                <a:ext cx="1506430" cy="647699"/>
              </a:xfrm>
              <a:prstGeom prst="rect">
                <a:avLst/>
              </a:prstGeom>
              <a:solidFill>
                <a:srgbClr val="EFEFE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algn="l" defTabSz="762000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 defTabSz="7620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 defTabSz="762000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 defTabSz="762000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 defTabSz="762000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UAT Prep</a:t>
                </a:r>
                <a:br>
                  <a:rPr lang="en-US" altLang="zh-CN" sz="900" dirty="0">
                    <a:solidFill>
                      <a:prstClr val="black"/>
                    </a:solidFill>
                  </a:rPr>
                </a:br>
                <a:r>
                  <a:rPr lang="en-US" altLang="zh-CN" sz="900" dirty="0">
                    <a:solidFill>
                      <a:prstClr val="black"/>
                    </a:solidFill>
                  </a:rPr>
                  <a:t>(Day 8 to Day 10)</a:t>
                </a: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BD22E644-9101-43B1-BA08-FB284E394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1099" y="4376362"/>
                <a:ext cx="215900" cy="215900"/>
              </a:xfrm>
              <a:prstGeom prst="ellipse">
                <a:avLst/>
              </a:prstGeom>
              <a:solidFill>
                <a:srgbClr val="333333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7" name="AutoShape 16">
                <a:extLst>
                  <a:ext uri="{FF2B5EF4-FFF2-40B4-BE49-F238E27FC236}">
                    <a16:creationId xmlns:a16="http://schemas.microsoft.com/office/drawing/2014/main" id="{29E06258-265B-4470-8F83-05D45CAB2BDD}"/>
                  </a:ext>
                </a:extLst>
              </p:cNvPr>
              <p:cNvCxnSpPr>
                <a:cxnSpLocks noChangeShapeType="1"/>
                <a:endCxn id="55" idx="1"/>
              </p:cNvCxnSpPr>
              <p:nvPr/>
            </p:nvCxnSpPr>
            <p:spPr bwMode="auto">
              <a:xfrm>
                <a:off x="5870549" y="4484311"/>
                <a:ext cx="517423" cy="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" name="Rectangle 18">
                <a:extLst>
                  <a:ext uri="{FF2B5EF4-FFF2-40B4-BE49-F238E27FC236}">
                    <a16:creationId xmlns:a16="http://schemas.microsoft.com/office/drawing/2014/main" id="{D6550E3A-5315-4868-8290-627A5A030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425" y="4156090"/>
                <a:ext cx="1285243" cy="647698"/>
              </a:xfrm>
              <a:prstGeom prst="rect">
                <a:avLst/>
              </a:prstGeom>
              <a:solidFill>
                <a:srgbClr val="EFEFE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algn="l" defTabSz="762000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 defTabSz="7620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 defTabSz="762000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 defTabSz="762000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 defTabSz="762000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Meeting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(Day 1)</a:t>
                </a:r>
              </a:p>
            </p:txBody>
          </p:sp>
          <p:cxnSp>
            <p:nvCxnSpPr>
              <p:cNvPr id="59" name="AutoShape 19">
                <a:extLst>
                  <a:ext uri="{FF2B5EF4-FFF2-40B4-BE49-F238E27FC236}">
                    <a16:creationId xmlns:a16="http://schemas.microsoft.com/office/drawing/2014/main" id="{27B00FDB-EB6E-4ECD-84C4-A0E018824E11}"/>
                  </a:ext>
                </a:extLst>
              </p:cNvPr>
              <p:cNvCxnSpPr>
                <a:cxnSpLocks noChangeShapeType="1"/>
                <a:stCxn id="58" idx="3"/>
                <a:endCxn id="44" idx="1"/>
              </p:cNvCxnSpPr>
              <p:nvPr/>
            </p:nvCxnSpPr>
            <p:spPr bwMode="auto">
              <a:xfrm>
                <a:off x="2257668" y="4479940"/>
                <a:ext cx="689896" cy="4372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1" name="AutoShape 9">
              <a:extLst>
                <a:ext uri="{FF2B5EF4-FFF2-40B4-BE49-F238E27FC236}">
                  <a16:creationId xmlns:a16="http://schemas.microsoft.com/office/drawing/2014/main" id="{478BBBD7-B16C-4182-87E2-A6BB88D403DF}"/>
                </a:ext>
              </a:extLst>
            </p:cNvPr>
            <p:cNvCxnSpPr>
              <a:cxnSpLocks noChangeShapeType="1"/>
              <a:stCxn id="55" idx="3"/>
              <a:endCxn id="56" idx="2"/>
            </p:cNvCxnSpPr>
            <p:nvPr/>
          </p:nvCxnSpPr>
          <p:spPr bwMode="auto">
            <a:xfrm>
              <a:off x="7745804" y="4356100"/>
              <a:ext cx="826697" cy="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5585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05062" y="142252"/>
            <a:ext cx="2544975" cy="50715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Iteration 6 Analysis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05062" y="700658"/>
            <a:ext cx="3511868" cy="1270691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Main Focus: </a:t>
            </a:r>
          </a:p>
          <a:p>
            <a:pPr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Buffer and finalize project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187">
            <a:extLst>
              <a:ext uri="{FF2B5EF4-FFF2-40B4-BE49-F238E27FC236}">
                <a16:creationId xmlns:a16="http://schemas.microsoft.com/office/drawing/2014/main" id="{1D625DE7-147A-4657-A72A-9854C0E42FE4}"/>
              </a:ext>
            </a:extLst>
          </p:cNvPr>
          <p:cNvSpPr txBox="1">
            <a:spLocks/>
          </p:cNvSpPr>
          <p:nvPr/>
        </p:nvSpPr>
        <p:spPr>
          <a:xfrm>
            <a:off x="305062" y="1637022"/>
            <a:ext cx="4045268" cy="127069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PM: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Xinyi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Amos &amp; Yigang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Rainean &amp; Samantha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BB96836-856C-4443-A16D-BA79A47E7F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 dirty="0"/>
          </a:p>
        </p:txBody>
      </p:sp>
      <p:sp>
        <p:nvSpPr>
          <p:cNvPr id="13" name="Shape 187">
            <a:extLst>
              <a:ext uri="{FF2B5EF4-FFF2-40B4-BE49-F238E27FC236}">
                <a16:creationId xmlns:a16="http://schemas.microsoft.com/office/drawing/2014/main" id="{0C2BE506-CD31-4BC7-ACA2-4308D2FD264F}"/>
              </a:ext>
            </a:extLst>
          </p:cNvPr>
          <p:cNvSpPr txBox="1">
            <a:spLocks/>
          </p:cNvSpPr>
          <p:nvPr/>
        </p:nvSpPr>
        <p:spPr>
          <a:xfrm>
            <a:off x="305062" y="3460633"/>
            <a:ext cx="3511868" cy="127069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Pitfall: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Insufficient Buffer Time</a:t>
            </a:r>
          </a:p>
          <a:p>
            <a:pPr defTabSz="720725">
              <a:buFont typeface="Raleway Light"/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Add On: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Implement additional functions 	that were considered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hape 187">
            <a:extLst>
              <a:ext uri="{FF2B5EF4-FFF2-40B4-BE49-F238E27FC236}">
                <a16:creationId xmlns:a16="http://schemas.microsoft.com/office/drawing/2014/main" id="{DF9496AD-B1C7-4068-A0D9-99BAE9654C08}"/>
              </a:ext>
            </a:extLst>
          </p:cNvPr>
          <p:cNvSpPr txBox="1">
            <a:spLocks/>
          </p:cNvSpPr>
          <p:nvPr/>
        </p:nvSpPr>
        <p:spPr>
          <a:xfrm>
            <a:off x="305062" y="2907713"/>
            <a:ext cx="3511868" cy="47049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Milestone: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UAT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6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CED53D06-287F-4175-8605-221C405B13E2}"/>
              </a:ext>
            </a:extLst>
          </p:cNvPr>
          <p:cNvSpPr txBox="1">
            <a:spLocks/>
          </p:cNvSpPr>
          <p:nvPr/>
        </p:nvSpPr>
        <p:spPr>
          <a:xfrm>
            <a:off x="446756" y="4813750"/>
            <a:ext cx="2541825" cy="32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19</a:t>
            </a:fld>
            <a:endParaRPr lang="en" dirty="0"/>
          </a:p>
        </p:txBody>
      </p:sp>
      <p:grpSp>
        <p:nvGrpSpPr>
          <p:cNvPr id="18" name="Shape 572">
            <a:extLst>
              <a:ext uri="{FF2B5EF4-FFF2-40B4-BE49-F238E27FC236}">
                <a16:creationId xmlns:a16="http://schemas.microsoft.com/office/drawing/2014/main" id="{BC72C97F-80C0-4587-9F23-EB09529061BA}"/>
              </a:ext>
            </a:extLst>
          </p:cNvPr>
          <p:cNvGrpSpPr/>
          <p:nvPr/>
        </p:nvGrpSpPr>
        <p:grpSpPr>
          <a:xfrm>
            <a:off x="3292786" y="605737"/>
            <a:ext cx="228156" cy="232938"/>
            <a:chOff x="3951850" y="2985350"/>
            <a:chExt cx="407950" cy="416500"/>
          </a:xfrm>
        </p:grpSpPr>
        <p:sp>
          <p:nvSpPr>
            <p:cNvPr id="19" name="Shape 573">
              <a:extLst>
                <a:ext uri="{FF2B5EF4-FFF2-40B4-BE49-F238E27FC236}">
                  <a16:creationId xmlns:a16="http://schemas.microsoft.com/office/drawing/2014/main" id="{5D302735-158E-4930-A295-A461A6504968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0" name="Shape 574">
              <a:extLst>
                <a:ext uri="{FF2B5EF4-FFF2-40B4-BE49-F238E27FC236}">
                  <a16:creationId xmlns:a16="http://schemas.microsoft.com/office/drawing/2014/main" id="{ED1F6C3E-2704-475B-B36C-16ADAA3194D8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Shape 575">
              <a:extLst>
                <a:ext uri="{FF2B5EF4-FFF2-40B4-BE49-F238E27FC236}">
                  <a16:creationId xmlns:a16="http://schemas.microsoft.com/office/drawing/2014/main" id="{F52539C7-0676-401D-98E4-C1A3B1177C6E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2" name="Shape 576">
              <a:extLst>
                <a:ext uri="{FF2B5EF4-FFF2-40B4-BE49-F238E27FC236}">
                  <a16:creationId xmlns:a16="http://schemas.microsoft.com/office/drawing/2014/main" id="{AFFC4BFA-19D5-4059-815A-91E240356C54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27" name="Shape 292">
            <a:extLst>
              <a:ext uri="{FF2B5EF4-FFF2-40B4-BE49-F238E27FC236}">
                <a16:creationId xmlns:a16="http://schemas.microsoft.com/office/drawing/2014/main" id="{1BE6EE2A-C95B-482A-90AC-778D84D35E49}"/>
              </a:ext>
            </a:extLst>
          </p:cNvPr>
          <p:cNvSpPr txBox="1">
            <a:spLocks/>
          </p:cNvSpPr>
          <p:nvPr/>
        </p:nvSpPr>
        <p:spPr>
          <a:xfrm>
            <a:off x="445181" y="4133"/>
            <a:ext cx="5967450" cy="5071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Iteration 7 (2 Weeks)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E6CF01-FADD-4581-8F3D-0E3F06693308}"/>
              </a:ext>
            </a:extLst>
          </p:cNvPr>
          <p:cNvGrpSpPr/>
          <p:nvPr/>
        </p:nvGrpSpPr>
        <p:grpSpPr>
          <a:xfrm>
            <a:off x="104993" y="2531707"/>
            <a:ext cx="6613107" cy="497606"/>
            <a:chOff x="122495" y="4027878"/>
            <a:chExt cx="8665905" cy="65207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5FE1210-B9F9-489A-A3DB-4CBF09B7CC02}"/>
                </a:ext>
              </a:extLst>
            </p:cNvPr>
            <p:cNvGrpSpPr/>
            <p:nvPr/>
          </p:nvGrpSpPr>
          <p:grpSpPr>
            <a:xfrm>
              <a:off x="122495" y="4027878"/>
              <a:ext cx="8665905" cy="652071"/>
              <a:chOff x="271094" y="4156090"/>
              <a:chExt cx="8665905" cy="6520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AF4BD5A-D712-40CB-BDEC-5C72A5C80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564" y="4160462"/>
                <a:ext cx="2922985" cy="647698"/>
              </a:xfrm>
              <a:prstGeom prst="rect">
                <a:avLst/>
              </a:prstGeom>
              <a:solidFill>
                <a:srgbClr val="EFEFE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algn="l" defTabSz="762000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 defTabSz="7620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 defTabSz="762000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 defTabSz="762000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 defTabSz="762000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Final Presentation Preparation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(Day 2 to Day 10)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457FBD8-51C0-4E09-BE68-56540AF79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94" y="4376360"/>
                <a:ext cx="215900" cy="215900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AutoShape 10">
                <a:extLst>
                  <a:ext uri="{FF2B5EF4-FFF2-40B4-BE49-F238E27FC236}">
                    <a16:creationId xmlns:a16="http://schemas.microsoft.com/office/drawing/2014/main" id="{4A6F689A-AD72-420B-9A46-0C3087819D9E}"/>
                  </a:ext>
                </a:extLst>
              </p:cNvPr>
              <p:cNvCxnSpPr>
                <a:cxnSpLocks noChangeShapeType="1"/>
                <a:stCxn id="45" idx="6"/>
                <a:endCxn id="58" idx="1"/>
              </p:cNvCxnSpPr>
              <p:nvPr/>
            </p:nvCxnSpPr>
            <p:spPr bwMode="auto">
              <a:xfrm flipV="1">
                <a:off x="486994" y="4479940"/>
                <a:ext cx="485431" cy="437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Rectangle 13">
                <a:extLst>
                  <a:ext uri="{FF2B5EF4-FFF2-40B4-BE49-F238E27FC236}">
                    <a16:creationId xmlns:a16="http://schemas.microsoft.com/office/drawing/2014/main" id="{9B9D911E-041D-4606-9978-5B0D180E8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7972" y="4160462"/>
                <a:ext cx="1506430" cy="647699"/>
              </a:xfrm>
              <a:prstGeom prst="rect">
                <a:avLst/>
              </a:prstGeom>
              <a:solidFill>
                <a:srgbClr val="EFEFE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algn="l" defTabSz="762000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 defTabSz="7620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 defTabSz="762000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 defTabSz="762000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 defTabSz="762000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Final Presentation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(Day 11)</a:t>
                </a: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BD22E644-9101-43B1-BA08-FB284E394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1099" y="4376362"/>
                <a:ext cx="215900" cy="215900"/>
              </a:xfrm>
              <a:prstGeom prst="ellipse">
                <a:avLst/>
              </a:prstGeom>
              <a:solidFill>
                <a:srgbClr val="333333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7" name="AutoShape 16">
                <a:extLst>
                  <a:ext uri="{FF2B5EF4-FFF2-40B4-BE49-F238E27FC236}">
                    <a16:creationId xmlns:a16="http://schemas.microsoft.com/office/drawing/2014/main" id="{29E06258-265B-4470-8F83-05D45CAB2BDD}"/>
                  </a:ext>
                </a:extLst>
              </p:cNvPr>
              <p:cNvCxnSpPr>
                <a:cxnSpLocks noChangeShapeType="1"/>
                <a:endCxn id="55" idx="1"/>
              </p:cNvCxnSpPr>
              <p:nvPr/>
            </p:nvCxnSpPr>
            <p:spPr bwMode="auto">
              <a:xfrm>
                <a:off x="5870549" y="4484311"/>
                <a:ext cx="517423" cy="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" name="Rectangle 18">
                <a:extLst>
                  <a:ext uri="{FF2B5EF4-FFF2-40B4-BE49-F238E27FC236}">
                    <a16:creationId xmlns:a16="http://schemas.microsoft.com/office/drawing/2014/main" id="{D6550E3A-5315-4868-8290-627A5A030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425" y="4156090"/>
                <a:ext cx="1285243" cy="647698"/>
              </a:xfrm>
              <a:prstGeom prst="rect">
                <a:avLst/>
              </a:prstGeom>
              <a:solidFill>
                <a:srgbClr val="EFEFE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algn="l" defTabSz="762000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8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l" defTabSz="7620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6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l" defTabSz="762000">
                  <a:spcBef>
                    <a:spcPct val="20000"/>
                  </a:spcBef>
                  <a:buClr>
                    <a:srgbClr val="3333CC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4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l" defTabSz="762000">
                  <a:spcBef>
                    <a:spcPct val="20000"/>
                  </a:spcBef>
                  <a:buClr>
                    <a:srgbClr val="FFCF01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 sz="2000"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l" defTabSz="762000">
                  <a:spcBef>
                    <a:spcPct val="20000"/>
                  </a:spcBef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tabLst>
                    <a:tab pos="228600" algn="l"/>
                  </a:tabLst>
                  <a:defRPr>
                    <a:solidFill>
                      <a:schemeClr val="accent2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Meeting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900" dirty="0">
                    <a:solidFill>
                      <a:prstClr val="black"/>
                    </a:solidFill>
                  </a:rPr>
                  <a:t>(Day 1)</a:t>
                </a:r>
              </a:p>
            </p:txBody>
          </p:sp>
          <p:cxnSp>
            <p:nvCxnSpPr>
              <p:cNvPr id="59" name="AutoShape 19">
                <a:extLst>
                  <a:ext uri="{FF2B5EF4-FFF2-40B4-BE49-F238E27FC236}">
                    <a16:creationId xmlns:a16="http://schemas.microsoft.com/office/drawing/2014/main" id="{27B00FDB-EB6E-4ECD-84C4-A0E018824E11}"/>
                  </a:ext>
                </a:extLst>
              </p:cNvPr>
              <p:cNvCxnSpPr>
                <a:cxnSpLocks noChangeShapeType="1"/>
                <a:stCxn id="58" idx="3"/>
                <a:endCxn id="44" idx="1"/>
              </p:cNvCxnSpPr>
              <p:nvPr/>
            </p:nvCxnSpPr>
            <p:spPr bwMode="auto">
              <a:xfrm>
                <a:off x="2257668" y="4479940"/>
                <a:ext cx="689896" cy="4372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1" name="AutoShape 9">
              <a:extLst>
                <a:ext uri="{FF2B5EF4-FFF2-40B4-BE49-F238E27FC236}">
                  <a16:creationId xmlns:a16="http://schemas.microsoft.com/office/drawing/2014/main" id="{478BBBD7-B16C-4182-87E2-A6BB88D403DF}"/>
                </a:ext>
              </a:extLst>
            </p:cNvPr>
            <p:cNvCxnSpPr>
              <a:cxnSpLocks noChangeShapeType="1"/>
              <a:stCxn id="55" idx="3"/>
              <a:endCxn id="56" idx="2"/>
            </p:cNvCxnSpPr>
            <p:nvPr/>
          </p:nvCxnSpPr>
          <p:spPr bwMode="auto">
            <a:xfrm>
              <a:off x="7745804" y="4356100"/>
              <a:ext cx="826697" cy="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9576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C66C-7D50-4A51-9C98-72EF111E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13" y="230656"/>
            <a:ext cx="2544975" cy="676200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Content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2CC3C-B40E-4D0E-A814-DB4C0955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181" y="930081"/>
            <a:ext cx="3768600" cy="3482592"/>
          </a:xfrm>
        </p:spPr>
        <p:txBody>
          <a:bodyPr/>
          <a:lstStyle/>
          <a:p>
            <a:pPr>
              <a:buNone/>
            </a:pPr>
            <a:r>
              <a:rPr lang="en-SG" dirty="0">
                <a:latin typeface="Consolas" panose="020B0609020204030204" pitchFamily="49" charset="0"/>
                <a:cs typeface="Calibri" panose="020F0502020204030204" pitchFamily="34" charset="0"/>
              </a:rPr>
              <a:t>Timeline Overview</a:t>
            </a:r>
          </a:p>
          <a:p>
            <a:pPr>
              <a:buNone/>
            </a:pPr>
            <a:r>
              <a:rPr lang="en-SG" dirty="0">
                <a:latin typeface="Consolas" panose="020B0609020204030204" pitchFamily="49" charset="0"/>
                <a:cs typeface="Calibri" panose="020F0502020204030204" pitchFamily="34" charset="0"/>
              </a:rPr>
              <a:t>Functionalities</a:t>
            </a:r>
          </a:p>
          <a:p>
            <a:pPr>
              <a:buNone/>
            </a:pPr>
            <a:r>
              <a:rPr lang="en-SG" dirty="0">
                <a:latin typeface="Consolas" panose="020B0609020204030204" pitchFamily="49" charset="0"/>
                <a:cs typeface="Calibri" panose="020F0502020204030204" pitchFamily="34" charset="0"/>
              </a:rPr>
              <a:t>Schedule</a:t>
            </a:r>
          </a:p>
          <a:p>
            <a:pPr>
              <a:buNone/>
            </a:pPr>
            <a:r>
              <a:rPr lang="en-SG" dirty="0">
                <a:latin typeface="Consolas" panose="020B0609020204030204" pitchFamily="49" charset="0"/>
                <a:cs typeface="Calibri" panose="020F0502020204030204" pitchFamily="34" charset="0"/>
              </a:rPr>
              <a:t>Iteration Analysis</a:t>
            </a:r>
          </a:p>
          <a:p>
            <a:pPr>
              <a:buNone/>
            </a:pPr>
            <a:r>
              <a:rPr lang="en-SG" dirty="0">
                <a:latin typeface="Consolas" panose="020B0609020204030204" pitchFamily="49" charset="0"/>
                <a:cs typeface="Calibri" panose="020F0502020204030204" pitchFamily="34" charset="0"/>
              </a:rPr>
              <a:t>Metrics</a:t>
            </a:r>
          </a:p>
          <a:p>
            <a:pPr>
              <a:buNone/>
            </a:pPr>
            <a:r>
              <a:rPr lang="en-SG" dirty="0">
                <a:latin typeface="Consolas" panose="020B0609020204030204" pitchFamily="49" charset="0"/>
                <a:cs typeface="Calibri" panose="020F0502020204030204" pitchFamily="34" charset="0"/>
              </a:rPr>
              <a:t>Roles &amp; Responsibilities</a:t>
            </a:r>
          </a:p>
          <a:p>
            <a:pPr>
              <a:buNone/>
            </a:pPr>
            <a:r>
              <a:rPr lang="en-SG" dirty="0">
                <a:latin typeface="Consolas" panose="020B0609020204030204" pitchFamily="49" charset="0"/>
                <a:cs typeface="Calibri" panose="020F0502020204030204" pitchFamily="34" charset="0"/>
              </a:rPr>
              <a:t>Pair Programming Rotation Plan</a:t>
            </a:r>
          </a:p>
          <a:p>
            <a:pPr>
              <a:buNone/>
            </a:pPr>
            <a:r>
              <a:rPr lang="en-SG" dirty="0">
                <a:latin typeface="Consolas" panose="020B0609020204030204" pitchFamily="49" charset="0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98BB4-1C88-424F-A27F-129152397A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27454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05062" y="142252"/>
            <a:ext cx="2544975" cy="50715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Iteration 7 Analysis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05062" y="700658"/>
            <a:ext cx="3511868" cy="1270691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Main Focus: </a:t>
            </a:r>
          </a:p>
          <a:p>
            <a:pPr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Final Presentation Preparation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187">
            <a:extLst>
              <a:ext uri="{FF2B5EF4-FFF2-40B4-BE49-F238E27FC236}">
                <a16:creationId xmlns:a16="http://schemas.microsoft.com/office/drawing/2014/main" id="{1D625DE7-147A-4657-A72A-9854C0E42FE4}"/>
              </a:ext>
            </a:extLst>
          </p:cNvPr>
          <p:cNvSpPr txBox="1">
            <a:spLocks/>
          </p:cNvSpPr>
          <p:nvPr/>
        </p:nvSpPr>
        <p:spPr>
          <a:xfrm>
            <a:off x="305062" y="1637022"/>
            <a:ext cx="4045268" cy="127069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PM: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Amos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Xinyi &amp; Samantha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Rainean &amp; Yigang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BB96836-856C-4443-A16D-BA79A47E7F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 dirty="0"/>
          </a:p>
        </p:txBody>
      </p:sp>
      <p:sp>
        <p:nvSpPr>
          <p:cNvPr id="7" name="Shape 187">
            <a:extLst>
              <a:ext uri="{FF2B5EF4-FFF2-40B4-BE49-F238E27FC236}">
                <a16:creationId xmlns:a16="http://schemas.microsoft.com/office/drawing/2014/main" id="{DF9496AD-B1C7-4068-A0D9-99BAE9654C08}"/>
              </a:ext>
            </a:extLst>
          </p:cNvPr>
          <p:cNvSpPr txBox="1">
            <a:spLocks/>
          </p:cNvSpPr>
          <p:nvPr/>
        </p:nvSpPr>
        <p:spPr>
          <a:xfrm>
            <a:off x="305062" y="2907713"/>
            <a:ext cx="3511868" cy="47049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Milestone: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Final Presentation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4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514349" y="2916300"/>
            <a:ext cx="3815195" cy="869850"/>
          </a:xfrm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Metrics</a:t>
            </a:r>
            <a:endParaRPr lang="e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2723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92">
            <a:extLst>
              <a:ext uri="{FF2B5EF4-FFF2-40B4-BE49-F238E27FC236}">
                <a16:creationId xmlns:a16="http://schemas.microsoft.com/office/drawing/2014/main" id="{4D596454-975D-4513-9742-99BB740199BD}"/>
              </a:ext>
            </a:extLst>
          </p:cNvPr>
          <p:cNvSpPr txBox="1">
            <a:spLocks/>
          </p:cNvSpPr>
          <p:nvPr/>
        </p:nvSpPr>
        <p:spPr>
          <a:xfrm>
            <a:off x="445181" y="4133"/>
            <a:ext cx="5967450" cy="5071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Task Metric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C90864C2-40B1-4335-A347-209EF18396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 dirty="0"/>
          </a:p>
        </p:txBody>
      </p:sp>
      <p:pic>
        <p:nvPicPr>
          <p:cNvPr id="1026" name="Picture 2" descr="https://lh4.googleusercontent.com/VgHf17afIe18BuGVDvQzyPcd2PVrYUMpWIkt131m6KQBpMtx02hKAnx8gR1j0zvZ-q48qGlyuRTuKRtVxKLAcfl8ntTuxE1yppWaM3SZ-XjB9KHpRnzEu3dSn0MKyyNksqD2A9a8Hcw">
            <a:extLst>
              <a:ext uri="{FF2B5EF4-FFF2-40B4-BE49-F238E27FC236}">
                <a16:creationId xmlns:a16="http://schemas.microsoft.com/office/drawing/2014/main" id="{C0459C22-5030-4242-B906-229E5A48A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3" y="1158173"/>
            <a:ext cx="6123709" cy="352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Shape 613">
            <a:extLst>
              <a:ext uri="{FF2B5EF4-FFF2-40B4-BE49-F238E27FC236}">
                <a16:creationId xmlns:a16="http://schemas.microsoft.com/office/drawing/2014/main" id="{54E8BFAD-B96B-4C00-A591-D042FE948F0C}"/>
              </a:ext>
            </a:extLst>
          </p:cNvPr>
          <p:cNvGrpSpPr/>
          <p:nvPr/>
        </p:nvGrpSpPr>
        <p:grpSpPr>
          <a:xfrm>
            <a:off x="3305970" y="615540"/>
            <a:ext cx="245871" cy="178451"/>
            <a:chOff x="4604550" y="3714775"/>
            <a:chExt cx="439625" cy="319075"/>
          </a:xfrm>
        </p:grpSpPr>
        <p:sp>
          <p:nvSpPr>
            <p:cNvPr id="8" name="Shape 614">
              <a:extLst>
                <a:ext uri="{FF2B5EF4-FFF2-40B4-BE49-F238E27FC236}">
                  <a16:creationId xmlns:a16="http://schemas.microsoft.com/office/drawing/2014/main" id="{7066AAAB-56D4-48B7-8D65-725711FDCE5A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9" name="Shape 615">
              <a:extLst>
                <a:ext uri="{FF2B5EF4-FFF2-40B4-BE49-F238E27FC236}">
                  <a16:creationId xmlns:a16="http://schemas.microsoft.com/office/drawing/2014/main" id="{0B078547-E1EC-4DCB-8853-22331DAA3B14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831136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92">
            <a:extLst>
              <a:ext uri="{FF2B5EF4-FFF2-40B4-BE49-F238E27FC236}">
                <a16:creationId xmlns:a16="http://schemas.microsoft.com/office/drawing/2014/main" id="{4D596454-975D-4513-9742-99BB740199BD}"/>
              </a:ext>
            </a:extLst>
          </p:cNvPr>
          <p:cNvSpPr txBox="1">
            <a:spLocks/>
          </p:cNvSpPr>
          <p:nvPr/>
        </p:nvSpPr>
        <p:spPr>
          <a:xfrm>
            <a:off x="445181" y="4133"/>
            <a:ext cx="5967450" cy="5071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Task Metric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C90864C2-40B1-4335-A347-209EF18396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 dirty="0"/>
          </a:p>
        </p:txBody>
      </p:sp>
      <p:grpSp>
        <p:nvGrpSpPr>
          <p:cNvPr id="7" name="Shape 613">
            <a:extLst>
              <a:ext uri="{FF2B5EF4-FFF2-40B4-BE49-F238E27FC236}">
                <a16:creationId xmlns:a16="http://schemas.microsoft.com/office/drawing/2014/main" id="{54E8BFAD-B96B-4C00-A591-D042FE948F0C}"/>
              </a:ext>
            </a:extLst>
          </p:cNvPr>
          <p:cNvGrpSpPr/>
          <p:nvPr/>
        </p:nvGrpSpPr>
        <p:grpSpPr>
          <a:xfrm>
            <a:off x="3305970" y="615540"/>
            <a:ext cx="245871" cy="178451"/>
            <a:chOff x="4604550" y="3714775"/>
            <a:chExt cx="439625" cy="319075"/>
          </a:xfrm>
        </p:grpSpPr>
        <p:sp>
          <p:nvSpPr>
            <p:cNvPr id="8" name="Shape 614">
              <a:extLst>
                <a:ext uri="{FF2B5EF4-FFF2-40B4-BE49-F238E27FC236}">
                  <a16:creationId xmlns:a16="http://schemas.microsoft.com/office/drawing/2014/main" id="{7066AAAB-56D4-48B7-8D65-725711FDCE5A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9" name="Shape 615">
              <a:extLst>
                <a:ext uri="{FF2B5EF4-FFF2-40B4-BE49-F238E27FC236}">
                  <a16:creationId xmlns:a16="http://schemas.microsoft.com/office/drawing/2014/main" id="{0B078547-E1EC-4DCB-8853-22331DAA3B14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85F4A-53E8-4E75-877A-D66DFEB59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16353"/>
              </p:ext>
            </p:extLst>
          </p:nvPr>
        </p:nvGraphicFramePr>
        <p:xfrm>
          <a:off x="266605" y="1442604"/>
          <a:ext cx="6324600" cy="2684780"/>
        </p:xfrm>
        <a:graphic>
          <a:graphicData uri="http://schemas.openxmlformats.org/drawingml/2006/table">
            <a:tbl>
              <a:tblPr firstRow="1" bandRow="1">
                <a:tableStyleId>{6397455C-F58E-4A70-AD91-9832B9E54091}</a:tableStyleId>
              </a:tblPr>
              <a:tblGrid>
                <a:gridCol w="928255">
                  <a:extLst>
                    <a:ext uri="{9D8B030D-6E8A-4147-A177-3AD203B41FA5}">
                      <a16:colId xmlns:a16="http://schemas.microsoft.com/office/drawing/2014/main" val="2934416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1463414"/>
                    </a:ext>
                  </a:extLst>
                </a:gridCol>
                <a:gridCol w="3872345">
                  <a:extLst>
                    <a:ext uri="{9D8B030D-6E8A-4147-A177-3AD203B41FA5}">
                      <a16:colId xmlns:a16="http://schemas.microsoft.com/office/drawing/2014/main" val="2115212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Iteration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Score (%)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Action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56676"/>
                  </a:ext>
                </a:extLst>
              </a:tr>
              <a:tr h="35479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05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Gross Over Estimation of Effort</a:t>
                      </a:r>
                      <a:endParaRPr lang="en-US" b="0" dirty="0">
                        <a:effectLst/>
                      </a:endParaRP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documents took shorter than expected. We will plan for shorter duration for technical documents in the future which will provide us more time for other tasks.</a:t>
                      </a: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22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05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Gross Under Estimation of Effort</a:t>
                      </a:r>
                      <a:endParaRPr lang="en-US" b="0" dirty="0">
                        <a:effectLst/>
                      </a:endParaRP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Programming duration took longer than expected. We will take into account the pair programmers’ abilities and plan for longer PP sessions which will provide us with a more realistic view of our timeline.</a:t>
                      </a: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8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413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135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92">
            <a:extLst>
              <a:ext uri="{FF2B5EF4-FFF2-40B4-BE49-F238E27FC236}">
                <a16:creationId xmlns:a16="http://schemas.microsoft.com/office/drawing/2014/main" id="{4D596454-975D-4513-9742-99BB740199BD}"/>
              </a:ext>
            </a:extLst>
          </p:cNvPr>
          <p:cNvSpPr txBox="1">
            <a:spLocks/>
          </p:cNvSpPr>
          <p:nvPr/>
        </p:nvSpPr>
        <p:spPr>
          <a:xfrm>
            <a:off x="445181" y="4133"/>
            <a:ext cx="5967450" cy="5071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Task Metric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C90864C2-40B1-4335-A347-209EF18396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 dirty="0"/>
          </a:p>
        </p:txBody>
      </p:sp>
      <p:grpSp>
        <p:nvGrpSpPr>
          <p:cNvPr id="7" name="Shape 613">
            <a:extLst>
              <a:ext uri="{FF2B5EF4-FFF2-40B4-BE49-F238E27FC236}">
                <a16:creationId xmlns:a16="http://schemas.microsoft.com/office/drawing/2014/main" id="{54E8BFAD-B96B-4C00-A591-D042FE948F0C}"/>
              </a:ext>
            </a:extLst>
          </p:cNvPr>
          <p:cNvGrpSpPr/>
          <p:nvPr/>
        </p:nvGrpSpPr>
        <p:grpSpPr>
          <a:xfrm>
            <a:off x="3305970" y="615540"/>
            <a:ext cx="245871" cy="178451"/>
            <a:chOff x="4604550" y="3714775"/>
            <a:chExt cx="439625" cy="319075"/>
          </a:xfrm>
        </p:grpSpPr>
        <p:sp>
          <p:nvSpPr>
            <p:cNvPr id="8" name="Shape 614">
              <a:extLst>
                <a:ext uri="{FF2B5EF4-FFF2-40B4-BE49-F238E27FC236}">
                  <a16:creationId xmlns:a16="http://schemas.microsoft.com/office/drawing/2014/main" id="{7066AAAB-56D4-48B7-8D65-725711FDCE5A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9" name="Shape 615">
              <a:extLst>
                <a:ext uri="{FF2B5EF4-FFF2-40B4-BE49-F238E27FC236}">
                  <a16:creationId xmlns:a16="http://schemas.microsoft.com/office/drawing/2014/main" id="{0B078547-E1EC-4DCB-8853-22331DAA3B14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85F4A-53E8-4E75-877A-D66DFEB59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35361"/>
              </p:ext>
            </p:extLst>
          </p:nvPr>
        </p:nvGraphicFramePr>
        <p:xfrm>
          <a:off x="700040" y="1928860"/>
          <a:ext cx="5457729" cy="1467312"/>
        </p:xfrm>
        <a:graphic>
          <a:graphicData uri="http://schemas.openxmlformats.org/drawingml/2006/table">
            <a:tbl>
              <a:tblPr firstRow="1" bandRow="1">
                <a:tableStyleId>{6397455C-F58E-4A70-AD91-9832B9E54091}</a:tableStyleId>
              </a:tblPr>
              <a:tblGrid>
                <a:gridCol w="1819243">
                  <a:extLst>
                    <a:ext uri="{9D8B030D-6E8A-4147-A177-3AD203B41FA5}">
                      <a16:colId xmlns:a16="http://schemas.microsoft.com/office/drawing/2014/main" val="2934416145"/>
                    </a:ext>
                  </a:extLst>
                </a:gridCol>
                <a:gridCol w="1819243">
                  <a:extLst>
                    <a:ext uri="{9D8B030D-6E8A-4147-A177-3AD203B41FA5}">
                      <a16:colId xmlns:a16="http://schemas.microsoft.com/office/drawing/2014/main" val="1531463414"/>
                    </a:ext>
                  </a:extLst>
                </a:gridCol>
                <a:gridCol w="1819243">
                  <a:extLst>
                    <a:ext uri="{9D8B030D-6E8A-4147-A177-3AD203B41FA5}">
                      <a16:colId xmlns:a16="http://schemas.microsoft.com/office/drawing/2014/main" val="2115212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Iteration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Planned Tasks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Completed Tasks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56676"/>
                  </a:ext>
                </a:extLst>
              </a:tr>
              <a:tr h="35479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22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28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16 as of now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413615"/>
                  </a:ext>
                </a:extLst>
              </a:tr>
            </a:tbl>
          </a:graphicData>
        </a:graphic>
      </p:graphicFrame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5F2E769-FACC-4D1E-995D-459EEE31C245}"/>
              </a:ext>
            </a:extLst>
          </p:cNvPr>
          <p:cNvSpPr/>
          <p:nvPr/>
        </p:nvSpPr>
        <p:spPr>
          <a:xfrm>
            <a:off x="5375563" y="2438877"/>
            <a:ext cx="103910" cy="895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494880-EEDA-41C3-8561-4E3807E6AA48}"/>
              </a:ext>
            </a:extLst>
          </p:cNvPr>
          <p:cNvSpPr/>
          <p:nvPr/>
        </p:nvSpPr>
        <p:spPr>
          <a:xfrm rot="10800000">
            <a:off x="5375563" y="2799094"/>
            <a:ext cx="103910" cy="895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4560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92">
            <a:extLst>
              <a:ext uri="{FF2B5EF4-FFF2-40B4-BE49-F238E27FC236}">
                <a16:creationId xmlns:a16="http://schemas.microsoft.com/office/drawing/2014/main" id="{4D596454-975D-4513-9742-99BB740199BD}"/>
              </a:ext>
            </a:extLst>
          </p:cNvPr>
          <p:cNvSpPr txBox="1">
            <a:spLocks/>
          </p:cNvSpPr>
          <p:nvPr/>
        </p:nvSpPr>
        <p:spPr>
          <a:xfrm>
            <a:off x="445181" y="4133"/>
            <a:ext cx="5967450" cy="5071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Bug Metric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C90864C2-40B1-4335-A347-209EF18396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 dirty="0"/>
          </a:p>
        </p:txBody>
      </p:sp>
      <p:grpSp>
        <p:nvGrpSpPr>
          <p:cNvPr id="10" name="Shape 817">
            <a:extLst>
              <a:ext uri="{FF2B5EF4-FFF2-40B4-BE49-F238E27FC236}">
                <a16:creationId xmlns:a16="http://schemas.microsoft.com/office/drawing/2014/main" id="{013A3F4E-0FCD-4655-85F7-FD49EC46EAEA}"/>
              </a:ext>
            </a:extLst>
          </p:cNvPr>
          <p:cNvGrpSpPr/>
          <p:nvPr/>
        </p:nvGrpSpPr>
        <p:grpSpPr>
          <a:xfrm>
            <a:off x="3278384" y="552873"/>
            <a:ext cx="301044" cy="288782"/>
            <a:chOff x="5233525" y="4954450"/>
            <a:chExt cx="538275" cy="516350"/>
          </a:xfrm>
        </p:grpSpPr>
        <p:sp>
          <p:nvSpPr>
            <p:cNvPr id="11" name="Shape 818">
              <a:extLst>
                <a:ext uri="{FF2B5EF4-FFF2-40B4-BE49-F238E27FC236}">
                  <a16:creationId xmlns:a16="http://schemas.microsoft.com/office/drawing/2014/main" id="{98DA0F0A-7101-40F7-B4B6-4D514045E502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2" name="Shape 819">
              <a:extLst>
                <a:ext uri="{FF2B5EF4-FFF2-40B4-BE49-F238E27FC236}">
                  <a16:creationId xmlns:a16="http://schemas.microsoft.com/office/drawing/2014/main" id="{99D7E323-66C2-4710-9901-040593FEA4FA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3" name="Shape 820">
              <a:extLst>
                <a:ext uri="{FF2B5EF4-FFF2-40B4-BE49-F238E27FC236}">
                  <a16:creationId xmlns:a16="http://schemas.microsoft.com/office/drawing/2014/main" id="{7625EE89-4C31-4963-8C6F-82B3FF8F4307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4" name="Shape 821">
              <a:extLst>
                <a:ext uri="{FF2B5EF4-FFF2-40B4-BE49-F238E27FC236}">
                  <a16:creationId xmlns:a16="http://schemas.microsoft.com/office/drawing/2014/main" id="{49EC1B6A-1FC7-48FB-8CBC-D21334ECBE37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5" name="Shape 822">
              <a:extLst>
                <a:ext uri="{FF2B5EF4-FFF2-40B4-BE49-F238E27FC236}">
                  <a16:creationId xmlns:a16="http://schemas.microsoft.com/office/drawing/2014/main" id="{8C82492E-38D1-4FD5-8AD0-D1D210097ED5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7" name="Shape 823">
              <a:extLst>
                <a:ext uri="{FF2B5EF4-FFF2-40B4-BE49-F238E27FC236}">
                  <a16:creationId xmlns:a16="http://schemas.microsoft.com/office/drawing/2014/main" id="{B82E01AB-A039-4833-8EE6-A13230444DF9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8" name="Shape 824">
              <a:extLst>
                <a:ext uri="{FF2B5EF4-FFF2-40B4-BE49-F238E27FC236}">
                  <a16:creationId xmlns:a16="http://schemas.microsoft.com/office/drawing/2014/main" id="{A2265813-E982-4C03-A39B-04D1D830431E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9" name="Shape 825">
              <a:extLst>
                <a:ext uri="{FF2B5EF4-FFF2-40B4-BE49-F238E27FC236}">
                  <a16:creationId xmlns:a16="http://schemas.microsoft.com/office/drawing/2014/main" id="{43F598E9-D28C-43A1-BFAC-B2C7B4EF410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Shape 826">
              <a:extLst>
                <a:ext uri="{FF2B5EF4-FFF2-40B4-BE49-F238E27FC236}">
                  <a16:creationId xmlns:a16="http://schemas.microsoft.com/office/drawing/2014/main" id="{5F27AFA9-33F5-41E5-8E62-E8A2906A423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2" name="Shape 827">
              <a:extLst>
                <a:ext uri="{FF2B5EF4-FFF2-40B4-BE49-F238E27FC236}">
                  <a16:creationId xmlns:a16="http://schemas.microsoft.com/office/drawing/2014/main" id="{BB4AF870-E4B4-420E-9C62-2AEBDC19A359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3" name="Shape 828">
              <a:extLst>
                <a:ext uri="{FF2B5EF4-FFF2-40B4-BE49-F238E27FC236}">
                  <a16:creationId xmlns:a16="http://schemas.microsoft.com/office/drawing/2014/main" id="{664D72E8-24B1-4379-964F-A42F6DCE375B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pic>
        <p:nvPicPr>
          <p:cNvPr id="2050" name="Picture 2" descr="https://lh4.googleusercontent.com/ZB7Mi1OIbCETCKwZTlkgFCaf7fKGAWezOA41fhMCpa8URozsWpOd_Yam2_md04OJ399SyM6J3BGC7lc90N2Y_hcWoqAItFpVzebd-uG6oq0rzF4CVRFcXSNtbdSb6sdJ3FcI3pK2wBQ">
            <a:extLst>
              <a:ext uri="{FF2B5EF4-FFF2-40B4-BE49-F238E27FC236}">
                <a16:creationId xmlns:a16="http://schemas.microsoft.com/office/drawing/2014/main" id="{D70E4901-AA18-493B-BEB5-5CEB06940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7" y="1799647"/>
            <a:ext cx="6477000" cy="173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802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92">
            <a:extLst>
              <a:ext uri="{FF2B5EF4-FFF2-40B4-BE49-F238E27FC236}">
                <a16:creationId xmlns:a16="http://schemas.microsoft.com/office/drawing/2014/main" id="{4D596454-975D-4513-9742-99BB740199BD}"/>
              </a:ext>
            </a:extLst>
          </p:cNvPr>
          <p:cNvSpPr txBox="1">
            <a:spLocks/>
          </p:cNvSpPr>
          <p:nvPr/>
        </p:nvSpPr>
        <p:spPr>
          <a:xfrm>
            <a:off x="445181" y="4133"/>
            <a:ext cx="5967450" cy="5071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Bug Metric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C90864C2-40B1-4335-A347-209EF18396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 dirty="0"/>
          </a:p>
        </p:txBody>
      </p:sp>
      <p:grpSp>
        <p:nvGrpSpPr>
          <p:cNvPr id="10" name="Shape 817">
            <a:extLst>
              <a:ext uri="{FF2B5EF4-FFF2-40B4-BE49-F238E27FC236}">
                <a16:creationId xmlns:a16="http://schemas.microsoft.com/office/drawing/2014/main" id="{013A3F4E-0FCD-4655-85F7-FD49EC46EAEA}"/>
              </a:ext>
            </a:extLst>
          </p:cNvPr>
          <p:cNvGrpSpPr/>
          <p:nvPr/>
        </p:nvGrpSpPr>
        <p:grpSpPr>
          <a:xfrm>
            <a:off x="3278384" y="552873"/>
            <a:ext cx="301044" cy="288782"/>
            <a:chOff x="5233525" y="4954450"/>
            <a:chExt cx="538275" cy="516350"/>
          </a:xfrm>
        </p:grpSpPr>
        <p:sp>
          <p:nvSpPr>
            <p:cNvPr id="11" name="Shape 818">
              <a:extLst>
                <a:ext uri="{FF2B5EF4-FFF2-40B4-BE49-F238E27FC236}">
                  <a16:creationId xmlns:a16="http://schemas.microsoft.com/office/drawing/2014/main" id="{98DA0F0A-7101-40F7-B4B6-4D514045E502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2" name="Shape 819">
              <a:extLst>
                <a:ext uri="{FF2B5EF4-FFF2-40B4-BE49-F238E27FC236}">
                  <a16:creationId xmlns:a16="http://schemas.microsoft.com/office/drawing/2014/main" id="{99D7E323-66C2-4710-9901-040593FEA4FA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3" name="Shape 820">
              <a:extLst>
                <a:ext uri="{FF2B5EF4-FFF2-40B4-BE49-F238E27FC236}">
                  <a16:creationId xmlns:a16="http://schemas.microsoft.com/office/drawing/2014/main" id="{7625EE89-4C31-4963-8C6F-82B3FF8F4307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4" name="Shape 821">
              <a:extLst>
                <a:ext uri="{FF2B5EF4-FFF2-40B4-BE49-F238E27FC236}">
                  <a16:creationId xmlns:a16="http://schemas.microsoft.com/office/drawing/2014/main" id="{49EC1B6A-1FC7-48FB-8CBC-D21334ECBE37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5" name="Shape 822">
              <a:extLst>
                <a:ext uri="{FF2B5EF4-FFF2-40B4-BE49-F238E27FC236}">
                  <a16:creationId xmlns:a16="http://schemas.microsoft.com/office/drawing/2014/main" id="{8C82492E-38D1-4FD5-8AD0-D1D210097ED5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7" name="Shape 823">
              <a:extLst>
                <a:ext uri="{FF2B5EF4-FFF2-40B4-BE49-F238E27FC236}">
                  <a16:creationId xmlns:a16="http://schemas.microsoft.com/office/drawing/2014/main" id="{B82E01AB-A039-4833-8EE6-A13230444DF9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8" name="Shape 824">
              <a:extLst>
                <a:ext uri="{FF2B5EF4-FFF2-40B4-BE49-F238E27FC236}">
                  <a16:creationId xmlns:a16="http://schemas.microsoft.com/office/drawing/2014/main" id="{A2265813-E982-4C03-A39B-04D1D830431E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9" name="Shape 825">
              <a:extLst>
                <a:ext uri="{FF2B5EF4-FFF2-40B4-BE49-F238E27FC236}">
                  <a16:creationId xmlns:a16="http://schemas.microsoft.com/office/drawing/2014/main" id="{43F598E9-D28C-43A1-BFAC-B2C7B4EF410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Shape 826">
              <a:extLst>
                <a:ext uri="{FF2B5EF4-FFF2-40B4-BE49-F238E27FC236}">
                  <a16:creationId xmlns:a16="http://schemas.microsoft.com/office/drawing/2014/main" id="{5F27AFA9-33F5-41E5-8E62-E8A2906A423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2" name="Shape 827">
              <a:extLst>
                <a:ext uri="{FF2B5EF4-FFF2-40B4-BE49-F238E27FC236}">
                  <a16:creationId xmlns:a16="http://schemas.microsoft.com/office/drawing/2014/main" id="{BB4AF870-E4B4-420E-9C62-2AEBDC19A359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3" name="Shape 828">
              <a:extLst>
                <a:ext uri="{FF2B5EF4-FFF2-40B4-BE49-F238E27FC236}">
                  <a16:creationId xmlns:a16="http://schemas.microsoft.com/office/drawing/2014/main" id="{664D72E8-24B1-4379-964F-A42F6DCE375B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pic>
        <p:nvPicPr>
          <p:cNvPr id="5122" name="Picture 2" descr="https://lh5.googleusercontent.com/zxyn87G1QAxCBXKQ7fgDet9EV1TXVMBJtG8gZ9d2g2tIDuYrnXJCNN86DtDz8vrNrItTEnFmeh-Pw1AluuaeKU-ExZFh294b2roiuZoWV0eAbO1A-bLGBNIKVsRVFaoDZDpWUSibC_E">
            <a:extLst>
              <a:ext uri="{FF2B5EF4-FFF2-40B4-BE49-F238E27FC236}">
                <a16:creationId xmlns:a16="http://schemas.microsoft.com/office/drawing/2014/main" id="{9F8EE9E4-85E7-4DAB-8FE5-CFCE7EAC5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2" y="2123835"/>
            <a:ext cx="6192982" cy="118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484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92">
            <a:extLst>
              <a:ext uri="{FF2B5EF4-FFF2-40B4-BE49-F238E27FC236}">
                <a16:creationId xmlns:a16="http://schemas.microsoft.com/office/drawing/2014/main" id="{4D596454-975D-4513-9742-99BB740199BD}"/>
              </a:ext>
            </a:extLst>
          </p:cNvPr>
          <p:cNvSpPr txBox="1">
            <a:spLocks/>
          </p:cNvSpPr>
          <p:nvPr/>
        </p:nvSpPr>
        <p:spPr>
          <a:xfrm>
            <a:off x="445181" y="4133"/>
            <a:ext cx="5967450" cy="5071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Bug Metric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C90864C2-40B1-4335-A347-209EF18396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 dirty="0"/>
          </a:p>
        </p:txBody>
      </p:sp>
      <p:grpSp>
        <p:nvGrpSpPr>
          <p:cNvPr id="10" name="Shape 817">
            <a:extLst>
              <a:ext uri="{FF2B5EF4-FFF2-40B4-BE49-F238E27FC236}">
                <a16:creationId xmlns:a16="http://schemas.microsoft.com/office/drawing/2014/main" id="{013A3F4E-0FCD-4655-85F7-FD49EC46EAEA}"/>
              </a:ext>
            </a:extLst>
          </p:cNvPr>
          <p:cNvGrpSpPr/>
          <p:nvPr/>
        </p:nvGrpSpPr>
        <p:grpSpPr>
          <a:xfrm>
            <a:off x="3278384" y="552873"/>
            <a:ext cx="301044" cy="288782"/>
            <a:chOff x="5233525" y="4954450"/>
            <a:chExt cx="538275" cy="516350"/>
          </a:xfrm>
        </p:grpSpPr>
        <p:sp>
          <p:nvSpPr>
            <p:cNvPr id="11" name="Shape 818">
              <a:extLst>
                <a:ext uri="{FF2B5EF4-FFF2-40B4-BE49-F238E27FC236}">
                  <a16:creationId xmlns:a16="http://schemas.microsoft.com/office/drawing/2014/main" id="{98DA0F0A-7101-40F7-B4B6-4D514045E502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2" name="Shape 819">
              <a:extLst>
                <a:ext uri="{FF2B5EF4-FFF2-40B4-BE49-F238E27FC236}">
                  <a16:creationId xmlns:a16="http://schemas.microsoft.com/office/drawing/2014/main" id="{99D7E323-66C2-4710-9901-040593FEA4FA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3" name="Shape 820">
              <a:extLst>
                <a:ext uri="{FF2B5EF4-FFF2-40B4-BE49-F238E27FC236}">
                  <a16:creationId xmlns:a16="http://schemas.microsoft.com/office/drawing/2014/main" id="{7625EE89-4C31-4963-8C6F-82B3FF8F4307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4" name="Shape 821">
              <a:extLst>
                <a:ext uri="{FF2B5EF4-FFF2-40B4-BE49-F238E27FC236}">
                  <a16:creationId xmlns:a16="http://schemas.microsoft.com/office/drawing/2014/main" id="{49EC1B6A-1FC7-48FB-8CBC-D21334ECBE37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5" name="Shape 822">
              <a:extLst>
                <a:ext uri="{FF2B5EF4-FFF2-40B4-BE49-F238E27FC236}">
                  <a16:creationId xmlns:a16="http://schemas.microsoft.com/office/drawing/2014/main" id="{8C82492E-38D1-4FD5-8AD0-D1D210097ED5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7" name="Shape 823">
              <a:extLst>
                <a:ext uri="{FF2B5EF4-FFF2-40B4-BE49-F238E27FC236}">
                  <a16:creationId xmlns:a16="http://schemas.microsoft.com/office/drawing/2014/main" id="{B82E01AB-A039-4833-8EE6-A13230444DF9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8" name="Shape 824">
              <a:extLst>
                <a:ext uri="{FF2B5EF4-FFF2-40B4-BE49-F238E27FC236}">
                  <a16:creationId xmlns:a16="http://schemas.microsoft.com/office/drawing/2014/main" id="{A2265813-E982-4C03-A39B-04D1D830431E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9" name="Shape 825">
              <a:extLst>
                <a:ext uri="{FF2B5EF4-FFF2-40B4-BE49-F238E27FC236}">
                  <a16:creationId xmlns:a16="http://schemas.microsoft.com/office/drawing/2014/main" id="{43F598E9-D28C-43A1-BFAC-B2C7B4EF410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Shape 826">
              <a:extLst>
                <a:ext uri="{FF2B5EF4-FFF2-40B4-BE49-F238E27FC236}">
                  <a16:creationId xmlns:a16="http://schemas.microsoft.com/office/drawing/2014/main" id="{5F27AFA9-33F5-41E5-8E62-E8A2906A423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2" name="Shape 827">
              <a:extLst>
                <a:ext uri="{FF2B5EF4-FFF2-40B4-BE49-F238E27FC236}">
                  <a16:creationId xmlns:a16="http://schemas.microsoft.com/office/drawing/2014/main" id="{BB4AF870-E4B4-420E-9C62-2AEBDC19A359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3" name="Shape 828">
              <a:extLst>
                <a:ext uri="{FF2B5EF4-FFF2-40B4-BE49-F238E27FC236}">
                  <a16:creationId xmlns:a16="http://schemas.microsoft.com/office/drawing/2014/main" id="{664D72E8-24B1-4379-964F-A42F6DCE375B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6AB0D26-0A84-488B-A559-1DC765CDA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99068"/>
              </p:ext>
            </p:extLst>
          </p:nvPr>
        </p:nvGraphicFramePr>
        <p:xfrm>
          <a:off x="700040" y="1928860"/>
          <a:ext cx="5457729" cy="2085340"/>
        </p:xfrm>
        <a:graphic>
          <a:graphicData uri="http://schemas.openxmlformats.org/drawingml/2006/table">
            <a:tbl>
              <a:tblPr firstRow="1" bandRow="1">
                <a:tableStyleId>{6397455C-F58E-4A70-AD91-9832B9E54091}</a:tableStyleId>
              </a:tblPr>
              <a:tblGrid>
                <a:gridCol w="1819243">
                  <a:extLst>
                    <a:ext uri="{9D8B030D-6E8A-4147-A177-3AD203B41FA5}">
                      <a16:colId xmlns:a16="http://schemas.microsoft.com/office/drawing/2014/main" val="2934416145"/>
                    </a:ext>
                  </a:extLst>
                </a:gridCol>
                <a:gridCol w="1819243">
                  <a:extLst>
                    <a:ext uri="{9D8B030D-6E8A-4147-A177-3AD203B41FA5}">
                      <a16:colId xmlns:a16="http://schemas.microsoft.com/office/drawing/2014/main" val="1531463414"/>
                    </a:ext>
                  </a:extLst>
                </a:gridCol>
                <a:gridCol w="1819243">
                  <a:extLst>
                    <a:ext uri="{9D8B030D-6E8A-4147-A177-3AD203B41FA5}">
                      <a16:colId xmlns:a16="http://schemas.microsoft.com/office/drawing/2014/main" val="2115212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Iteration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Score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Action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56676"/>
                  </a:ext>
                </a:extLst>
              </a:tr>
              <a:tr h="35479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None. Continue with development</a:t>
                      </a:r>
                    </a:p>
                    <a:p>
                      <a:pPr algn="l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22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SG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None. Continue with development</a:t>
                      </a:r>
                    </a:p>
                    <a:p>
                      <a:pPr algn="l" rtl="0"/>
                      <a:endParaRPr lang="en-SG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8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Prioritize bugs to be fixed during next PP session.</a:t>
                      </a:r>
                    </a:p>
                    <a:p>
                      <a:pPr algn="l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413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603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92">
            <a:extLst>
              <a:ext uri="{FF2B5EF4-FFF2-40B4-BE49-F238E27FC236}">
                <a16:creationId xmlns:a16="http://schemas.microsoft.com/office/drawing/2014/main" id="{4D596454-975D-4513-9742-99BB740199BD}"/>
              </a:ext>
            </a:extLst>
          </p:cNvPr>
          <p:cNvSpPr txBox="1">
            <a:spLocks/>
          </p:cNvSpPr>
          <p:nvPr/>
        </p:nvSpPr>
        <p:spPr>
          <a:xfrm>
            <a:off x="445181" y="4133"/>
            <a:ext cx="5967450" cy="5071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Bug Metric (Iteration 3)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C90864C2-40B1-4335-A347-209EF18396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 dirty="0"/>
          </a:p>
        </p:txBody>
      </p:sp>
      <p:grpSp>
        <p:nvGrpSpPr>
          <p:cNvPr id="10" name="Shape 817">
            <a:extLst>
              <a:ext uri="{FF2B5EF4-FFF2-40B4-BE49-F238E27FC236}">
                <a16:creationId xmlns:a16="http://schemas.microsoft.com/office/drawing/2014/main" id="{013A3F4E-0FCD-4655-85F7-FD49EC46EAEA}"/>
              </a:ext>
            </a:extLst>
          </p:cNvPr>
          <p:cNvGrpSpPr/>
          <p:nvPr/>
        </p:nvGrpSpPr>
        <p:grpSpPr>
          <a:xfrm>
            <a:off x="3278384" y="552873"/>
            <a:ext cx="301044" cy="288782"/>
            <a:chOff x="5233525" y="4954450"/>
            <a:chExt cx="538275" cy="516350"/>
          </a:xfrm>
        </p:grpSpPr>
        <p:sp>
          <p:nvSpPr>
            <p:cNvPr id="11" name="Shape 818">
              <a:extLst>
                <a:ext uri="{FF2B5EF4-FFF2-40B4-BE49-F238E27FC236}">
                  <a16:creationId xmlns:a16="http://schemas.microsoft.com/office/drawing/2014/main" id="{98DA0F0A-7101-40F7-B4B6-4D514045E502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2" name="Shape 819">
              <a:extLst>
                <a:ext uri="{FF2B5EF4-FFF2-40B4-BE49-F238E27FC236}">
                  <a16:creationId xmlns:a16="http://schemas.microsoft.com/office/drawing/2014/main" id="{99D7E323-66C2-4710-9901-040593FEA4FA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3" name="Shape 820">
              <a:extLst>
                <a:ext uri="{FF2B5EF4-FFF2-40B4-BE49-F238E27FC236}">
                  <a16:creationId xmlns:a16="http://schemas.microsoft.com/office/drawing/2014/main" id="{7625EE89-4C31-4963-8C6F-82B3FF8F4307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4" name="Shape 821">
              <a:extLst>
                <a:ext uri="{FF2B5EF4-FFF2-40B4-BE49-F238E27FC236}">
                  <a16:creationId xmlns:a16="http://schemas.microsoft.com/office/drawing/2014/main" id="{49EC1B6A-1FC7-48FB-8CBC-D21334ECBE37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5" name="Shape 822">
              <a:extLst>
                <a:ext uri="{FF2B5EF4-FFF2-40B4-BE49-F238E27FC236}">
                  <a16:creationId xmlns:a16="http://schemas.microsoft.com/office/drawing/2014/main" id="{8C82492E-38D1-4FD5-8AD0-D1D210097ED5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7" name="Shape 823">
              <a:extLst>
                <a:ext uri="{FF2B5EF4-FFF2-40B4-BE49-F238E27FC236}">
                  <a16:creationId xmlns:a16="http://schemas.microsoft.com/office/drawing/2014/main" id="{B82E01AB-A039-4833-8EE6-A13230444DF9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8" name="Shape 824">
              <a:extLst>
                <a:ext uri="{FF2B5EF4-FFF2-40B4-BE49-F238E27FC236}">
                  <a16:creationId xmlns:a16="http://schemas.microsoft.com/office/drawing/2014/main" id="{A2265813-E982-4C03-A39B-04D1D830431E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9" name="Shape 825">
              <a:extLst>
                <a:ext uri="{FF2B5EF4-FFF2-40B4-BE49-F238E27FC236}">
                  <a16:creationId xmlns:a16="http://schemas.microsoft.com/office/drawing/2014/main" id="{43F598E9-D28C-43A1-BFAC-B2C7B4EF410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Shape 826">
              <a:extLst>
                <a:ext uri="{FF2B5EF4-FFF2-40B4-BE49-F238E27FC236}">
                  <a16:creationId xmlns:a16="http://schemas.microsoft.com/office/drawing/2014/main" id="{5F27AFA9-33F5-41E5-8E62-E8A2906A423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2" name="Shape 827">
              <a:extLst>
                <a:ext uri="{FF2B5EF4-FFF2-40B4-BE49-F238E27FC236}">
                  <a16:creationId xmlns:a16="http://schemas.microsoft.com/office/drawing/2014/main" id="{BB4AF870-E4B4-420E-9C62-2AEBDC19A359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3" name="Shape 828">
              <a:extLst>
                <a:ext uri="{FF2B5EF4-FFF2-40B4-BE49-F238E27FC236}">
                  <a16:creationId xmlns:a16="http://schemas.microsoft.com/office/drawing/2014/main" id="{664D72E8-24B1-4379-964F-A42F6DCE375B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6AB0D26-0A84-488B-A559-1DC765CDA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12900"/>
              </p:ext>
            </p:extLst>
          </p:nvPr>
        </p:nvGraphicFramePr>
        <p:xfrm>
          <a:off x="259277" y="1941272"/>
          <a:ext cx="6383541" cy="2016760"/>
        </p:xfrm>
        <a:graphic>
          <a:graphicData uri="http://schemas.openxmlformats.org/drawingml/2006/table">
            <a:tbl>
              <a:tblPr firstRow="1" bandRow="1">
                <a:tableStyleId>{6397455C-F58E-4A70-AD91-9832B9E54091}</a:tableStyleId>
              </a:tblPr>
              <a:tblGrid>
                <a:gridCol w="959485">
                  <a:extLst>
                    <a:ext uri="{9D8B030D-6E8A-4147-A177-3AD203B41FA5}">
                      <a16:colId xmlns:a16="http://schemas.microsoft.com/office/drawing/2014/main" val="2934416145"/>
                    </a:ext>
                  </a:extLst>
                </a:gridCol>
                <a:gridCol w="2712028">
                  <a:extLst>
                    <a:ext uri="{9D8B030D-6E8A-4147-A177-3AD203B41FA5}">
                      <a16:colId xmlns:a16="http://schemas.microsoft.com/office/drawing/2014/main" val="1531463414"/>
                    </a:ext>
                  </a:extLst>
                </a:gridCol>
                <a:gridCol w="195030">
                  <a:extLst>
                    <a:ext uri="{9D8B030D-6E8A-4147-A177-3AD203B41FA5}">
                      <a16:colId xmlns:a16="http://schemas.microsoft.com/office/drawing/2014/main" val="2854035869"/>
                    </a:ext>
                  </a:extLst>
                </a:gridCol>
                <a:gridCol w="741219">
                  <a:extLst>
                    <a:ext uri="{9D8B030D-6E8A-4147-A177-3AD203B41FA5}">
                      <a16:colId xmlns:a16="http://schemas.microsoft.com/office/drawing/2014/main" val="21152124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11166011"/>
                    </a:ext>
                  </a:extLst>
                </a:gridCol>
                <a:gridCol w="861379">
                  <a:extLst>
                    <a:ext uri="{9D8B030D-6E8A-4147-A177-3AD203B41FA5}">
                      <a16:colId xmlns:a16="http://schemas.microsoft.com/office/drawing/2014/main" val="4128590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050" b="1" dirty="0"/>
                        <a:t>Feature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050" b="1" dirty="0"/>
                        <a:t>Bug Feature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50" b="1" dirty="0"/>
                        <a:t>Bug Severity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50" b="1" dirty="0"/>
                        <a:t>Found By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50" b="1" dirty="0"/>
                        <a:t>Date Found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56676"/>
                  </a:ext>
                </a:extLst>
              </a:tr>
              <a:tr h="354792">
                <a:tc rowSpan="3">
                  <a:txBody>
                    <a:bodyPr/>
                    <a:lstStyle/>
                    <a:p>
                      <a:pPr algn="ctr"/>
                      <a:r>
                        <a:rPr lang="en-SG" sz="1050" dirty="0"/>
                        <a:t>Login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SG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Typo for retrieveUsernameFromEmail() method</a:t>
                      </a:r>
                      <a:endParaRPr lang="en-SG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Low (1)</a:t>
                      </a:r>
                      <a:endParaRPr lang="en-SG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Yigang</a:t>
                      </a:r>
                      <a:endParaRPr lang="en-SG" sz="105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SG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SG" sz="1050" b="0" i="0" u="none" strike="noStrike" cap="non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</a:t>
                      </a:r>
                      <a:r>
                        <a:rPr lang="en-SG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Oct</a:t>
                      </a:r>
                      <a:endParaRPr lang="en-SG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221162"/>
                  </a:ext>
                </a:extLst>
              </a:tr>
              <a:tr h="354792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Unable to login with correct username and password</a:t>
                      </a:r>
                      <a:endParaRPr lang="en-SG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High (5)</a:t>
                      </a:r>
                      <a:endParaRPr lang="en-SG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Yigang</a:t>
                      </a:r>
                      <a:endParaRPr lang="en-SG" sz="105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84477"/>
                  </a:ext>
                </a:extLst>
              </a:tr>
              <a:tr h="354792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Admin gets stuck at a blank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authenticate.jsp</a:t>
                      </a:r>
                      <a:endParaRPr lang="en-SG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 (10)</a:t>
                      </a:r>
                      <a:endParaRPr lang="en-SG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Samantha</a:t>
                      </a:r>
                      <a:endParaRPr lang="en-SG" sz="105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10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050" dirty="0"/>
                        <a:t>Bootstrap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 rtl="0"/>
                      <a:r>
                        <a:rPr lang="en-SG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AWS bootstrap shows </a:t>
                      </a:r>
                      <a:r>
                        <a:rPr lang="en-SG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filepath</a:t>
                      </a:r>
                      <a:r>
                        <a:rPr lang="en-SG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not </a:t>
                      </a:r>
                      <a:r>
                        <a:rPr lang="en-SG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found error</a:t>
                      </a:r>
                      <a:endParaRPr lang="en-SG" sz="1050" b="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en-SG" sz="1050" b="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en-SG" b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en-SG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SG" b="0" dirty="0">
                          <a:effectLst/>
                        </a:rPr>
                        <a:t>5</a:t>
                      </a:r>
                      <a:r>
                        <a:rPr lang="en-SG" b="0" baseline="30000" dirty="0">
                          <a:effectLst/>
                        </a:rPr>
                        <a:t>th</a:t>
                      </a:r>
                      <a:r>
                        <a:rPr lang="en-SG" b="0" dirty="0">
                          <a:effectLst/>
                        </a:rPr>
                        <a:t> Oct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81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850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514349" y="2916300"/>
            <a:ext cx="3815195" cy="869850"/>
          </a:xfrm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Project Planning</a:t>
            </a:r>
            <a:endParaRPr lang="e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997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45181" y="4133"/>
            <a:ext cx="5967450" cy="507150"/>
          </a:xfrm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Timeline Overview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294" name="Shape 294"/>
          <p:cNvCxnSpPr/>
          <p:nvPr/>
        </p:nvCxnSpPr>
        <p:spPr>
          <a:xfrm>
            <a:off x="-3600" y="2971800"/>
            <a:ext cx="686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95" name="Shape 295"/>
          <p:cNvCxnSpPr>
            <a:cxnSpLocks/>
          </p:cNvCxnSpPr>
          <p:nvPr/>
        </p:nvCxnSpPr>
        <p:spPr>
          <a:xfrm rot="10800000">
            <a:off x="1378308" y="2314575"/>
            <a:ext cx="0" cy="6572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97" name="Shape 297"/>
          <p:cNvCxnSpPr>
            <a:cxnSpLocks/>
          </p:cNvCxnSpPr>
          <p:nvPr/>
        </p:nvCxnSpPr>
        <p:spPr>
          <a:xfrm>
            <a:off x="6434061" y="2958325"/>
            <a:ext cx="0" cy="700858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grpSp>
        <p:nvGrpSpPr>
          <p:cNvPr id="301" name="Shape 301"/>
          <p:cNvGrpSpPr/>
          <p:nvPr/>
        </p:nvGrpSpPr>
        <p:grpSpPr>
          <a:xfrm>
            <a:off x="3299443" y="623706"/>
            <a:ext cx="289467" cy="215223"/>
            <a:chOff x="5247525" y="3007275"/>
            <a:chExt cx="517575" cy="384825"/>
          </a:xfrm>
        </p:grpSpPr>
        <p:sp>
          <p:nvSpPr>
            <p:cNvPr id="302" name="Shape 30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289" name="Shape 289"/>
          <p:cNvSpPr/>
          <p:nvPr/>
        </p:nvSpPr>
        <p:spPr>
          <a:xfrm>
            <a:off x="198513" y="2814525"/>
            <a:ext cx="314325" cy="314550"/>
          </a:xfrm>
          <a:prstGeom prst="donut">
            <a:avLst>
              <a:gd name="adj" fmla="val 24108"/>
            </a:avLst>
          </a:prstGeom>
          <a:solidFill>
            <a:srgbClr val="EFEFE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90" name="Shape 290"/>
          <p:cNvSpPr/>
          <p:nvPr/>
        </p:nvSpPr>
        <p:spPr>
          <a:xfrm>
            <a:off x="701319" y="2814525"/>
            <a:ext cx="314325" cy="314550"/>
          </a:xfrm>
          <a:prstGeom prst="donut">
            <a:avLst>
              <a:gd name="adj" fmla="val 24108"/>
            </a:avLst>
          </a:prstGeom>
          <a:solidFill>
            <a:srgbClr val="EFEFE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cxnSp>
        <p:nvCxnSpPr>
          <p:cNvPr id="60" name="Shape 295">
            <a:extLst>
              <a:ext uri="{FF2B5EF4-FFF2-40B4-BE49-F238E27FC236}">
                <a16:creationId xmlns:a16="http://schemas.microsoft.com/office/drawing/2014/main" id="{7649842D-81B7-4524-8E7C-4CBC4BD3AC31}"/>
              </a:ext>
            </a:extLst>
          </p:cNvPr>
          <p:cNvCxnSpPr>
            <a:cxnSpLocks/>
          </p:cNvCxnSpPr>
          <p:nvPr/>
        </p:nvCxnSpPr>
        <p:spPr>
          <a:xfrm rot="10800000">
            <a:off x="355675" y="2305041"/>
            <a:ext cx="0" cy="6572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85" name="Shape 289">
            <a:extLst>
              <a:ext uri="{FF2B5EF4-FFF2-40B4-BE49-F238E27FC236}">
                <a16:creationId xmlns:a16="http://schemas.microsoft.com/office/drawing/2014/main" id="{D45BEE4B-472D-419C-B39F-2CA37E4C220F}"/>
              </a:ext>
            </a:extLst>
          </p:cNvPr>
          <p:cNvSpPr/>
          <p:nvPr/>
        </p:nvSpPr>
        <p:spPr>
          <a:xfrm>
            <a:off x="1221146" y="2814525"/>
            <a:ext cx="314325" cy="314550"/>
          </a:xfrm>
          <a:prstGeom prst="donut">
            <a:avLst>
              <a:gd name="adj" fmla="val 24108"/>
            </a:avLst>
          </a:prstGeom>
          <a:solidFill>
            <a:srgbClr val="EFEFE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86" name="Shape 290">
            <a:extLst>
              <a:ext uri="{FF2B5EF4-FFF2-40B4-BE49-F238E27FC236}">
                <a16:creationId xmlns:a16="http://schemas.microsoft.com/office/drawing/2014/main" id="{128C0FFC-8B47-48F3-A09D-228705F189BA}"/>
              </a:ext>
            </a:extLst>
          </p:cNvPr>
          <p:cNvSpPr/>
          <p:nvPr/>
        </p:nvSpPr>
        <p:spPr>
          <a:xfrm>
            <a:off x="1723952" y="2814525"/>
            <a:ext cx="314325" cy="314550"/>
          </a:xfrm>
          <a:prstGeom prst="donut">
            <a:avLst>
              <a:gd name="adj" fmla="val 24108"/>
            </a:avLst>
          </a:prstGeom>
          <a:solidFill>
            <a:srgbClr val="EFEFE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87" name="Shape 289">
            <a:extLst>
              <a:ext uri="{FF2B5EF4-FFF2-40B4-BE49-F238E27FC236}">
                <a16:creationId xmlns:a16="http://schemas.microsoft.com/office/drawing/2014/main" id="{A1C0134C-373A-4E0B-9240-3767A6364CE1}"/>
              </a:ext>
            </a:extLst>
          </p:cNvPr>
          <p:cNvSpPr/>
          <p:nvPr/>
        </p:nvSpPr>
        <p:spPr>
          <a:xfrm>
            <a:off x="2226758" y="2803845"/>
            <a:ext cx="314325" cy="314550"/>
          </a:xfrm>
          <a:prstGeom prst="donut">
            <a:avLst>
              <a:gd name="adj" fmla="val 24108"/>
            </a:avLst>
          </a:prstGeom>
          <a:solidFill>
            <a:srgbClr val="EFEFE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88" name="Shape 290">
            <a:extLst>
              <a:ext uri="{FF2B5EF4-FFF2-40B4-BE49-F238E27FC236}">
                <a16:creationId xmlns:a16="http://schemas.microsoft.com/office/drawing/2014/main" id="{E9E3AD11-7B69-4255-B95E-EBF0B02A87DD}"/>
              </a:ext>
            </a:extLst>
          </p:cNvPr>
          <p:cNvSpPr/>
          <p:nvPr/>
        </p:nvSpPr>
        <p:spPr>
          <a:xfrm>
            <a:off x="2729564" y="2803845"/>
            <a:ext cx="314325" cy="314550"/>
          </a:xfrm>
          <a:prstGeom prst="donut">
            <a:avLst>
              <a:gd name="adj" fmla="val 24108"/>
            </a:avLst>
          </a:prstGeom>
          <a:solidFill>
            <a:srgbClr val="EFEFE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89" name="Shape 289">
            <a:extLst>
              <a:ext uri="{FF2B5EF4-FFF2-40B4-BE49-F238E27FC236}">
                <a16:creationId xmlns:a16="http://schemas.microsoft.com/office/drawing/2014/main" id="{54CE9BFC-05F2-40B1-934E-A964FE912CD6}"/>
              </a:ext>
            </a:extLst>
          </p:cNvPr>
          <p:cNvSpPr/>
          <p:nvPr/>
        </p:nvSpPr>
        <p:spPr>
          <a:xfrm>
            <a:off x="3249391" y="2803845"/>
            <a:ext cx="314325" cy="314550"/>
          </a:xfrm>
          <a:prstGeom prst="donut">
            <a:avLst>
              <a:gd name="adj" fmla="val 24108"/>
            </a:avLst>
          </a:prstGeom>
          <a:solidFill>
            <a:srgbClr val="EFEFE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90" name="Shape 290">
            <a:extLst>
              <a:ext uri="{FF2B5EF4-FFF2-40B4-BE49-F238E27FC236}">
                <a16:creationId xmlns:a16="http://schemas.microsoft.com/office/drawing/2014/main" id="{F0EE217C-0446-4C85-9868-111F031EAE17}"/>
              </a:ext>
            </a:extLst>
          </p:cNvPr>
          <p:cNvSpPr/>
          <p:nvPr/>
        </p:nvSpPr>
        <p:spPr>
          <a:xfrm>
            <a:off x="3752197" y="2803845"/>
            <a:ext cx="314325" cy="314550"/>
          </a:xfrm>
          <a:prstGeom prst="donut">
            <a:avLst>
              <a:gd name="adj" fmla="val 24108"/>
            </a:avLst>
          </a:prstGeom>
          <a:solidFill>
            <a:srgbClr val="EFEFE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91" name="Shape 289">
            <a:extLst>
              <a:ext uri="{FF2B5EF4-FFF2-40B4-BE49-F238E27FC236}">
                <a16:creationId xmlns:a16="http://schemas.microsoft.com/office/drawing/2014/main" id="{BB2C2A3B-255A-45ED-AB57-FB91E758D2B2}"/>
              </a:ext>
            </a:extLst>
          </p:cNvPr>
          <p:cNvSpPr/>
          <p:nvPr/>
        </p:nvSpPr>
        <p:spPr>
          <a:xfrm>
            <a:off x="4255003" y="2803845"/>
            <a:ext cx="314325" cy="314550"/>
          </a:xfrm>
          <a:prstGeom prst="donut">
            <a:avLst>
              <a:gd name="adj" fmla="val 24108"/>
            </a:avLst>
          </a:prstGeom>
          <a:solidFill>
            <a:srgbClr val="EFEFE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92" name="Shape 290">
            <a:extLst>
              <a:ext uri="{FF2B5EF4-FFF2-40B4-BE49-F238E27FC236}">
                <a16:creationId xmlns:a16="http://schemas.microsoft.com/office/drawing/2014/main" id="{D8CEEC47-4B19-4E67-B7FD-4A9DC289B278}"/>
              </a:ext>
            </a:extLst>
          </p:cNvPr>
          <p:cNvSpPr/>
          <p:nvPr/>
        </p:nvSpPr>
        <p:spPr>
          <a:xfrm>
            <a:off x="4757809" y="2803845"/>
            <a:ext cx="314325" cy="314550"/>
          </a:xfrm>
          <a:prstGeom prst="donut">
            <a:avLst>
              <a:gd name="adj" fmla="val 24108"/>
            </a:avLst>
          </a:prstGeom>
          <a:solidFill>
            <a:srgbClr val="EFEFE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93" name="Shape 289">
            <a:extLst>
              <a:ext uri="{FF2B5EF4-FFF2-40B4-BE49-F238E27FC236}">
                <a16:creationId xmlns:a16="http://schemas.microsoft.com/office/drawing/2014/main" id="{C84C120A-12FD-40A8-96C2-F5476E018721}"/>
              </a:ext>
            </a:extLst>
          </p:cNvPr>
          <p:cNvSpPr/>
          <p:nvPr/>
        </p:nvSpPr>
        <p:spPr>
          <a:xfrm>
            <a:off x="5277636" y="2803845"/>
            <a:ext cx="314325" cy="314550"/>
          </a:xfrm>
          <a:prstGeom prst="donut">
            <a:avLst>
              <a:gd name="adj" fmla="val 24108"/>
            </a:avLst>
          </a:prstGeom>
          <a:solidFill>
            <a:srgbClr val="EFEFE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94" name="Shape 290">
            <a:extLst>
              <a:ext uri="{FF2B5EF4-FFF2-40B4-BE49-F238E27FC236}">
                <a16:creationId xmlns:a16="http://schemas.microsoft.com/office/drawing/2014/main" id="{22EF5396-3BF6-421C-BFC4-7E64DC10B562}"/>
              </a:ext>
            </a:extLst>
          </p:cNvPr>
          <p:cNvSpPr/>
          <p:nvPr/>
        </p:nvSpPr>
        <p:spPr>
          <a:xfrm>
            <a:off x="5780442" y="2803845"/>
            <a:ext cx="314325" cy="314550"/>
          </a:xfrm>
          <a:prstGeom prst="donut">
            <a:avLst>
              <a:gd name="adj" fmla="val 24108"/>
            </a:avLst>
          </a:prstGeom>
          <a:solidFill>
            <a:srgbClr val="EFEFE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95" name="Shape 290">
            <a:extLst>
              <a:ext uri="{FF2B5EF4-FFF2-40B4-BE49-F238E27FC236}">
                <a16:creationId xmlns:a16="http://schemas.microsoft.com/office/drawing/2014/main" id="{5C4074D4-2C6B-41B1-BF9C-0F2B82C030ED}"/>
              </a:ext>
            </a:extLst>
          </p:cNvPr>
          <p:cNvSpPr/>
          <p:nvPr/>
        </p:nvSpPr>
        <p:spPr>
          <a:xfrm>
            <a:off x="6283248" y="2803845"/>
            <a:ext cx="314325" cy="314550"/>
          </a:xfrm>
          <a:prstGeom prst="donut">
            <a:avLst>
              <a:gd name="adj" fmla="val 24108"/>
            </a:avLst>
          </a:prstGeom>
          <a:solidFill>
            <a:srgbClr val="EFEFE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DC8B6-F0B2-4F9A-A028-3AA01B3B8B1E}"/>
              </a:ext>
            </a:extLst>
          </p:cNvPr>
          <p:cNvSpPr/>
          <p:nvPr/>
        </p:nvSpPr>
        <p:spPr>
          <a:xfrm>
            <a:off x="198513" y="1316368"/>
            <a:ext cx="1336958" cy="984731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>
                <a:solidFill>
                  <a:schemeClr val="tx1"/>
                </a:solidFill>
              </a:rPr>
              <a:t>Technical Documents &amp; Project Requirements</a:t>
            </a:r>
          </a:p>
          <a:p>
            <a:r>
              <a:rPr lang="en-SG" sz="1100" dirty="0">
                <a:solidFill>
                  <a:schemeClr val="tx1"/>
                </a:solidFill>
              </a:rPr>
              <a:t>Discussion</a:t>
            </a:r>
          </a:p>
        </p:txBody>
      </p:sp>
      <p:cxnSp>
        <p:nvCxnSpPr>
          <p:cNvPr id="111" name="Shape 295">
            <a:extLst>
              <a:ext uri="{FF2B5EF4-FFF2-40B4-BE49-F238E27FC236}">
                <a16:creationId xmlns:a16="http://schemas.microsoft.com/office/drawing/2014/main" id="{F5A52304-FB9E-44F4-9CC5-5DE47164219B}"/>
              </a:ext>
            </a:extLst>
          </p:cNvPr>
          <p:cNvCxnSpPr>
            <a:cxnSpLocks/>
          </p:cNvCxnSpPr>
          <p:nvPr/>
        </p:nvCxnSpPr>
        <p:spPr>
          <a:xfrm rot="10800000">
            <a:off x="1378307" y="2971800"/>
            <a:ext cx="0" cy="6572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112" name="Shape 295">
            <a:extLst>
              <a:ext uri="{FF2B5EF4-FFF2-40B4-BE49-F238E27FC236}">
                <a16:creationId xmlns:a16="http://schemas.microsoft.com/office/drawing/2014/main" id="{1471DC23-A20F-4070-BE3A-5AEB0A9D3A29}"/>
              </a:ext>
            </a:extLst>
          </p:cNvPr>
          <p:cNvCxnSpPr>
            <a:cxnSpLocks/>
          </p:cNvCxnSpPr>
          <p:nvPr/>
        </p:nvCxnSpPr>
        <p:spPr>
          <a:xfrm rot="10800000">
            <a:off x="1877070" y="2971800"/>
            <a:ext cx="0" cy="6572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376178E-5F59-442B-AF4F-F42252051FF1}"/>
              </a:ext>
            </a:extLst>
          </p:cNvPr>
          <p:cNvSpPr/>
          <p:nvPr/>
        </p:nvSpPr>
        <p:spPr>
          <a:xfrm>
            <a:off x="1221146" y="3629025"/>
            <a:ext cx="865904" cy="694439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Login &amp; Bootstrap</a:t>
            </a:r>
          </a:p>
        </p:txBody>
      </p:sp>
      <p:cxnSp>
        <p:nvCxnSpPr>
          <p:cNvPr id="114" name="Shape 295">
            <a:extLst>
              <a:ext uri="{FF2B5EF4-FFF2-40B4-BE49-F238E27FC236}">
                <a16:creationId xmlns:a16="http://schemas.microsoft.com/office/drawing/2014/main" id="{8972E93F-26EB-48DB-B514-248CA6ED260C}"/>
              </a:ext>
            </a:extLst>
          </p:cNvPr>
          <p:cNvCxnSpPr>
            <a:cxnSpLocks/>
          </p:cNvCxnSpPr>
          <p:nvPr/>
        </p:nvCxnSpPr>
        <p:spPr>
          <a:xfrm rot="10800000">
            <a:off x="1878964" y="2314575"/>
            <a:ext cx="0" cy="6572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115" name="Shape 295">
            <a:extLst>
              <a:ext uri="{FF2B5EF4-FFF2-40B4-BE49-F238E27FC236}">
                <a16:creationId xmlns:a16="http://schemas.microsoft.com/office/drawing/2014/main" id="{8AE93D1F-08A6-46C5-8954-29F5279B8421}"/>
              </a:ext>
            </a:extLst>
          </p:cNvPr>
          <p:cNvCxnSpPr>
            <a:cxnSpLocks/>
          </p:cNvCxnSpPr>
          <p:nvPr/>
        </p:nvCxnSpPr>
        <p:spPr>
          <a:xfrm rot="10800000">
            <a:off x="2880377" y="2301099"/>
            <a:ext cx="0" cy="6572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DF9FD1-8530-4267-8812-CE9ABC4FADEC}"/>
              </a:ext>
            </a:extLst>
          </p:cNvPr>
          <p:cNvSpPr/>
          <p:nvPr/>
        </p:nvSpPr>
        <p:spPr>
          <a:xfrm>
            <a:off x="1737738" y="1683327"/>
            <a:ext cx="1336958" cy="617772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>
                <a:solidFill>
                  <a:schemeClr val="tx1"/>
                </a:solidFill>
              </a:rPr>
              <a:t>Bootstrap &amp; Basic Location Report</a:t>
            </a:r>
          </a:p>
        </p:txBody>
      </p:sp>
      <p:cxnSp>
        <p:nvCxnSpPr>
          <p:cNvPr id="117" name="Shape 295">
            <a:extLst>
              <a:ext uri="{FF2B5EF4-FFF2-40B4-BE49-F238E27FC236}">
                <a16:creationId xmlns:a16="http://schemas.microsoft.com/office/drawing/2014/main" id="{0AF23B73-C7B6-4E88-B6FE-65F76B057A79}"/>
              </a:ext>
            </a:extLst>
          </p:cNvPr>
          <p:cNvCxnSpPr>
            <a:cxnSpLocks/>
          </p:cNvCxnSpPr>
          <p:nvPr/>
        </p:nvCxnSpPr>
        <p:spPr>
          <a:xfrm rot="10800000">
            <a:off x="2885935" y="2958324"/>
            <a:ext cx="0" cy="6572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118" name="Shape 295">
            <a:extLst>
              <a:ext uri="{FF2B5EF4-FFF2-40B4-BE49-F238E27FC236}">
                <a16:creationId xmlns:a16="http://schemas.microsoft.com/office/drawing/2014/main" id="{0C13667B-F850-43C8-AB0F-1A3895C6D309}"/>
              </a:ext>
            </a:extLst>
          </p:cNvPr>
          <p:cNvCxnSpPr>
            <a:cxnSpLocks/>
          </p:cNvCxnSpPr>
          <p:nvPr/>
        </p:nvCxnSpPr>
        <p:spPr>
          <a:xfrm rot="10800000">
            <a:off x="3398554" y="2958324"/>
            <a:ext cx="0" cy="6572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2610FD7-A6C9-43DD-96FD-82A1D40B6861}"/>
              </a:ext>
            </a:extLst>
          </p:cNvPr>
          <p:cNvSpPr/>
          <p:nvPr/>
        </p:nvSpPr>
        <p:spPr>
          <a:xfrm>
            <a:off x="2188390" y="3625085"/>
            <a:ext cx="2034612" cy="733817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>
                <a:solidFill>
                  <a:schemeClr val="tx1"/>
                </a:solidFill>
              </a:rPr>
              <a:t>Bootstrap</a:t>
            </a:r>
          </a:p>
          <a:p>
            <a:r>
              <a:rPr lang="en-SG" sz="1100" dirty="0">
                <a:solidFill>
                  <a:schemeClr val="tx1"/>
                </a:solidFill>
              </a:rPr>
              <a:t>Basic Location Report</a:t>
            </a:r>
          </a:p>
          <a:p>
            <a:r>
              <a:rPr lang="en-SG" sz="1100" dirty="0">
                <a:solidFill>
                  <a:schemeClr val="tx1"/>
                </a:solidFill>
              </a:rPr>
              <a:t>Auto Group Detection</a:t>
            </a:r>
          </a:p>
        </p:txBody>
      </p:sp>
      <p:cxnSp>
        <p:nvCxnSpPr>
          <p:cNvPr id="120" name="Shape 295">
            <a:extLst>
              <a:ext uri="{FF2B5EF4-FFF2-40B4-BE49-F238E27FC236}">
                <a16:creationId xmlns:a16="http://schemas.microsoft.com/office/drawing/2014/main" id="{20ECD86E-5276-446B-A1B9-6043A4C5391F}"/>
              </a:ext>
            </a:extLst>
          </p:cNvPr>
          <p:cNvCxnSpPr>
            <a:cxnSpLocks/>
          </p:cNvCxnSpPr>
          <p:nvPr/>
        </p:nvCxnSpPr>
        <p:spPr>
          <a:xfrm rot="10800000">
            <a:off x="3406553" y="2301098"/>
            <a:ext cx="0" cy="6572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121" name="Shape 295">
            <a:extLst>
              <a:ext uri="{FF2B5EF4-FFF2-40B4-BE49-F238E27FC236}">
                <a16:creationId xmlns:a16="http://schemas.microsoft.com/office/drawing/2014/main" id="{D997A91A-9D9C-4707-80F4-9ED6D35BC622}"/>
              </a:ext>
            </a:extLst>
          </p:cNvPr>
          <p:cNvCxnSpPr>
            <a:cxnSpLocks/>
          </p:cNvCxnSpPr>
          <p:nvPr/>
        </p:nvCxnSpPr>
        <p:spPr>
          <a:xfrm rot="10800000">
            <a:off x="4412165" y="2301098"/>
            <a:ext cx="0" cy="6572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8E03E56-9F71-4CED-A267-7DAB346648AB}"/>
              </a:ext>
            </a:extLst>
          </p:cNvPr>
          <p:cNvSpPr/>
          <p:nvPr/>
        </p:nvSpPr>
        <p:spPr>
          <a:xfrm>
            <a:off x="3205696" y="1509630"/>
            <a:ext cx="1346611" cy="784730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>
                <a:solidFill>
                  <a:schemeClr val="tx1"/>
                </a:solidFill>
              </a:rPr>
              <a:t>Basic Location Report &amp;</a:t>
            </a:r>
          </a:p>
          <a:p>
            <a:r>
              <a:rPr lang="en-SG" sz="1100" dirty="0">
                <a:solidFill>
                  <a:schemeClr val="tx1"/>
                </a:solidFill>
              </a:rPr>
              <a:t>Heatmap</a:t>
            </a:r>
          </a:p>
        </p:txBody>
      </p:sp>
      <p:cxnSp>
        <p:nvCxnSpPr>
          <p:cNvPr id="123" name="Shape 295">
            <a:extLst>
              <a:ext uri="{FF2B5EF4-FFF2-40B4-BE49-F238E27FC236}">
                <a16:creationId xmlns:a16="http://schemas.microsoft.com/office/drawing/2014/main" id="{4D06F0B1-B028-44DE-AE22-35A545F5002E}"/>
              </a:ext>
            </a:extLst>
          </p:cNvPr>
          <p:cNvCxnSpPr>
            <a:cxnSpLocks/>
          </p:cNvCxnSpPr>
          <p:nvPr/>
        </p:nvCxnSpPr>
        <p:spPr>
          <a:xfrm rot="10800000">
            <a:off x="4412165" y="2967859"/>
            <a:ext cx="0" cy="6572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124" name="Shape 295">
            <a:extLst>
              <a:ext uri="{FF2B5EF4-FFF2-40B4-BE49-F238E27FC236}">
                <a16:creationId xmlns:a16="http://schemas.microsoft.com/office/drawing/2014/main" id="{4BC07D44-1BDE-481B-AE42-A21806DD1DED}"/>
              </a:ext>
            </a:extLst>
          </p:cNvPr>
          <p:cNvCxnSpPr>
            <a:cxnSpLocks/>
          </p:cNvCxnSpPr>
          <p:nvPr/>
        </p:nvCxnSpPr>
        <p:spPr>
          <a:xfrm rot="10800000">
            <a:off x="4914971" y="2958324"/>
            <a:ext cx="0" cy="6572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BCBF970-B485-48C7-9391-2BD1AACC80BE}"/>
              </a:ext>
            </a:extLst>
          </p:cNvPr>
          <p:cNvSpPr/>
          <p:nvPr/>
        </p:nvSpPr>
        <p:spPr>
          <a:xfrm>
            <a:off x="4313591" y="3629025"/>
            <a:ext cx="701754" cy="470399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Buffer</a:t>
            </a:r>
          </a:p>
        </p:txBody>
      </p:sp>
      <p:cxnSp>
        <p:nvCxnSpPr>
          <p:cNvPr id="126" name="Shape 295">
            <a:extLst>
              <a:ext uri="{FF2B5EF4-FFF2-40B4-BE49-F238E27FC236}">
                <a16:creationId xmlns:a16="http://schemas.microsoft.com/office/drawing/2014/main" id="{CD3347E7-CD7F-4839-95AE-513984FF57D3}"/>
              </a:ext>
            </a:extLst>
          </p:cNvPr>
          <p:cNvCxnSpPr>
            <a:cxnSpLocks/>
          </p:cNvCxnSpPr>
          <p:nvPr/>
        </p:nvCxnSpPr>
        <p:spPr>
          <a:xfrm rot="10800000">
            <a:off x="4921898" y="2958324"/>
            <a:ext cx="0" cy="6572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127" name="Shape 295">
            <a:extLst>
              <a:ext uri="{FF2B5EF4-FFF2-40B4-BE49-F238E27FC236}">
                <a16:creationId xmlns:a16="http://schemas.microsoft.com/office/drawing/2014/main" id="{368F60D5-2E32-4226-901B-7D7219A65BC5}"/>
              </a:ext>
            </a:extLst>
          </p:cNvPr>
          <p:cNvCxnSpPr>
            <a:cxnSpLocks/>
          </p:cNvCxnSpPr>
          <p:nvPr/>
        </p:nvCxnSpPr>
        <p:spPr>
          <a:xfrm rot="10800000">
            <a:off x="4914971" y="2294360"/>
            <a:ext cx="0" cy="6572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128" name="Shape 295">
            <a:extLst>
              <a:ext uri="{FF2B5EF4-FFF2-40B4-BE49-F238E27FC236}">
                <a16:creationId xmlns:a16="http://schemas.microsoft.com/office/drawing/2014/main" id="{CDBAD0F5-F4F5-44BF-A081-232E997E97DB}"/>
              </a:ext>
            </a:extLst>
          </p:cNvPr>
          <p:cNvCxnSpPr>
            <a:cxnSpLocks/>
          </p:cNvCxnSpPr>
          <p:nvPr/>
        </p:nvCxnSpPr>
        <p:spPr>
          <a:xfrm rot="10800000">
            <a:off x="5434516" y="2301099"/>
            <a:ext cx="0" cy="6572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7A5C46E-3B9E-4B69-8DF7-236DB9D5F86C}"/>
              </a:ext>
            </a:extLst>
          </p:cNvPr>
          <p:cNvSpPr/>
          <p:nvPr/>
        </p:nvSpPr>
        <p:spPr>
          <a:xfrm>
            <a:off x="4661758" y="1808013"/>
            <a:ext cx="1118684" cy="470399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UAT Preparation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CD85D29-AD64-4A35-BF59-FC55531EB1F3}"/>
              </a:ext>
            </a:extLst>
          </p:cNvPr>
          <p:cNvSpPr/>
          <p:nvPr/>
        </p:nvSpPr>
        <p:spPr>
          <a:xfrm>
            <a:off x="5243211" y="3659183"/>
            <a:ext cx="1473998" cy="531817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Final Presentation</a:t>
            </a:r>
          </a:p>
          <a:p>
            <a:pPr algn="ctr"/>
            <a:r>
              <a:rPr lang="en-SG" sz="1100" dirty="0">
                <a:solidFill>
                  <a:schemeClr val="tx1"/>
                </a:solidFill>
              </a:rPr>
              <a:t>Preparation</a:t>
            </a:r>
          </a:p>
        </p:txBody>
      </p:sp>
      <p:cxnSp>
        <p:nvCxnSpPr>
          <p:cNvPr id="132" name="Shape 295">
            <a:extLst>
              <a:ext uri="{FF2B5EF4-FFF2-40B4-BE49-F238E27FC236}">
                <a16:creationId xmlns:a16="http://schemas.microsoft.com/office/drawing/2014/main" id="{F1C88801-C354-4692-A8F3-C2033BA03732}"/>
              </a:ext>
            </a:extLst>
          </p:cNvPr>
          <p:cNvCxnSpPr>
            <a:cxnSpLocks/>
          </p:cNvCxnSpPr>
          <p:nvPr/>
        </p:nvCxnSpPr>
        <p:spPr>
          <a:xfrm flipV="1">
            <a:off x="5434516" y="2967860"/>
            <a:ext cx="0" cy="691323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7A264A-C869-42AA-9F18-60D503082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38074"/>
              </p:ext>
            </p:extLst>
          </p:nvPr>
        </p:nvGraphicFramePr>
        <p:xfrm>
          <a:off x="113949" y="3091246"/>
          <a:ext cx="65661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086">
                  <a:extLst>
                    <a:ext uri="{9D8B030D-6E8A-4147-A177-3AD203B41FA5}">
                      <a16:colId xmlns:a16="http://schemas.microsoft.com/office/drawing/2014/main" val="3117763227"/>
                    </a:ext>
                  </a:extLst>
                </a:gridCol>
                <a:gridCol w="505086">
                  <a:extLst>
                    <a:ext uri="{9D8B030D-6E8A-4147-A177-3AD203B41FA5}">
                      <a16:colId xmlns:a16="http://schemas.microsoft.com/office/drawing/2014/main" val="1248548734"/>
                    </a:ext>
                  </a:extLst>
                </a:gridCol>
                <a:gridCol w="505086">
                  <a:extLst>
                    <a:ext uri="{9D8B030D-6E8A-4147-A177-3AD203B41FA5}">
                      <a16:colId xmlns:a16="http://schemas.microsoft.com/office/drawing/2014/main" val="953174464"/>
                    </a:ext>
                  </a:extLst>
                </a:gridCol>
                <a:gridCol w="505086">
                  <a:extLst>
                    <a:ext uri="{9D8B030D-6E8A-4147-A177-3AD203B41FA5}">
                      <a16:colId xmlns:a16="http://schemas.microsoft.com/office/drawing/2014/main" val="4033385160"/>
                    </a:ext>
                  </a:extLst>
                </a:gridCol>
                <a:gridCol w="505086">
                  <a:extLst>
                    <a:ext uri="{9D8B030D-6E8A-4147-A177-3AD203B41FA5}">
                      <a16:colId xmlns:a16="http://schemas.microsoft.com/office/drawing/2014/main" val="3752692623"/>
                    </a:ext>
                  </a:extLst>
                </a:gridCol>
                <a:gridCol w="505086">
                  <a:extLst>
                    <a:ext uri="{9D8B030D-6E8A-4147-A177-3AD203B41FA5}">
                      <a16:colId xmlns:a16="http://schemas.microsoft.com/office/drawing/2014/main" val="3959884280"/>
                    </a:ext>
                  </a:extLst>
                </a:gridCol>
                <a:gridCol w="505086">
                  <a:extLst>
                    <a:ext uri="{9D8B030D-6E8A-4147-A177-3AD203B41FA5}">
                      <a16:colId xmlns:a16="http://schemas.microsoft.com/office/drawing/2014/main" val="2449812533"/>
                    </a:ext>
                  </a:extLst>
                </a:gridCol>
                <a:gridCol w="505086">
                  <a:extLst>
                    <a:ext uri="{9D8B030D-6E8A-4147-A177-3AD203B41FA5}">
                      <a16:colId xmlns:a16="http://schemas.microsoft.com/office/drawing/2014/main" val="611614479"/>
                    </a:ext>
                  </a:extLst>
                </a:gridCol>
                <a:gridCol w="505086">
                  <a:extLst>
                    <a:ext uri="{9D8B030D-6E8A-4147-A177-3AD203B41FA5}">
                      <a16:colId xmlns:a16="http://schemas.microsoft.com/office/drawing/2014/main" val="3456171078"/>
                    </a:ext>
                  </a:extLst>
                </a:gridCol>
                <a:gridCol w="505086">
                  <a:extLst>
                    <a:ext uri="{9D8B030D-6E8A-4147-A177-3AD203B41FA5}">
                      <a16:colId xmlns:a16="http://schemas.microsoft.com/office/drawing/2014/main" val="3171634709"/>
                    </a:ext>
                  </a:extLst>
                </a:gridCol>
                <a:gridCol w="505086">
                  <a:extLst>
                    <a:ext uri="{9D8B030D-6E8A-4147-A177-3AD203B41FA5}">
                      <a16:colId xmlns:a16="http://schemas.microsoft.com/office/drawing/2014/main" val="2545235933"/>
                    </a:ext>
                  </a:extLst>
                </a:gridCol>
                <a:gridCol w="505086">
                  <a:extLst>
                    <a:ext uri="{9D8B030D-6E8A-4147-A177-3AD203B41FA5}">
                      <a16:colId xmlns:a16="http://schemas.microsoft.com/office/drawing/2014/main" val="191890608"/>
                    </a:ext>
                  </a:extLst>
                </a:gridCol>
                <a:gridCol w="505086">
                  <a:extLst>
                    <a:ext uri="{9D8B030D-6E8A-4147-A177-3AD203B41FA5}">
                      <a16:colId xmlns:a16="http://schemas.microsoft.com/office/drawing/2014/main" val="1258002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20052"/>
                  </a:ext>
                </a:extLst>
              </a:tr>
            </a:tbl>
          </a:graphicData>
        </a:graphic>
      </p:graphicFrame>
      <p:sp>
        <p:nvSpPr>
          <p:cNvPr id="134" name="Slide Number Placeholder 3">
            <a:extLst>
              <a:ext uri="{FF2B5EF4-FFF2-40B4-BE49-F238E27FC236}">
                <a16:creationId xmlns:a16="http://schemas.microsoft.com/office/drawing/2014/main" id="{B609E885-DB15-4D06-B293-3DB2B3F5B99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33059561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45181" y="4133"/>
            <a:ext cx="5967450" cy="507150"/>
          </a:xfrm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Roles &amp; Responsibilities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301" name="Shape 301"/>
          <p:cNvGrpSpPr/>
          <p:nvPr/>
        </p:nvGrpSpPr>
        <p:grpSpPr>
          <a:xfrm>
            <a:off x="3299443" y="623706"/>
            <a:ext cx="289467" cy="215223"/>
            <a:chOff x="5247525" y="3007275"/>
            <a:chExt cx="517575" cy="384825"/>
          </a:xfrm>
        </p:grpSpPr>
        <p:sp>
          <p:nvSpPr>
            <p:cNvPr id="302" name="Shape 30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134" name="Slide Number Placeholder 3">
            <a:extLst>
              <a:ext uri="{FF2B5EF4-FFF2-40B4-BE49-F238E27FC236}">
                <a16:creationId xmlns:a16="http://schemas.microsoft.com/office/drawing/2014/main" id="{B609E885-DB15-4D06-B293-3DB2B3F5B99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 dirty="0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0EF895A8-04FE-4227-8497-781929941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93691"/>
              </p:ext>
            </p:extLst>
          </p:nvPr>
        </p:nvGraphicFramePr>
        <p:xfrm>
          <a:off x="398275" y="1249987"/>
          <a:ext cx="6192598" cy="3312160"/>
        </p:xfrm>
        <a:graphic>
          <a:graphicData uri="http://schemas.openxmlformats.org/drawingml/2006/table">
            <a:tbl>
              <a:tblPr firstRow="1" bandRow="1">
                <a:tableStyleId>{6397455C-F58E-4A70-AD91-9832B9E54091}</a:tableStyleId>
              </a:tblPr>
              <a:tblGrid>
                <a:gridCol w="3096299">
                  <a:extLst>
                    <a:ext uri="{9D8B030D-6E8A-4147-A177-3AD203B41FA5}">
                      <a16:colId xmlns:a16="http://schemas.microsoft.com/office/drawing/2014/main" val="2934416145"/>
                    </a:ext>
                  </a:extLst>
                </a:gridCol>
                <a:gridCol w="3096299">
                  <a:extLst>
                    <a:ext uri="{9D8B030D-6E8A-4147-A177-3AD203B41FA5}">
                      <a16:colId xmlns:a16="http://schemas.microsoft.com/office/drawing/2014/main" val="1531463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Project Manager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Pair Programmers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56676"/>
                  </a:ext>
                </a:extLst>
              </a:tr>
              <a:tr h="354792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Complete minutes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Ensure documents are pushed to git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 during scheduled pair programming sessions</a:t>
                      </a:r>
                    </a:p>
                    <a:p>
                      <a:pPr fontAlgn="t"/>
                      <a:br>
                        <a:rPr lang="en-US" sz="1100" dirty="0">
                          <a:effectLst/>
                        </a:rPr>
                      </a:br>
                      <a:endParaRPr lang="en-US" sz="1100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95822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Proper takeover from previous PM, proper hand over to next PM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Every PP session: Pull at the start, commit during, push at the end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66828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Keep updated with the progress of pair programmers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 PM before pushing codes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402041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Ensure the team is on track and detailed schedule is up to date, adjust accordingly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Upload PP picture, submit commit ID on detailed schedule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603741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553136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45181" y="4133"/>
            <a:ext cx="5967450" cy="507150"/>
          </a:xfrm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PM to Milestone Matching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301" name="Shape 301"/>
          <p:cNvGrpSpPr/>
          <p:nvPr/>
        </p:nvGrpSpPr>
        <p:grpSpPr>
          <a:xfrm>
            <a:off x="3299443" y="623706"/>
            <a:ext cx="289467" cy="215223"/>
            <a:chOff x="5247525" y="3007275"/>
            <a:chExt cx="517575" cy="384825"/>
          </a:xfrm>
        </p:grpSpPr>
        <p:sp>
          <p:nvSpPr>
            <p:cNvPr id="302" name="Shape 30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134" name="Slide Number Placeholder 3">
            <a:extLst>
              <a:ext uri="{FF2B5EF4-FFF2-40B4-BE49-F238E27FC236}">
                <a16:creationId xmlns:a16="http://schemas.microsoft.com/office/drawing/2014/main" id="{B609E885-DB15-4D06-B293-3DB2B3F5B99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 dirty="0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0EF895A8-04FE-4227-8497-781929941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95311"/>
              </p:ext>
            </p:extLst>
          </p:nvPr>
        </p:nvGraphicFramePr>
        <p:xfrm>
          <a:off x="398275" y="1658696"/>
          <a:ext cx="6192598" cy="2255520"/>
        </p:xfrm>
        <a:graphic>
          <a:graphicData uri="http://schemas.openxmlformats.org/drawingml/2006/table">
            <a:tbl>
              <a:tblPr firstRow="1" bandRow="1">
                <a:tableStyleId>{6397455C-F58E-4A70-AD91-9832B9E54091}</a:tableStyleId>
              </a:tblPr>
              <a:tblGrid>
                <a:gridCol w="3096299">
                  <a:extLst>
                    <a:ext uri="{9D8B030D-6E8A-4147-A177-3AD203B41FA5}">
                      <a16:colId xmlns:a16="http://schemas.microsoft.com/office/drawing/2014/main" val="2934416145"/>
                    </a:ext>
                  </a:extLst>
                </a:gridCol>
                <a:gridCol w="3096299">
                  <a:extLst>
                    <a:ext uri="{9D8B030D-6E8A-4147-A177-3AD203B41FA5}">
                      <a16:colId xmlns:a16="http://schemas.microsoft.com/office/drawing/2014/main" val="1531463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Milestone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PM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56676"/>
                  </a:ext>
                </a:extLst>
              </a:tr>
              <a:tr h="3547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PM Review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Rainean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95822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In-Class Demo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Samantha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66828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UAT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Xinyi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402041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Final Presentation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Amos</a:t>
                      </a:r>
                      <a:endParaRPr lang="en-SG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603741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04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45181" y="4133"/>
            <a:ext cx="5967450" cy="507150"/>
          </a:xfrm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Pair Programming – Rotation Plan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301" name="Shape 301"/>
          <p:cNvGrpSpPr/>
          <p:nvPr/>
        </p:nvGrpSpPr>
        <p:grpSpPr>
          <a:xfrm>
            <a:off x="3299443" y="623706"/>
            <a:ext cx="289467" cy="215223"/>
            <a:chOff x="5247525" y="3007275"/>
            <a:chExt cx="517575" cy="384825"/>
          </a:xfrm>
        </p:grpSpPr>
        <p:sp>
          <p:nvSpPr>
            <p:cNvPr id="302" name="Shape 30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134" name="Slide Number Placeholder 3">
            <a:extLst>
              <a:ext uri="{FF2B5EF4-FFF2-40B4-BE49-F238E27FC236}">
                <a16:creationId xmlns:a16="http://schemas.microsoft.com/office/drawing/2014/main" id="{B609E885-DB15-4D06-B293-3DB2B3F5B99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4A1ED9-ACFB-4A31-B45E-BD92B1D8D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78164"/>
              </p:ext>
            </p:extLst>
          </p:nvPr>
        </p:nvGraphicFramePr>
        <p:xfrm>
          <a:off x="332608" y="1381604"/>
          <a:ext cx="6192596" cy="2954020"/>
        </p:xfrm>
        <a:graphic>
          <a:graphicData uri="http://schemas.openxmlformats.org/drawingml/2006/table">
            <a:tbl>
              <a:tblPr firstRow="1" bandRow="1">
                <a:tableStyleId>{6397455C-F58E-4A70-AD91-9832B9E54091}</a:tableStyleId>
              </a:tblPr>
              <a:tblGrid>
                <a:gridCol w="1521163">
                  <a:extLst>
                    <a:ext uri="{9D8B030D-6E8A-4147-A177-3AD203B41FA5}">
                      <a16:colId xmlns:a16="http://schemas.microsoft.com/office/drawing/2014/main" val="293441614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31463414"/>
                    </a:ext>
                  </a:extLst>
                </a:gridCol>
                <a:gridCol w="1842654">
                  <a:extLst>
                    <a:ext uri="{9D8B030D-6E8A-4147-A177-3AD203B41FA5}">
                      <a16:colId xmlns:a16="http://schemas.microsoft.com/office/drawing/2014/main" val="799662098"/>
                    </a:ext>
                  </a:extLst>
                </a:gridCol>
                <a:gridCol w="1761979">
                  <a:extLst>
                    <a:ext uri="{9D8B030D-6E8A-4147-A177-3AD203B41FA5}">
                      <a16:colId xmlns:a16="http://schemas.microsoft.com/office/drawing/2014/main" val="3717341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Pair 1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Pair 2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56676"/>
                  </a:ext>
                </a:extLst>
              </a:tr>
              <a:tr h="354792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3 - Week 4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Yigang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Amos &amp; Rainean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Samantha &amp; Xinyi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5822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5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Xinyi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Rainean &amp; Yigang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Amos &amp; Samantha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66828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6- Week 7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Rainean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Amos &amp; Xinyi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Samantha &amp; Yigang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02041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8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Yigang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Rainean &amp; Xinyi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Amos &amp; Samantha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60374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9 - Week 10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Samantha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Amos &amp; Rainean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Xinyi &amp; Yigang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2026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11 - Week 12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Xinyi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Amos &amp; Yigang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Rainean &amp; Samantha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69322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13 - Week 14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Amos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Samantha &amp; Xinyi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Rainean &amp; Yigang</a:t>
                      </a:r>
                      <a:endParaRPr lang="en-SG" sz="9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660881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896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DF47C42E-A716-454B-814D-0550FE4A8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7"/>
          <a:stretch/>
        </p:blipFill>
        <p:spPr>
          <a:xfrm>
            <a:off x="0" y="1590501"/>
            <a:ext cx="6858000" cy="3552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FD8732-6A92-4A98-8D02-559C89AC1ECD}"/>
              </a:ext>
            </a:extLst>
          </p:cNvPr>
          <p:cNvSpPr txBox="1"/>
          <p:nvPr/>
        </p:nvSpPr>
        <p:spPr>
          <a:xfrm>
            <a:off x="2278683" y="1906891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000" dirty="0">
                <a:latin typeface="Consolas" panose="020B0609020204030204" pitchFamily="49" charset="0"/>
              </a:rPr>
              <a:t>Q &amp; A</a:t>
            </a:r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D8BEF2B-425D-44E1-A24C-425333B3A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47" y="1064868"/>
            <a:ext cx="718702" cy="7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634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316862" y="578993"/>
            <a:ext cx="224087" cy="22408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6" name="Shape 292">
            <a:extLst>
              <a:ext uri="{FF2B5EF4-FFF2-40B4-BE49-F238E27FC236}">
                <a16:creationId xmlns:a16="http://schemas.microsoft.com/office/drawing/2014/main" id="{4D596454-975D-4513-9742-99BB740199BD}"/>
              </a:ext>
            </a:extLst>
          </p:cNvPr>
          <p:cNvSpPr txBox="1">
            <a:spLocks/>
          </p:cNvSpPr>
          <p:nvPr/>
        </p:nvSpPr>
        <p:spPr>
          <a:xfrm>
            <a:off x="445181" y="4133"/>
            <a:ext cx="5967450" cy="5071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Functionalities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2FF3FFB-7F36-4176-AAF5-DE40C812D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480397"/>
              </p:ext>
            </p:extLst>
          </p:nvPr>
        </p:nvGraphicFramePr>
        <p:xfrm>
          <a:off x="445179" y="1347100"/>
          <a:ext cx="5967451" cy="271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203">
                  <a:extLst>
                    <a:ext uri="{9D8B030D-6E8A-4147-A177-3AD203B41FA5}">
                      <a16:colId xmlns:a16="http://schemas.microsoft.com/office/drawing/2014/main" val="2198279495"/>
                    </a:ext>
                  </a:extLst>
                </a:gridCol>
                <a:gridCol w="4258248">
                  <a:extLst>
                    <a:ext uri="{9D8B030D-6E8A-4147-A177-3AD203B41FA5}">
                      <a16:colId xmlns:a16="http://schemas.microsoft.com/office/drawing/2014/main" val="305072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b="1" dirty="0"/>
                        <a:t>Tentative Additional Functions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/>
                        <a:t>User Account Controls </a:t>
                      </a:r>
                    </a:p>
                    <a:p>
                      <a:pPr marL="179388" lvl="1" indent="0">
                        <a:buFont typeface="Arial" panose="020B0604020202020204" pitchFamily="34" charset="0"/>
                        <a:buNone/>
                        <a:tabLst>
                          <a:tab pos="263525" algn="l"/>
                        </a:tabLst>
                      </a:pPr>
                      <a:r>
                        <a:rPr lang="en-SG" sz="1600" dirty="0"/>
                        <a:t>(Password Reset, Change Password)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/>
                        <a:t>Password Hashing</a:t>
                      </a:r>
                    </a:p>
                    <a:p>
                      <a:pPr marL="0" lvl="1" indent="0">
                        <a:buFont typeface="Arial" panose="020B0604020202020204" pitchFamily="34" charset="0"/>
                        <a:buNone/>
                      </a:pP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3884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b="1" dirty="0"/>
                        <a:t>Framework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/>
                        <a:t>No Framework Used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/>
                        <a:t>Following MVC Design Pattern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207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b="1" dirty="0"/>
                        <a:t>Implemented Functions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/>
                        <a:t>Bootstrap</a:t>
                      </a:r>
                    </a:p>
                    <a:p>
                      <a:pPr marL="0" indent="179388">
                        <a:buFont typeface="Arial" panose="020B0604020202020204" pitchFamily="34" charset="0"/>
                        <a:buNone/>
                      </a:pPr>
                      <a:r>
                        <a:rPr lang="en-SG" sz="1600" dirty="0"/>
                        <a:t>(Demographics/Location-Lookup/Location)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1777244"/>
                  </a:ext>
                </a:extLst>
              </a:tr>
            </a:tbl>
          </a:graphicData>
        </a:graphic>
      </p:graphicFrame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C90864C2-40B1-4335-A347-209EF18396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92">
            <a:extLst>
              <a:ext uri="{FF2B5EF4-FFF2-40B4-BE49-F238E27FC236}">
                <a16:creationId xmlns:a16="http://schemas.microsoft.com/office/drawing/2014/main" id="{AC5FA975-4231-46B9-9CD4-631FF13E1C55}"/>
              </a:ext>
            </a:extLst>
          </p:cNvPr>
          <p:cNvSpPr txBox="1">
            <a:spLocks/>
          </p:cNvSpPr>
          <p:nvPr/>
        </p:nvSpPr>
        <p:spPr>
          <a:xfrm>
            <a:off x="445181" y="4133"/>
            <a:ext cx="5967450" cy="5071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Schedule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15" name="Shape 747">
            <a:extLst>
              <a:ext uri="{FF2B5EF4-FFF2-40B4-BE49-F238E27FC236}">
                <a16:creationId xmlns:a16="http://schemas.microsoft.com/office/drawing/2014/main" id="{ED6EDAAD-9B15-4A5B-A0B0-A2D4B2615060}"/>
              </a:ext>
            </a:extLst>
          </p:cNvPr>
          <p:cNvGrpSpPr/>
          <p:nvPr/>
        </p:nvGrpSpPr>
        <p:grpSpPr>
          <a:xfrm>
            <a:off x="3316519" y="606258"/>
            <a:ext cx="224773" cy="212846"/>
            <a:chOff x="5973900" y="318475"/>
            <a:chExt cx="401900" cy="380575"/>
          </a:xfrm>
        </p:grpSpPr>
        <p:sp>
          <p:nvSpPr>
            <p:cNvPr id="16" name="Shape 748">
              <a:extLst>
                <a:ext uri="{FF2B5EF4-FFF2-40B4-BE49-F238E27FC236}">
                  <a16:creationId xmlns:a16="http://schemas.microsoft.com/office/drawing/2014/main" id="{20078BB0-A19C-427B-86D3-73C65499A1A7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7" name="Shape 749">
              <a:extLst>
                <a:ext uri="{FF2B5EF4-FFF2-40B4-BE49-F238E27FC236}">
                  <a16:creationId xmlns:a16="http://schemas.microsoft.com/office/drawing/2014/main" id="{7DFE7EDD-3275-4222-831D-F90F8FAF98AD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8" name="Shape 750">
              <a:extLst>
                <a:ext uri="{FF2B5EF4-FFF2-40B4-BE49-F238E27FC236}">
                  <a16:creationId xmlns:a16="http://schemas.microsoft.com/office/drawing/2014/main" id="{E6659B5D-DB55-486C-A628-624B90657242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9" name="Shape 751">
              <a:extLst>
                <a:ext uri="{FF2B5EF4-FFF2-40B4-BE49-F238E27FC236}">
                  <a16:creationId xmlns:a16="http://schemas.microsoft.com/office/drawing/2014/main" id="{3BB0F0F1-FB1F-4E2E-84B7-A3D061D30551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0" name="Shape 752">
              <a:extLst>
                <a:ext uri="{FF2B5EF4-FFF2-40B4-BE49-F238E27FC236}">
                  <a16:creationId xmlns:a16="http://schemas.microsoft.com/office/drawing/2014/main" id="{BC6FA878-3738-4D24-85D2-252F25EF3BFB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Shape 753">
              <a:extLst>
                <a:ext uri="{FF2B5EF4-FFF2-40B4-BE49-F238E27FC236}">
                  <a16:creationId xmlns:a16="http://schemas.microsoft.com/office/drawing/2014/main" id="{38BD2A5D-848E-4D43-987F-7D4A5B761BC1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2" name="Shape 754">
              <a:extLst>
                <a:ext uri="{FF2B5EF4-FFF2-40B4-BE49-F238E27FC236}">
                  <a16:creationId xmlns:a16="http://schemas.microsoft.com/office/drawing/2014/main" id="{0934D1F8-431D-4574-89DF-E885D5B8921C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3" name="Shape 755">
              <a:extLst>
                <a:ext uri="{FF2B5EF4-FFF2-40B4-BE49-F238E27FC236}">
                  <a16:creationId xmlns:a16="http://schemas.microsoft.com/office/drawing/2014/main" id="{DC6F3B83-0E6E-4264-BB2E-6243410BD334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4" name="Shape 756">
              <a:extLst>
                <a:ext uri="{FF2B5EF4-FFF2-40B4-BE49-F238E27FC236}">
                  <a16:creationId xmlns:a16="http://schemas.microsoft.com/office/drawing/2014/main" id="{2AFD0EAB-A44F-4BFF-B0F4-3E7985782902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5" name="Shape 757">
              <a:extLst>
                <a:ext uri="{FF2B5EF4-FFF2-40B4-BE49-F238E27FC236}">
                  <a16:creationId xmlns:a16="http://schemas.microsoft.com/office/drawing/2014/main" id="{6B384377-B34B-43B1-997C-6DC676FC0896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6" name="Shape 758">
              <a:extLst>
                <a:ext uri="{FF2B5EF4-FFF2-40B4-BE49-F238E27FC236}">
                  <a16:creationId xmlns:a16="http://schemas.microsoft.com/office/drawing/2014/main" id="{5DFCE83D-1333-48A9-A3CB-A2115CE16482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7" name="Shape 759">
              <a:extLst>
                <a:ext uri="{FF2B5EF4-FFF2-40B4-BE49-F238E27FC236}">
                  <a16:creationId xmlns:a16="http://schemas.microsoft.com/office/drawing/2014/main" id="{7DB54A65-A8D9-455D-908E-DC29CE5C3482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8" name="Shape 760">
              <a:extLst>
                <a:ext uri="{FF2B5EF4-FFF2-40B4-BE49-F238E27FC236}">
                  <a16:creationId xmlns:a16="http://schemas.microsoft.com/office/drawing/2014/main" id="{ACCA5D7B-C0F4-430D-BC35-CF03C2B24C5C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9" name="Shape 761">
              <a:extLst>
                <a:ext uri="{FF2B5EF4-FFF2-40B4-BE49-F238E27FC236}">
                  <a16:creationId xmlns:a16="http://schemas.microsoft.com/office/drawing/2014/main" id="{D789C407-0AB7-4DF2-943A-C20F1A625C07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D912D9-31D4-4D8B-859E-9E28C8C49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24184"/>
              </p:ext>
            </p:extLst>
          </p:nvPr>
        </p:nvGraphicFramePr>
        <p:xfrm>
          <a:off x="220569" y="1230123"/>
          <a:ext cx="6416672" cy="3134360"/>
        </p:xfrm>
        <a:graphic>
          <a:graphicData uri="http://schemas.openxmlformats.org/drawingml/2006/table">
            <a:tbl>
              <a:tblPr firstRow="1" bandRow="1">
                <a:tableStyleId>{6397455C-F58E-4A70-AD91-9832B9E54091}</a:tableStyleId>
              </a:tblPr>
              <a:tblGrid>
                <a:gridCol w="402886">
                  <a:extLst>
                    <a:ext uri="{9D8B030D-6E8A-4147-A177-3AD203B41FA5}">
                      <a16:colId xmlns:a16="http://schemas.microsoft.com/office/drawing/2014/main" val="2548108083"/>
                    </a:ext>
                  </a:extLst>
                </a:gridCol>
                <a:gridCol w="775854">
                  <a:extLst>
                    <a:ext uri="{9D8B030D-6E8A-4147-A177-3AD203B41FA5}">
                      <a16:colId xmlns:a16="http://schemas.microsoft.com/office/drawing/2014/main" val="3476014849"/>
                    </a:ext>
                  </a:extLst>
                </a:gridCol>
                <a:gridCol w="2694709">
                  <a:extLst>
                    <a:ext uri="{9D8B030D-6E8A-4147-A177-3AD203B41FA5}">
                      <a16:colId xmlns:a16="http://schemas.microsoft.com/office/drawing/2014/main" val="4053785574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1609843462"/>
                    </a:ext>
                  </a:extLst>
                </a:gridCol>
                <a:gridCol w="922241">
                  <a:extLst>
                    <a:ext uri="{9D8B030D-6E8A-4147-A177-3AD203B41FA5}">
                      <a16:colId xmlns:a16="http://schemas.microsoft.com/office/drawing/2014/main" val="224450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#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Week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Functions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Milestones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PM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70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3 –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Yigang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7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Login &amp; 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Xinyi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4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6 – 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Bootstrap &amp; Basic Location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FF0000"/>
                          </a:solidFill>
                        </a:rPr>
                        <a:t>PM Review (4 Oct)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Rainean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4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Basic Location Report &amp; </a:t>
                      </a:r>
                    </a:p>
                    <a:p>
                      <a:r>
                        <a:rPr lang="en-SG" sz="1100" dirty="0"/>
                        <a:t>Auto Group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Yigang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5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9 – 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Basic Location Report &amp; Heatmap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FF0000"/>
                          </a:solidFill>
                        </a:rPr>
                        <a:t>In-Class Demo </a:t>
                      </a:r>
                    </a:p>
                    <a:p>
                      <a:r>
                        <a:rPr lang="en-SG" sz="1100" dirty="0">
                          <a:solidFill>
                            <a:srgbClr val="FF0000"/>
                          </a:solidFill>
                        </a:rPr>
                        <a:t>(26 Oct)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Samantha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2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11 – 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Buffer &amp; UAT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FF0000"/>
                          </a:solidFill>
                        </a:rPr>
                        <a:t>UAT (5 Nov)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Xinyi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74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13 – 14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Final Presentation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FF0000"/>
                          </a:solidFill>
                        </a:rPr>
                        <a:t>Final Presentation </a:t>
                      </a:r>
                    </a:p>
                    <a:p>
                      <a:r>
                        <a:rPr lang="en-SG" sz="1100" dirty="0">
                          <a:solidFill>
                            <a:srgbClr val="FF0000"/>
                          </a:solidFill>
                        </a:rPr>
                        <a:t>(23 Nov)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Amos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90005"/>
                  </a:ext>
                </a:extLst>
              </a:tr>
            </a:tbl>
          </a:graphicData>
        </a:graphic>
      </p:graphicFrame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1482C30B-FD33-4242-97CB-2C34A9B207C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514349" y="2916300"/>
            <a:ext cx="3815195" cy="869850"/>
          </a:xfrm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Iteration Analysis</a:t>
            </a:r>
            <a:endParaRPr lang="e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CED53D06-287F-4175-8605-221C405B13E2}"/>
              </a:ext>
            </a:extLst>
          </p:cNvPr>
          <p:cNvSpPr txBox="1">
            <a:spLocks/>
          </p:cNvSpPr>
          <p:nvPr/>
        </p:nvSpPr>
        <p:spPr>
          <a:xfrm>
            <a:off x="446756" y="4813750"/>
            <a:ext cx="2541825" cy="32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grpSp>
        <p:nvGrpSpPr>
          <p:cNvPr id="18" name="Shape 572">
            <a:extLst>
              <a:ext uri="{FF2B5EF4-FFF2-40B4-BE49-F238E27FC236}">
                <a16:creationId xmlns:a16="http://schemas.microsoft.com/office/drawing/2014/main" id="{BC72C97F-80C0-4587-9F23-EB09529061BA}"/>
              </a:ext>
            </a:extLst>
          </p:cNvPr>
          <p:cNvGrpSpPr/>
          <p:nvPr/>
        </p:nvGrpSpPr>
        <p:grpSpPr>
          <a:xfrm>
            <a:off x="3292786" y="605737"/>
            <a:ext cx="228156" cy="232938"/>
            <a:chOff x="3951850" y="2985350"/>
            <a:chExt cx="407950" cy="416500"/>
          </a:xfrm>
        </p:grpSpPr>
        <p:sp>
          <p:nvSpPr>
            <p:cNvPr id="19" name="Shape 573">
              <a:extLst>
                <a:ext uri="{FF2B5EF4-FFF2-40B4-BE49-F238E27FC236}">
                  <a16:creationId xmlns:a16="http://schemas.microsoft.com/office/drawing/2014/main" id="{5D302735-158E-4930-A295-A461A6504968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0" name="Shape 574">
              <a:extLst>
                <a:ext uri="{FF2B5EF4-FFF2-40B4-BE49-F238E27FC236}">
                  <a16:creationId xmlns:a16="http://schemas.microsoft.com/office/drawing/2014/main" id="{ED1F6C3E-2704-475B-B36C-16ADAA3194D8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Shape 575">
              <a:extLst>
                <a:ext uri="{FF2B5EF4-FFF2-40B4-BE49-F238E27FC236}">
                  <a16:creationId xmlns:a16="http://schemas.microsoft.com/office/drawing/2014/main" id="{F52539C7-0676-401D-98E4-C1A3B1177C6E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2" name="Shape 576">
              <a:extLst>
                <a:ext uri="{FF2B5EF4-FFF2-40B4-BE49-F238E27FC236}">
                  <a16:creationId xmlns:a16="http://schemas.microsoft.com/office/drawing/2014/main" id="{AFFC4BFA-19D5-4059-815A-91E240356C54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27" name="Shape 292">
            <a:extLst>
              <a:ext uri="{FF2B5EF4-FFF2-40B4-BE49-F238E27FC236}">
                <a16:creationId xmlns:a16="http://schemas.microsoft.com/office/drawing/2014/main" id="{1BE6EE2A-C95B-482A-90AC-778D84D35E49}"/>
              </a:ext>
            </a:extLst>
          </p:cNvPr>
          <p:cNvSpPr txBox="1">
            <a:spLocks/>
          </p:cNvSpPr>
          <p:nvPr/>
        </p:nvSpPr>
        <p:spPr>
          <a:xfrm>
            <a:off x="445181" y="4133"/>
            <a:ext cx="5967450" cy="5071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Iteration 1 (2 Weeks)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0D2815-9D25-4D56-9531-5D6612859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60" y="2655877"/>
            <a:ext cx="215900" cy="2159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algn="l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  <a:defRPr sz="28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6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rgbClr val="FFCF01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prstClr val="black"/>
              </a:solidFill>
            </a:endParaRPr>
          </a:p>
        </p:txBody>
      </p:sp>
      <p:cxnSp>
        <p:nvCxnSpPr>
          <p:cNvPr id="30" name="AutoShape 10">
            <a:extLst>
              <a:ext uri="{FF2B5EF4-FFF2-40B4-BE49-F238E27FC236}">
                <a16:creationId xmlns:a16="http://schemas.microsoft.com/office/drawing/2014/main" id="{381AC24A-FD1F-4ADC-8B0C-0268E35637F9}"/>
              </a:ext>
            </a:extLst>
          </p:cNvPr>
          <p:cNvCxnSpPr>
            <a:cxnSpLocks noChangeShapeType="1"/>
            <a:stCxn id="29" idx="6"/>
            <a:endCxn id="34" idx="1"/>
          </p:cNvCxnSpPr>
          <p:nvPr/>
        </p:nvCxnSpPr>
        <p:spPr bwMode="auto">
          <a:xfrm>
            <a:off x="400760" y="2763827"/>
            <a:ext cx="19679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13">
            <a:extLst>
              <a:ext uri="{FF2B5EF4-FFF2-40B4-BE49-F238E27FC236}">
                <a16:creationId xmlns:a16="http://schemas.microsoft.com/office/drawing/2014/main" id="{F1E5C5D2-C31C-41A2-AC23-00BEBD702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194" y="2439977"/>
            <a:ext cx="756976" cy="647700"/>
          </a:xfrm>
          <a:prstGeom prst="rect">
            <a:avLst/>
          </a:prstGeom>
          <a:solidFill>
            <a:srgbClr val="EFEFE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algn="l" defTabSz="76200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  <a:tabLst>
                <a:tab pos="228600" algn="l"/>
              </a:tabLst>
              <a:defRPr sz="28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algn="l" defTabSz="7620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tabLst>
                <a:tab pos="228600" algn="l"/>
              </a:tabLst>
              <a:defRPr sz="26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l" defTabSz="762000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tabLst>
                <a:tab pos="228600" algn="l"/>
              </a:tabLst>
              <a:defRPr sz="24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l" defTabSz="762000">
              <a:spcBef>
                <a:spcPct val="20000"/>
              </a:spcBef>
              <a:buClr>
                <a:srgbClr val="FFCF01"/>
              </a:buClr>
              <a:buFont typeface="Wingdings" pitchFamily="2" charset="2"/>
              <a:buChar char="§"/>
              <a:tabLst>
                <a:tab pos="228600" algn="l"/>
              </a:tabLst>
              <a:defRPr sz="20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l" defTabSz="762000">
              <a:spcBef>
                <a:spcPct val="20000"/>
              </a:spcBef>
              <a:buClr>
                <a:srgbClr val="00E4A8"/>
              </a:buClr>
              <a:buFont typeface="Wingdings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SG" altLang="zh-CN" sz="1100" dirty="0">
                <a:solidFill>
                  <a:prstClr val="black"/>
                </a:solidFill>
              </a:rPr>
              <a:t>Login</a:t>
            </a:r>
            <a:endParaRPr lang="en-US" altLang="zh-CN" sz="1100" dirty="0">
              <a:solidFill>
                <a:prstClr val="black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100" dirty="0">
                <a:solidFill>
                  <a:prstClr val="black"/>
                </a:solidFill>
              </a:rPr>
              <a:t>(Day 14)</a:t>
            </a:r>
          </a:p>
        </p:txBody>
      </p:sp>
      <p:sp>
        <p:nvSpPr>
          <p:cNvPr id="32" name="Oval 14">
            <a:extLst>
              <a:ext uri="{FF2B5EF4-FFF2-40B4-BE49-F238E27FC236}">
                <a16:creationId xmlns:a16="http://schemas.microsoft.com/office/drawing/2014/main" id="{D6E91675-0006-45AB-9E7D-DEA08C760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051" y="2655877"/>
            <a:ext cx="215900" cy="215900"/>
          </a:xfrm>
          <a:prstGeom prst="ellipse">
            <a:avLst/>
          </a:prstGeom>
          <a:solidFill>
            <a:srgbClr val="3333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algn="l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  <a:defRPr sz="28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6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rgbClr val="FFCF01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solidFill>
                <a:prstClr val="black"/>
              </a:solidFill>
            </a:endParaRPr>
          </a:p>
        </p:txBody>
      </p:sp>
      <p:cxnSp>
        <p:nvCxnSpPr>
          <p:cNvPr id="33" name="AutoShape 17">
            <a:extLst>
              <a:ext uri="{FF2B5EF4-FFF2-40B4-BE49-F238E27FC236}">
                <a16:creationId xmlns:a16="http://schemas.microsoft.com/office/drawing/2014/main" id="{6A944F67-20C3-4EC1-93AF-7BE77B88200A}"/>
              </a:ext>
            </a:extLst>
          </p:cNvPr>
          <p:cNvCxnSpPr>
            <a:cxnSpLocks noChangeShapeType="1"/>
            <a:stCxn id="31" idx="3"/>
            <a:endCxn id="32" idx="2"/>
          </p:cNvCxnSpPr>
          <p:nvPr/>
        </p:nvCxnSpPr>
        <p:spPr bwMode="auto">
          <a:xfrm>
            <a:off x="6172170" y="2763827"/>
            <a:ext cx="284881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18">
            <a:extLst>
              <a:ext uri="{FF2B5EF4-FFF2-40B4-BE49-F238E27FC236}">
                <a16:creationId xmlns:a16="http://schemas.microsoft.com/office/drawing/2014/main" id="{F806CA89-BB39-465D-ACB0-34F0C8FC6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52" y="2439977"/>
            <a:ext cx="1051110" cy="647700"/>
          </a:xfrm>
          <a:prstGeom prst="rect">
            <a:avLst/>
          </a:prstGeom>
          <a:solidFill>
            <a:srgbClr val="EFEFE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algn="l" defTabSz="76200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  <a:tabLst>
                <a:tab pos="228600" algn="l"/>
              </a:tabLst>
              <a:defRPr sz="28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algn="l" defTabSz="7620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tabLst>
                <a:tab pos="228600" algn="l"/>
              </a:tabLst>
              <a:defRPr sz="26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l" defTabSz="762000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tabLst>
                <a:tab pos="228600" algn="l"/>
              </a:tabLst>
              <a:defRPr sz="24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l" defTabSz="762000">
              <a:spcBef>
                <a:spcPct val="20000"/>
              </a:spcBef>
              <a:buClr>
                <a:srgbClr val="FFCF01"/>
              </a:buClr>
              <a:buFont typeface="Wingdings" pitchFamily="2" charset="2"/>
              <a:buChar char="§"/>
              <a:tabLst>
                <a:tab pos="228600" algn="l"/>
              </a:tabLst>
              <a:defRPr sz="20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l" defTabSz="762000">
              <a:spcBef>
                <a:spcPct val="20000"/>
              </a:spcBef>
              <a:buClr>
                <a:srgbClr val="00E4A8"/>
              </a:buClr>
              <a:buFont typeface="Wingdings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100" dirty="0">
                <a:solidFill>
                  <a:prstClr val="black"/>
                </a:solidFill>
              </a:rPr>
              <a:t>Discussion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100" dirty="0">
                <a:solidFill>
                  <a:prstClr val="black"/>
                </a:solidFill>
              </a:rPr>
              <a:t>(Day 1 and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9F7045-99EE-4221-8994-8D3D3001A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775" y="2439977"/>
            <a:ext cx="3392306" cy="647700"/>
          </a:xfrm>
          <a:prstGeom prst="rect">
            <a:avLst/>
          </a:prstGeom>
          <a:solidFill>
            <a:srgbClr val="EFEFE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algn="l" defTabSz="76200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  <a:tabLst>
                <a:tab pos="228600" algn="l"/>
              </a:tabLst>
              <a:defRPr sz="28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algn="l" defTabSz="7620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tabLst>
                <a:tab pos="228600" algn="l"/>
              </a:tabLst>
              <a:defRPr sz="26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l" defTabSz="762000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tabLst>
                <a:tab pos="228600" algn="l"/>
              </a:tabLst>
              <a:defRPr sz="24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l" defTabSz="762000">
              <a:spcBef>
                <a:spcPct val="20000"/>
              </a:spcBef>
              <a:buClr>
                <a:srgbClr val="FFCF01"/>
              </a:buClr>
              <a:buFont typeface="Wingdings" pitchFamily="2" charset="2"/>
              <a:buChar char="§"/>
              <a:tabLst>
                <a:tab pos="228600" algn="l"/>
              </a:tabLst>
              <a:defRPr sz="20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l" defTabSz="762000">
              <a:spcBef>
                <a:spcPct val="20000"/>
              </a:spcBef>
              <a:buClr>
                <a:srgbClr val="00E4A8"/>
              </a:buClr>
              <a:buFont typeface="Wingdings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100" dirty="0">
                <a:solidFill>
                  <a:prstClr val="black"/>
                </a:solidFill>
              </a:rPr>
              <a:t>Class, Use Case, Sequence and Logical Diagram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100" dirty="0">
                <a:solidFill>
                  <a:prstClr val="black"/>
                </a:solidFill>
              </a:rPr>
              <a:t>(Day 3 to Day 13)</a:t>
            </a:r>
          </a:p>
        </p:txBody>
      </p:sp>
      <p:cxnSp>
        <p:nvCxnSpPr>
          <p:cNvPr id="36" name="AutoShape 16">
            <a:extLst>
              <a:ext uri="{FF2B5EF4-FFF2-40B4-BE49-F238E27FC236}">
                <a16:creationId xmlns:a16="http://schemas.microsoft.com/office/drawing/2014/main" id="{C7D42EDB-65F7-40C0-8626-AFE86A2226A3}"/>
              </a:ext>
            </a:extLst>
          </p:cNvPr>
          <p:cNvCxnSpPr>
            <a:cxnSpLocks noChangeShapeType="1"/>
            <a:stCxn id="35" idx="3"/>
            <a:endCxn id="31" idx="1"/>
          </p:cNvCxnSpPr>
          <p:nvPr/>
        </p:nvCxnSpPr>
        <p:spPr bwMode="auto">
          <a:xfrm>
            <a:off x="5228081" y="2763827"/>
            <a:ext cx="187113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9">
            <a:extLst>
              <a:ext uri="{FF2B5EF4-FFF2-40B4-BE49-F238E27FC236}">
                <a16:creationId xmlns:a16="http://schemas.microsoft.com/office/drawing/2014/main" id="{B221688D-923D-4A4A-9E61-DC2FBA1A67B1}"/>
              </a:ext>
            </a:extLst>
          </p:cNvPr>
          <p:cNvCxnSpPr>
            <a:cxnSpLocks noChangeShapeType="1"/>
            <a:stCxn id="34" idx="3"/>
            <a:endCxn id="35" idx="1"/>
          </p:cNvCxnSpPr>
          <p:nvPr/>
        </p:nvCxnSpPr>
        <p:spPr bwMode="auto">
          <a:xfrm>
            <a:off x="1648662" y="2763827"/>
            <a:ext cx="187113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43605" y="142252"/>
            <a:ext cx="2544975" cy="50715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Iteration 1 Analysis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43605" y="805367"/>
            <a:ext cx="3511868" cy="1270691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Main Focus: </a:t>
            </a:r>
          </a:p>
          <a:p>
            <a:pPr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Project Wiki Discussion</a:t>
            </a:r>
          </a:p>
          <a:p>
            <a:pPr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Creating of Technical Documents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187">
            <a:extLst>
              <a:ext uri="{FF2B5EF4-FFF2-40B4-BE49-F238E27FC236}">
                <a16:creationId xmlns:a16="http://schemas.microsoft.com/office/drawing/2014/main" id="{1D625DE7-147A-4657-A72A-9854C0E42FE4}"/>
              </a:ext>
            </a:extLst>
          </p:cNvPr>
          <p:cNvSpPr txBox="1">
            <a:spLocks/>
          </p:cNvSpPr>
          <p:nvPr/>
        </p:nvSpPr>
        <p:spPr>
          <a:xfrm>
            <a:off x="443605" y="2012004"/>
            <a:ext cx="3511868" cy="127069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PM: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Yigang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Samantha &amp; Xinyi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Rainean &amp; Amos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BB96836-856C-4443-A16D-BA79A47E7F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46756" y="4813750"/>
            <a:ext cx="2541825" cy="329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  <p:sp>
        <p:nvSpPr>
          <p:cNvPr id="13" name="Shape 187">
            <a:extLst>
              <a:ext uri="{FF2B5EF4-FFF2-40B4-BE49-F238E27FC236}">
                <a16:creationId xmlns:a16="http://schemas.microsoft.com/office/drawing/2014/main" id="{0C2BE506-CD31-4BC7-ACA2-4308D2FD264F}"/>
              </a:ext>
            </a:extLst>
          </p:cNvPr>
          <p:cNvSpPr txBox="1">
            <a:spLocks/>
          </p:cNvSpPr>
          <p:nvPr/>
        </p:nvSpPr>
        <p:spPr>
          <a:xfrm>
            <a:off x="443605" y="3282695"/>
            <a:ext cx="3511868" cy="127069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Add On: 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Refresher of Java </a:t>
            </a:r>
          </a:p>
          <a:p>
            <a:pPr>
              <a:buFont typeface="Raleway Light"/>
              <a:buNone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JSP Introduction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CED53D06-287F-4175-8605-221C405B13E2}"/>
              </a:ext>
            </a:extLst>
          </p:cNvPr>
          <p:cNvSpPr txBox="1">
            <a:spLocks/>
          </p:cNvSpPr>
          <p:nvPr/>
        </p:nvSpPr>
        <p:spPr>
          <a:xfrm>
            <a:off x="446756" y="4813750"/>
            <a:ext cx="2541825" cy="32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  <p:grpSp>
        <p:nvGrpSpPr>
          <p:cNvPr id="18" name="Shape 572">
            <a:extLst>
              <a:ext uri="{FF2B5EF4-FFF2-40B4-BE49-F238E27FC236}">
                <a16:creationId xmlns:a16="http://schemas.microsoft.com/office/drawing/2014/main" id="{BC72C97F-80C0-4587-9F23-EB09529061BA}"/>
              </a:ext>
            </a:extLst>
          </p:cNvPr>
          <p:cNvGrpSpPr/>
          <p:nvPr/>
        </p:nvGrpSpPr>
        <p:grpSpPr>
          <a:xfrm>
            <a:off x="3292786" y="605737"/>
            <a:ext cx="228156" cy="232938"/>
            <a:chOff x="3951850" y="2985350"/>
            <a:chExt cx="407950" cy="416500"/>
          </a:xfrm>
        </p:grpSpPr>
        <p:sp>
          <p:nvSpPr>
            <p:cNvPr id="19" name="Shape 573">
              <a:extLst>
                <a:ext uri="{FF2B5EF4-FFF2-40B4-BE49-F238E27FC236}">
                  <a16:creationId xmlns:a16="http://schemas.microsoft.com/office/drawing/2014/main" id="{5D302735-158E-4930-A295-A461A6504968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0" name="Shape 574">
              <a:extLst>
                <a:ext uri="{FF2B5EF4-FFF2-40B4-BE49-F238E27FC236}">
                  <a16:creationId xmlns:a16="http://schemas.microsoft.com/office/drawing/2014/main" id="{ED1F6C3E-2704-475B-B36C-16ADAA3194D8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Shape 575">
              <a:extLst>
                <a:ext uri="{FF2B5EF4-FFF2-40B4-BE49-F238E27FC236}">
                  <a16:creationId xmlns:a16="http://schemas.microsoft.com/office/drawing/2014/main" id="{F52539C7-0676-401D-98E4-C1A3B1177C6E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2" name="Shape 576">
              <a:extLst>
                <a:ext uri="{FF2B5EF4-FFF2-40B4-BE49-F238E27FC236}">
                  <a16:creationId xmlns:a16="http://schemas.microsoft.com/office/drawing/2014/main" id="{AFFC4BFA-19D5-4059-815A-91E240356C54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27" name="Shape 292">
            <a:extLst>
              <a:ext uri="{FF2B5EF4-FFF2-40B4-BE49-F238E27FC236}">
                <a16:creationId xmlns:a16="http://schemas.microsoft.com/office/drawing/2014/main" id="{1BE6EE2A-C95B-482A-90AC-778D84D35E49}"/>
              </a:ext>
            </a:extLst>
          </p:cNvPr>
          <p:cNvSpPr txBox="1">
            <a:spLocks/>
          </p:cNvSpPr>
          <p:nvPr/>
        </p:nvSpPr>
        <p:spPr>
          <a:xfrm>
            <a:off x="445181" y="4133"/>
            <a:ext cx="5967450" cy="5071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  <a:ea typeface="Adobe Heiti Std R" panose="020B0400000000000000" pitchFamily="34" charset="-128"/>
                <a:cs typeface="Arial" panose="020B0604020202020204" pitchFamily="34" charset="0"/>
              </a:rPr>
              <a:t>Iteration 2 (1 Week)</a:t>
            </a:r>
            <a:endParaRPr lang="en" dirty="0">
              <a:solidFill>
                <a:schemeClr val="tx1"/>
              </a:solidFill>
              <a:latin typeface="Consolas" panose="020B0609020204030204" pitchFamily="49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AF26F5-6D65-4673-98F5-DF66980620B5}"/>
              </a:ext>
            </a:extLst>
          </p:cNvPr>
          <p:cNvGrpSpPr/>
          <p:nvPr/>
        </p:nvGrpSpPr>
        <p:grpSpPr>
          <a:xfrm>
            <a:off x="284399" y="1838340"/>
            <a:ext cx="6300774" cy="2207319"/>
            <a:chOff x="528127" y="3185223"/>
            <a:chExt cx="8125338" cy="28465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52D8FC-845C-462A-805B-1F017A38C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273" y="3185223"/>
              <a:ext cx="3994150" cy="647701"/>
            </a:xfrm>
            <a:prstGeom prst="rect">
              <a:avLst/>
            </a:prstGeom>
            <a:solidFill>
              <a:srgbClr val="EFEFE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 defTabSz="762000"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8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algn="l" defTabSz="76200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6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algn="l" defTabSz="762000">
                <a:spcBef>
                  <a:spcPct val="20000"/>
                </a:spcBef>
                <a:buClr>
                  <a:srgbClr val="3333CC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4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algn="l" defTabSz="762000">
                <a:spcBef>
                  <a:spcPct val="20000"/>
                </a:spcBef>
                <a:buClr>
                  <a:srgbClr val="FFCF01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0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algn="l" defTabSz="762000">
                <a:spcBef>
                  <a:spcPct val="20000"/>
                </a:spcBef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100" dirty="0">
                  <a:solidFill>
                    <a:prstClr val="black"/>
                  </a:solidFill>
                </a:rPr>
                <a:t>Login Page Implementation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100" dirty="0">
                  <a:solidFill>
                    <a:prstClr val="black"/>
                  </a:solidFill>
                </a:rPr>
                <a:t>(Day 2 to Day 4)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B57BAC-A034-478A-B8F5-1541130CA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273" y="5384030"/>
              <a:ext cx="3994150" cy="647701"/>
            </a:xfrm>
            <a:prstGeom prst="rect">
              <a:avLst/>
            </a:prstGeom>
            <a:solidFill>
              <a:srgbClr val="EFEFE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 defTabSz="762000"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8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algn="l" defTabSz="76200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6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algn="l" defTabSz="762000">
                <a:spcBef>
                  <a:spcPct val="20000"/>
                </a:spcBef>
                <a:buClr>
                  <a:srgbClr val="3333CC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4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algn="l" defTabSz="762000">
                <a:spcBef>
                  <a:spcPct val="20000"/>
                </a:spcBef>
                <a:buClr>
                  <a:srgbClr val="FFCF01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0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algn="l" defTabSz="762000">
                <a:spcBef>
                  <a:spcPct val="20000"/>
                </a:spcBef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100" dirty="0">
                  <a:solidFill>
                    <a:prstClr val="black"/>
                  </a:solidFill>
                </a:rPr>
                <a:t>Bootstrap Implementation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100" dirty="0">
                  <a:solidFill>
                    <a:prstClr val="black"/>
                  </a:solidFill>
                </a:rPr>
                <a:t>(Day 2 to Day 4)</a:t>
              </a:r>
            </a:p>
          </p:txBody>
        </p:sp>
        <p:cxnSp>
          <p:nvCxnSpPr>
            <p:cNvPr id="28" name="AutoShape 9">
              <a:extLst>
                <a:ext uri="{FF2B5EF4-FFF2-40B4-BE49-F238E27FC236}">
                  <a16:creationId xmlns:a16="http://schemas.microsoft.com/office/drawing/2014/main" id="{AAEA8C10-7343-4B3A-8C67-1CA33456BAFB}"/>
                </a:ext>
              </a:extLst>
            </p:cNvPr>
            <p:cNvCxnSpPr>
              <a:cxnSpLocks noChangeShapeType="1"/>
              <a:stCxn id="43" idx="3"/>
              <a:endCxn id="24" idx="1"/>
            </p:cNvCxnSpPr>
            <p:nvPr/>
          </p:nvCxnSpPr>
          <p:spPr bwMode="auto">
            <a:xfrm flipV="1">
              <a:off x="1769712" y="3509073"/>
              <a:ext cx="554561" cy="10184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0">
              <a:extLst>
                <a:ext uri="{FF2B5EF4-FFF2-40B4-BE49-F238E27FC236}">
                  <a16:creationId xmlns:a16="http://schemas.microsoft.com/office/drawing/2014/main" id="{88DC483F-C780-4EA1-8087-0A76F0E6C3FC}"/>
                </a:ext>
              </a:extLst>
            </p:cNvPr>
            <p:cNvCxnSpPr>
              <a:cxnSpLocks noChangeShapeType="1"/>
              <a:endCxn id="43" idx="1"/>
            </p:cNvCxnSpPr>
            <p:nvPr/>
          </p:nvCxnSpPr>
          <p:spPr bwMode="auto">
            <a:xfrm>
              <a:off x="528127" y="4527514"/>
              <a:ext cx="31998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C0701007-EF49-487F-85A5-2CF5963B0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2785" y="4203664"/>
              <a:ext cx="1302292" cy="647700"/>
            </a:xfrm>
            <a:prstGeom prst="rect">
              <a:avLst/>
            </a:prstGeom>
            <a:solidFill>
              <a:srgbClr val="EFEFE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 defTabSz="762000"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8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algn="l" defTabSz="76200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6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algn="l" defTabSz="762000">
                <a:spcBef>
                  <a:spcPct val="20000"/>
                </a:spcBef>
                <a:buClr>
                  <a:srgbClr val="3333CC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4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algn="l" defTabSz="762000">
                <a:spcBef>
                  <a:spcPct val="20000"/>
                </a:spcBef>
                <a:buClr>
                  <a:srgbClr val="FFCF01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0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algn="l" defTabSz="762000">
                <a:spcBef>
                  <a:spcPct val="20000"/>
                </a:spcBef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050" dirty="0">
                  <a:solidFill>
                    <a:prstClr val="black"/>
                  </a:solidFill>
                </a:rPr>
                <a:t>System Testing </a:t>
              </a:r>
              <a:br>
                <a:rPr lang="en-US" altLang="zh-CN" sz="1050" dirty="0">
                  <a:solidFill>
                    <a:prstClr val="black"/>
                  </a:solidFill>
                </a:rPr>
              </a:br>
              <a:r>
                <a:rPr lang="en-US" altLang="zh-CN" sz="1050" dirty="0">
                  <a:solidFill>
                    <a:prstClr val="black"/>
                  </a:solidFill>
                </a:rPr>
                <a:t>(Day 4)</a:t>
              </a:r>
            </a:p>
          </p:txBody>
        </p:sp>
        <p:cxnSp>
          <p:nvCxnSpPr>
            <p:cNvPr id="41" name="AutoShape 16">
              <a:extLst>
                <a:ext uri="{FF2B5EF4-FFF2-40B4-BE49-F238E27FC236}">
                  <a16:creationId xmlns:a16="http://schemas.microsoft.com/office/drawing/2014/main" id="{3FE1F8CA-C42A-467F-8C2D-216F2AF59965}"/>
                </a:ext>
              </a:extLst>
            </p:cNvPr>
            <p:cNvCxnSpPr>
              <a:cxnSpLocks noChangeShapeType="1"/>
              <a:stCxn id="25" idx="3"/>
              <a:endCxn id="39" idx="1"/>
            </p:cNvCxnSpPr>
            <p:nvPr/>
          </p:nvCxnSpPr>
          <p:spPr bwMode="auto">
            <a:xfrm flipV="1">
              <a:off x="6318423" y="4527514"/>
              <a:ext cx="614363" cy="118036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17">
              <a:extLst>
                <a:ext uri="{FF2B5EF4-FFF2-40B4-BE49-F238E27FC236}">
                  <a16:creationId xmlns:a16="http://schemas.microsoft.com/office/drawing/2014/main" id="{C2CA7CAD-5EB7-4122-9FC0-D130E88A7683}"/>
                </a:ext>
              </a:extLst>
            </p:cNvPr>
            <p:cNvCxnSpPr>
              <a:cxnSpLocks noChangeShapeType="1"/>
              <a:stCxn id="39" idx="3"/>
            </p:cNvCxnSpPr>
            <p:nvPr/>
          </p:nvCxnSpPr>
          <p:spPr bwMode="auto">
            <a:xfrm>
              <a:off x="8235077" y="4527514"/>
              <a:ext cx="41838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402E04B9-82D3-492C-A43F-3201CCDBB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08" y="4203664"/>
              <a:ext cx="921603" cy="647700"/>
            </a:xfrm>
            <a:prstGeom prst="rect">
              <a:avLst/>
            </a:prstGeom>
            <a:solidFill>
              <a:srgbClr val="EFEFE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 defTabSz="762000"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8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algn="l" defTabSz="76200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6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algn="l" defTabSz="762000">
                <a:spcBef>
                  <a:spcPct val="20000"/>
                </a:spcBef>
                <a:buClr>
                  <a:srgbClr val="3333CC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4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algn="l" defTabSz="762000">
                <a:spcBef>
                  <a:spcPct val="20000"/>
                </a:spcBef>
                <a:buClr>
                  <a:srgbClr val="FFCF01"/>
                </a:buClr>
                <a:buFont typeface="Wingdings" pitchFamily="2" charset="2"/>
                <a:buChar char="§"/>
                <a:tabLst>
                  <a:tab pos="228600" algn="l"/>
                </a:tabLst>
                <a:defRPr sz="2000"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algn="l" defTabSz="762000">
                <a:spcBef>
                  <a:spcPct val="20000"/>
                </a:spcBef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Font typeface="Wingdings" pitchFamily="2" charset="2"/>
                <a:buChar char="§"/>
                <a:tabLst>
                  <a:tab pos="228600" algn="l"/>
                </a:tabLst>
                <a:defRPr>
                  <a:solidFill>
                    <a:schemeClr val="accent2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050" dirty="0">
                  <a:solidFill>
                    <a:prstClr val="black"/>
                  </a:solidFill>
                </a:rPr>
                <a:t>Tech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050" dirty="0">
                  <a:solidFill>
                    <a:prstClr val="black"/>
                  </a:solidFill>
                </a:rPr>
                <a:t>Documents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050" dirty="0">
                  <a:solidFill>
                    <a:prstClr val="black"/>
                  </a:solidFill>
                </a:rPr>
                <a:t>(Day 1)</a:t>
              </a:r>
            </a:p>
          </p:txBody>
        </p:sp>
        <p:cxnSp>
          <p:nvCxnSpPr>
            <p:cNvPr id="44" name="AutoShape 19">
              <a:extLst>
                <a:ext uri="{FF2B5EF4-FFF2-40B4-BE49-F238E27FC236}">
                  <a16:creationId xmlns:a16="http://schemas.microsoft.com/office/drawing/2014/main" id="{9C0CF8EB-DF9B-433C-985D-A9C4E8578A0C}"/>
                </a:ext>
              </a:extLst>
            </p:cNvPr>
            <p:cNvCxnSpPr>
              <a:cxnSpLocks noChangeShapeType="1"/>
              <a:stCxn id="43" idx="3"/>
              <a:endCxn id="25" idx="1"/>
            </p:cNvCxnSpPr>
            <p:nvPr/>
          </p:nvCxnSpPr>
          <p:spPr bwMode="auto">
            <a:xfrm>
              <a:off x="1769712" y="4527514"/>
              <a:ext cx="554561" cy="118036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15">
              <a:extLst>
                <a:ext uri="{FF2B5EF4-FFF2-40B4-BE49-F238E27FC236}">
                  <a16:creationId xmlns:a16="http://schemas.microsoft.com/office/drawing/2014/main" id="{4B9AA517-FCAE-43B0-9DB9-871003C0EA0E}"/>
                </a:ext>
              </a:extLst>
            </p:cNvPr>
            <p:cNvCxnSpPr>
              <a:cxnSpLocks noChangeShapeType="1"/>
              <a:endCxn id="39" idx="1"/>
            </p:cNvCxnSpPr>
            <p:nvPr/>
          </p:nvCxnSpPr>
          <p:spPr bwMode="auto">
            <a:xfrm>
              <a:off x="6318423" y="3680979"/>
              <a:ext cx="614363" cy="84653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5031A479-0B58-4B6D-960D-B9A38E702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4" y="2771266"/>
            <a:ext cx="215900" cy="2159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algn="l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  <a:defRPr sz="28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6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rgbClr val="FFCF01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50A8BF5-6DA8-4C17-A742-742808115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173" y="2771266"/>
            <a:ext cx="215900" cy="2159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algn="l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  <a:defRPr sz="28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6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rgbClr val="FFCF01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97603"/>
      </p:ext>
    </p:extLst>
  </p:cSld>
  <p:clrMapOvr>
    <a:masterClrMapping/>
  </p:clrMapOvr>
</p:sld>
</file>

<file path=ppt/theme/theme1.xml><?xml version="1.0" encoding="utf-8"?>
<a:theme xmlns:a="http://schemas.openxmlformats.org/drawingml/2006/main" name="Is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1171</Words>
  <Application>Microsoft Office PowerPoint</Application>
  <PresentationFormat>Custom</PresentationFormat>
  <Paragraphs>372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MS PGothic</vt:lpstr>
      <vt:lpstr>Adobe Heiti Std R</vt:lpstr>
      <vt:lpstr>Arial</vt:lpstr>
      <vt:lpstr>Arial Black</vt:lpstr>
      <vt:lpstr>Calibri</vt:lpstr>
      <vt:lpstr>Consolas</vt:lpstr>
      <vt:lpstr>Playfair Display</vt:lpstr>
      <vt:lpstr>Raleway Light</vt:lpstr>
      <vt:lpstr>Tahoma</vt:lpstr>
      <vt:lpstr>Isabella template</vt:lpstr>
      <vt:lpstr>PowerPoint Presentation</vt:lpstr>
      <vt:lpstr>Content Page</vt:lpstr>
      <vt:lpstr>Timeline Overview</vt:lpstr>
      <vt:lpstr>PowerPoint Presentation</vt:lpstr>
      <vt:lpstr>PowerPoint Presentation</vt:lpstr>
      <vt:lpstr>Iteration Analysis</vt:lpstr>
      <vt:lpstr>PowerPoint Presentation</vt:lpstr>
      <vt:lpstr>Iteration 1 Analysis</vt:lpstr>
      <vt:lpstr>PowerPoint Presentation</vt:lpstr>
      <vt:lpstr>Iteration 2 Analysis</vt:lpstr>
      <vt:lpstr>PowerPoint Presentation</vt:lpstr>
      <vt:lpstr>Iteration 3 Analysis</vt:lpstr>
      <vt:lpstr>PowerPoint Presentation</vt:lpstr>
      <vt:lpstr>Iteration 4 Analysis</vt:lpstr>
      <vt:lpstr>PowerPoint Presentation</vt:lpstr>
      <vt:lpstr>Iteration 5 Analysis</vt:lpstr>
      <vt:lpstr>PowerPoint Presentation</vt:lpstr>
      <vt:lpstr>Iteration 6 Analysis</vt:lpstr>
      <vt:lpstr>PowerPoint Presentation</vt:lpstr>
      <vt:lpstr>Iteration 7 Analysis</vt:lpstr>
      <vt:lpstr>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Planning</vt:lpstr>
      <vt:lpstr>Roles &amp; Responsibilities</vt:lpstr>
      <vt:lpstr>PM to Milestone Matching</vt:lpstr>
      <vt:lpstr>Pair Programming – Rotation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Review Final</dc:title>
  <dc:creator>Amos Lee</dc:creator>
  <cp:lastModifiedBy>Rainean Young CALUBAD</cp:lastModifiedBy>
  <cp:revision>30</cp:revision>
  <dcterms:modified xsi:type="dcterms:W3CDTF">2017-11-19T11:02:29Z</dcterms:modified>
</cp:coreProperties>
</file>