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10"/>
  </p:notesMasterIdLst>
  <p:handoutMasterIdLst>
    <p:handoutMasterId r:id="rId11"/>
  </p:handoutMasterIdLst>
  <p:sldIdLst>
    <p:sldId id="256" r:id="rId5"/>
    <p:sldId id="292" r:id="rId6"/>
    <p:sldId id="266" r:id="rId7"/>
    <p:sldId id="295" r:id="rId8"/>
    <p:sldId id="29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5388" autoAdjust="0"/>
  </p:normalViewPr>
  <p:slideViewPr>
    <p:cSldViewPr snapToGrid="0" showGuides="1">
      <p:cViewPr varScale="1">
        <p:scale>
          <a:sx n="103" d="100"/>
          <a:sy n="103" d="100"/>
        </p:scale>
        <p:origin x="1476" y="108"/>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49B822-FDB7-418A-9512-323DF314B564}" type="doc">
      <dgm:prSet loTypeId="urn:microsoft.com/office/officeart/2005/8/layout/chart3" loCatId="cycle" qsTypeId="urn:microsoft.com/office/officeart/2005/8/quickstyle/simple1" qsCatId="simple" csTypeId="urn:microsoft.com/office/officeart/2005/8/colors/accent1_2" csCatId="accent1"/>
      <dgm:spPr/>
      <dgm:t>
        <a:bodyPr/>
        <a:lstStyle/>
        <a:p>
          <a:endParaRPr lang="en-US"/>
        </a:p>
      </dgm:t>
    </dgm:pt>
    <dgm:pt modelId="{F778F4B1-FFC9-4B30-A582-F5ABC8189033}">
      <dgm:prSet/>
      <dgm:spPr/>
      <dgm:t>
        <a:bodyPr/>
        <a:lstStyle/>
        <a:p>
          <a:r>
            <a:rPr lang="en-US"/>
            <a:t>The team members are assigned to the schedule for a fixed amount of time, usually one week.</a:t>
          </a:r>
        </a:p>
      </dgm:t>
    </dgm:pt>
    <dgm:pt modelId="{15A48B69-E8E2-4538-854A-4517ED54544B}" type="parTrans" cxnId="{7864112B-9E00-4AA3-AE96-C0ADA5F1F627}">
      <dgm:prSet/>
      <dgm:spPr/>
      <dgm:t>
        <a:bodyPr/>
        <a:lstStyle/>
        <a:p>
          <a:endParaRPr lang="en-US"/>
        </a:p>
      </dgm:t>
    </dgm:pt>
    <dgm:pt modelId="{08043F8E-74D0-4662-80C2-F186D1BA5917}" type="sibTrans" cxnId="{7864112B-9E00-4AA3-AE96-C0ADA5F1F627}">
      <dgm:prSet/>
      <dgm:spPr/>
      <dgm:t>
        <a:bodyPr/>
        <a:lstStyle/>
        <a:p>
          <a:endParaRPr lang="en-US"/>
        </a:p>
      </dgm:t>
    </dgm:pt>
    <dgm:pt modelId="{BCA3D814-072F-40EF-8994-23F2561A7DFA}">
      <dgm:prSet/>
      <dgm:spPr/>
      <dgm:t>
        <a:bodyPr/>
        <a:lstStyle/>
        <a:p>
          <a:r>
            <a:rPr lang="en-US"/>
            <a:t>The schedule is published in advance, so all members know who is on-call for any given date.</a:t>
          </a:r>
        </a:p>
      </dgm:t>
    </dgm:pt>
    <dgm:pt modelId="{30D2ACBE-F6B3-4034-9701-5FC5264E1E56}" type="parTrans" cxnId="{C0FB63BC-3CEC-4292-86B2-85143FCA325F}">
      <dgm:prSet/>
      <dgm:spPr/>
      <dgm:t>
        <a:bodyPr/>
        <a:lstStyle/>
        <a:p>
          <a:endParaRPr lang="en-US"/>
        </a:p>
      </dgm:t>
    </dgm:pt>
    <dgm:pt modelId="{3271AF7E-9E30-4F9F-81DF-C5A8C536815F}" type="sibTrans" cxnId="{C0FB63BC-3CEC-4292-86B2-85143FCA325F}">
      <dgm:prSet/>
      <dgm:spPr/>
      <dgm:t>
        <a:bodyPr/>
        <a:lstStyle/>
        <a:p>
          <a:endParaRPr lang="en-US"/>
        </a:p>
      </dgm:t>
    </dgm:pt>
    <dgm:pt modelId="{46DC1569-02DC-47CC-BED1-68F9439CA2DD}">
      <dgm:prSet/>
      <dgm:spPr/>
      <dgm:t>
        <a:bodyPr/>
        <a:lstStyle/>
        <a:p>
          <a:r>
            <a:rPr lang="en-US"/>
            <a:t>If a conflict arises team members can exchange dates with other team members as long as both parties agree to the exchange.</a:t>
          </a:r>
        </a:p>
      </dgm:t>
    </dgm:pt>
    <dgm:pt modelId="{47F9CF91-B0FE-4292-8797-6D9E125DE0D0}" type="parTrans" cxnId="{DD991363-69EA-4528-B13C-54971DB0C10A}">
      <dgm:prSet/>
      <dgm:spPr/>
      <dgm:t>
        <a:bodyPr/>
        <a:lstStyle/>
        <a:p>
          <a:endParaRPr lang="en-US"/>
        </a:p>
      </dgm:t>
    </dgm:pt>
    <dgm:pt modelId="{43F9AB76-972E-4070-B666-1CA50BD82C08}" type="sibTrans" cxnId="{DD991363-69EA-4528-B13C-54971DB0C10A}">
      <dgm:prSet/>
      <dgm:spPr/>
      <dgm:t>
        <a:bodyPr/>
        <a:lstStyle/>
        <a:p>
          <a:endParaRPr lang="en-US"/>
        </a:p>
      </dgm:t>
    </dgm:pt>
    <dgm:pt modelId="{792CB4AD-3419-4071-9B9A-CA312CF18825}" type="pres">
      <dgm:prSet presAssocID="{8749B822-FDB7-418A-9512-323DF314B564}" presName="compositeShape" presStyleCnt="0">
        <dgm:presLayoutVars>
          <dgm:chMax val="7"/>
          <dgm:dir/>
          <dgm:resizeHandles val="exact"/>
        </dgm:presLayoutVars>
      </dgm:prSet>
      <dgm:spPr/>
    </dgm:pt>
    <dgm:pt modelId="{7F06626E-7490-4CD2-8890-713F5CF9F4A9}" type="pres">
      <dgm:prSet presAssocID="{8749B822-FDB7-418A-9512-323DF314B564}" presName="wedge1" presStyleLbl="node1" presStyleIdx="0" presStyleCnt="3"/>
      <dgm:spPr/>
    </dgm:pt>
    <dgm:pt modelId="{238A6105-F59C-4AF7-918F-A16C2DFA0A06}" type="pres">
      <dgm:prSet presAssocID="{8749B822-FDB7-418A-9512-323DF314B564}" presName="wedge1Tx" presStyleLbl="node1" presStyleIdx="0" presStyleCnt="3">
        <dgm:presLayoutVars>
          <dgm:chMax val="0"/>
          <dgm:chPref val="0"/>
          <dgm:bulletEnabled val="1"/>
        </dgm:presLayoutVars>
      </dgm:prSet>
      <dgm:spPr/>
    </dgm:pt>
    <dgm:pt modelId="{C0F98B51-A8A5-4F06-BF5C-8E5E4DCD09B1}" type="pres">
      <dgm:prSet presAssocID="{8749B822-FDB7-418A-9512-323DF314B564}" presName="wedge2" presStyleLbl="node1" presStyleIdx="1" presStyleCnt="3"/>
      <dgm:spPr/>
    </dgm:pt>
    <dgm:pt modelId="{86176D6A-47C1-4AF1-8A03-4085E04434F6}" type="pres">
      <dgm:prSet presAssocID="{8749B822-FDB7-418A-9512-323DF314B564}" presName="wedge2Tx" presStyleLbl="node1" presStyleIdx="1" presStyleCnt="3">
        <dgm:presLayoutVars>
          <dgm:chMax val="0"/>
          <dgm:chPref val="0"/>
          <dgm:bulletEnabled val="1"/>
        </dgm:presLayoutVars>
      </dgm:prSet>
      <dgm:spPr/>
    </dgm:pt>
    <dgm:pt modelId="{33D6D06A-5C1B-49EE-8FA1-31D264CBC0C1}" type="pres">
      <dgm:prSet presAssocID="{8749B822-FDB7-418A-9512-323DF314B564}" presName="wedge3" presStyleLbl="node1" presStyleIdx="2" presStyleCnt="3"/>
      <dgm:spPr/>
    </dgm:pt>
    <dgm:pt modelId="{9E989F47-038E-48DE-8DD2-1EB3697C6C8C}" type="pres">
      <dgm:prSet presAssocID="{8749B822-FDB7-418A-9512-323DF314B564}" presName="wedge3Tx" presStyleLbl="node1" presStyleIdx="2" presStyleCnt="3">
        <dgm:presLayoutVars>
          <dgm:chMax val="0"/>
          <dgm:chPref val="0"/>
          <dgm:bulletEnabled val="1"/>
        </dgm:presLayoutVars>
      </dgm:prSet>
      <dgm:spPr/>
    </dgm:pt>
  </dgm:ptLst>
  <dgm:cxnLst>
    <dgm:cxn modelId="{7864112B-9E00-4AA3-AE96-C0ADA5F1F627}" srcId="{8749B822-FDB7-418A-9512-323DF314B564}" destId="{F778F4B1-FFC9-4B30-A582-F5ABC8189033}" srcOrd="0" destOrd="0" parTransId="{15A48B69-E8E2-4538-854A-4517ED54544B}" sibTransId="{08043F8E-74D0-4662-80C2-F186D1BA5917}"/>
    <dgm:cxn modelId="{3097D037-5A28-4CAD-BF42-9C7A698404D2}" type="presOf" srcId="{F778F4B1-FFC9-4B30-A582-F5ABC8189033}" destId="{7F06626E-7490-4CD2-8890-713F5CF9F4A9}" srcOrd="0" destOrd="0" presId="urn:microsoft.com/office/officeart/2005/8/layout/chart3"/>
    <dgm:cxn modelId="{82C51138-9895-48E5-9D65-6897BA4CE4F0}" type="presOf" srcId="{BCA3D814-072F-40EF-8994-23F2561A7DFA}" destId="{C0F98B51-A8A5-4F06-BF5C-8E5E4DCD09B1}" srcOrd="0" destOrd="0" presId="urn:microsoft.com/office/officeart/2005/8/layout/chart3"/>
    <dgm:cxn modelId="{DD991363-69EA-4528-B13C-54971DB0C10A}" srcId="{8749B822-FDB7-418A-9512-323DF314B564}" destId="{46DC1569-02DC-47CC-BED1-68F9439CA2DD}" srcOrd="2" destOrd="0" parTransId="{47F9CF91-B0FE-4292-8797-6D9E125DE0D0}" sibTransId="{43F9AB76-972E-4070-B666-1CA50BD82C08}"/>
    <dgm:cxn modelId="{DB4D5CAA-24B4-430F-A44F-E3C5435FF723}" type="presOf" srcId="{BCA3D814-072F-40EF-8994-23F2561A7DFA}" destId="{86176D6A-47C1-4AF1-8A03-4085E04434F6}" srcOrd="1" destOrd="0" presId="urn:microsoft.com/office/officeart/2005/8/layout/chart3"/>
    <dgm:cxn modelId="{B9016AAF-7CD4-43B9-8488-9ABB4AACC6B7}" type="presOf" srcId="{8749B822-FDB7-418A-9512-323DF314B564}" destId="{792CB4AD-3419-4071-9B9A-CA312CF18825}" srcOrd="0" destOrd="0" presId="urn:microsoft.com/office/officeart/2005/8/layout/chart3"/>
    <dgm:cxn modelId="{5ED4C4BB-E16F-405B-887F-C5B5DD71930A}" type="presOf" srcId="{46DC1569-02DC-47CC-BED1-68F9439CA2DD}" destId="{9E989F47-038E-48DE-8DD2-1EB3697C6C8C}" srcOrd="1" destOrd="0" presId="urn:microsoft.com/office/officeart/2005/8/layout/chart3"/>
    <dgm:cxn modelId="{C0FB63BC-3CEC-4292-86B2-85143FCA325F}" srcId="{8749B822-FDB7-418A-9512-323DF314B564}" destId="{BCA3D814-072F-40EF-8994-23F2561A7DFA}" srcOrd="1" destOrd="0" parTransId="{30D2ACBE-F6B3-4034-9701-5FC5264E1E56}" sibTransId="{3271AF7E-9E30-4F9F-81DF-C5A8C536815F}"/>
    <dgm:cxn modelId="{134126D5-865D-45A5-9BC6-E193EF44F276}" type="presOf" srcId="{F778F4B1-FFC9-4B30-A582-F5ABC8189033}" destId="{238A6105-F59C-4AF7-918F-A16C2DFA0A06}" srcOrd="1" destOrd="0" presId="urn:microsoft.com/office/officeart/2005/8/layout/chart3"/>
    <dgm:cxn modelId="{470E2DDB-54EF-4483-85CD-07DB021F1CEF}" type="presOf" srcId="{46DC1569-02DC-47CC-BED1-68F9439CA2DD}" destId="{33D6D06A-5C1B-49EE-8FA1-31D264CBC0C1}" srcOrd="0" destOrd="0" presId="urn:microsoft.com/office/officeart/2005/8/layout/chart3"/>
    <dgm:cxn modelId="{B691A8D7-C872-44C0-B5E7-E86E8F5E0152}" type="presParOf" srcId="{792CB4AD-3419-4071-9B9A-CA312CF18825}" destId="{7F06626E-7490-4CD2-8890-713F5CF9F4A9}" srcOrd="0" destOrd="0" presId="urn:microsoft.com/office/officeart/2005/8/layout/chart3"/>
    <dgm:cxn modelId="{A75565E7-2135-4B14-A620-414AA5AD3F9F}" type="presParOf" srcId="{792CB4AD-3419-4071-9B9A-CA312CF18825}" destId="{238A6105-F59C-4AF7-918F-A16C2DFA0A06}" srcOrd="1" destOrd="0" presId="urn:microsoft.com/office/officeart/2005/8/layout/chart3"/>
    <dgm:cxn modelId="{DF46E2E7-3F62-42D8-89C6-07ECD00AC728}" type="presParOf" srcId="{792CB4AD-3419-4071-9B9A-CA312CF18825}" destId="{C0F98B51-A8A5-4F06-BF5C-8E5E4DCD09B1}" srcOrd="2" destOrd="0" presId="urn:microsoft.com/office/officeart/2005/8/layout/chart3"/>
    <dgm:cxn modelId="{931895D1-349A-4DB5-A843-5CF30A376FD0}" type="presParOf" srcId="{792CB4AD-3419-4071-9B9A-CA312CF18825}" destId="{86176D6A-47C1-4AF1-8A03-4085E04434F6}" srcOrd="3" destOrd="0" presId="urn:microsoft.com/office/officeart/2005/8/layout/chart3"/>
    <dgm:cxn modelId="{2AE60EC8-5797-48D2-BAB1-C47E4951A293}" type="presParOf" srcId="{792CB4AD-3419-4071-9B9A-CA312CF18825}" destId="{33D6D06A-5C1B-49EE-8FA1-31D264CBC0C1}" srcOrd="4" destOrd="0" presId="urn:microsoft.com/office/officeart/2005/8/layout/chart3"/>
    <dgm:cxn modelId="{CD323D80-AB13-46F3-B50E-CE8E7539E548}" type="presParOf" srcId="{792CB4AD-3419-4071-9B9A-CA312CF18825}" destId="{9E989F47-038E-48DE-8DD2-1EB3697C6C8C}" srcOrd="5" destOrd="0" presId="urn:microsoft.com/office/officeart/2005/8/layout/char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6626E-7490-4CD2-8890-713F5CF9F4A9}">
      <dsp:nvSpPr>
        <dsp:cNvPr id="0" name=""/>
        <dsp:cNvSpPr/>
      </dsp:nvSpPr>
      <dsp:spPr>
        <a:xfrm>
          <a:off x="787843" y="256043"/>
          <a:ext cx="3186319" cy="3186319"/>
        </a:xfrm>
        <a:prstGeom prst="pie">
          <a:avLst>
            <a:gd name="adj1" fmla="val 16200000"/>
            <a:gd name="adj2" fmla="val 180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The team members are assigned to the schedule for a fixed amount of time, usually one week.</a:t>
          </a:r>
        </a:p>
      </dsp:txBody>
      <dsp:txXfrm>
        <a:off x="2520214" y="843995"/>
        <a:ext cx="1081072" cy="1062106"/>
      </dsp:txXfrm>
    </dsp:sp>
    <dsp:sp modelId="{C0F98B51-A8A5-4F06-BF5C-8E5E4DCD09B1}">
      <dsp:nvSpPr>
        <dsp:cNvPr id="0" name=""/>
        <dsp:cNvSpPr/>
      </dsp:nvSpPr>
      <dsp:spPr>
        <a:xfrm>
          <a:off x="623595" y="350874"/>
          <a:ext cx="3186319" cy="3186319"/>
        </a:xfrm>
        <a:prstGeom prst="pie">
          <a:avLst>
            <a:gd name="adj1" fmla="val 1800000"/>
            <a:gd name="adj2" fmla="val 900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The schedule is published in advance, so all members know who is on-call for any given date.</a:t>
          </a:r>
        </a:p>
      </dsp:txBody>
      <dsp:txXfrm>
        <a:off x="1496040" y="2361290"/>
        <a:ext cx="1441430" cy="986241"/>
      </dsp:txXfrm>
    </dsp:sp>
    <dsp:sp modelId="{33D6D06A-5C1B-49EE-8FA1-31D264CBC0C1}">
      <dsp:nvSpPr>
        <dsp:cNvPr id="0" name=""/>
        <dsp:cNvSpPr/>
      </dsp:nvSpPr>
      <dsp:spPr>
        <a:xfrm>
          <a:off x="623595" y="350874"/>
          <a:ext cx="3186319" cy="3186319"/>
        </a:xfrm>
        <a:prstGeom prst="pie">
          <a:avLst>
            <a:gd name="adj1" fmla="val 9000000"/>
            <a:gd name="adj2" fmla="val 1620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If a conflict arises team members can exchange dates with other team members as long as both parties agree to the exchange.</a:t>
          </a:r>
        </a:p>
      </dsp:txBody>
      <dsp:txXfrm>
        <a:off x="964987" y="976758"/>
        <a:ext cx="1081072" cy="1062106"/>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12/1/2024</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97285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3</a:t>
            </a:fld>
            <a:endParaRPr lang="en-US" dirty="0"/>
          </a:p>
        </p:txBody>
      </p:sp>
    </p:spTree>
    <p:extLst>
      <p:ext uri="{BB962C8B-B14F-4D97-AF65-F5344CB8AC3E}">
        <p14:creationId xmlns:p14="http://schemas.microsoft.com/office/powerpoint/2010/main" val="394657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4</a:t>
            </a:fld>
            <a:endParaRPr lang="en-US" dirty="0"/>
          </a:p>
        </p:txBody>
      </p:sp>
    </p:spTree>
    <p:extLst>
      <p:ext uri="{BB962C8B-B14F-4D97-AF65-F5344CB8AC3E}">
        <p14:creationId xmlns:p14="http://schemas.microsoft.com/office/powerpoint/2010/main" val="1039793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5</a:t>
            </a:fld>
            <a:endParaRPr lang="en-US" dirty="0"/>
          </a:p>
        </p:txBody>
      </p:sp>
    </p:spTree>
    <p:extLst>
      <p:ext uri="{BB962C8B-B14F-4D97-AF65-F5344CB8AC3E}">
        <p14:creationId xmlns:p14="http://schemas.microsoft.com/office/powerpoint/2010/main" val="990704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615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87330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398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22819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r>
              <a:rPr lang="en-US"/>
              <a:t>Click to edit Master title style</a:t>
            </a:r>
            <a:endParaRPr lang="en-US" dirty="0"/>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endParaRPr lang="en-US" dirty="0"/>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341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hasCustomPrompt="1"/>
          </p:nvPr>
        </p:nvSpPr>
        <p:spPr>
          <a:xfrm>
            <a:off x="449580" y="4423702"/>
            <a:ext cx="11292839" cy="1550378"/>
          </a:xfrm>
        </p:spPr>
        <p:txBody>
          <a:bodyPr>
            <a:noAutofit/>
          </a:bodyPr>
          <a:lstStyle>
            <a:lvl1pPr algn="ctr">
              <a:defRPr/>
            </a:lvl1pPr>
          </a:lstStyle>
          <a:p>
            <a:r>
              <a:rPr lang="en-US" dirty="0"/>
              <a:t>Click to add title</a:t>
            </a:r>
          </a:p>
        </p:txBody>
      </p:sp>
      <p:sp>
        <p:nvSpPr>
          <p:cNvPr id="3" name="Picture Placeholder 2">
            <a:extLst>
              <a:ext uri="{FF2B5EF4-FFF2-40B4-BE49-F238E27FC236}">
                <a16:creationId xmlns:a16="http://schemas.microsoft.com/office/drawing/2014/main" id="{D528BC27-38F1-47F3-EC35-7DD8B88A7533}"/>
              </a:ext>
            </a:extLst>
          </p:cNvPr>
          <p:cNvSpPr>
            <a:spLocks noGrp="1"/>
          </p:cNvSpPr>
          <p:nvPr>
            <p:ph type="pic" sz="quarter" idx="13" hasCustomPrompt="1"/>
          </p:nvPr>
        </p:nvSpPr>
        <p:spPr>
          <a:xfrm>
            <a:off x="449580" y="705104"/>
            <a:ext cx="11292840" cy="3643376"/>
          </a:xfrm>
          <a:custGeom>
            <a:avLst/>
            <a:gdLst>
              <a:gd name="connsiteX0" fmla="*/ 7593576 w 11292840"/>
              <a:gd name="connsiteY0" fmla="*/ 0 h 3643376"/>
              <a:gd name="connsiteX1" fmla="*/ 11292840 w 11292840"/>
              <a:gd name="connsiteY1" fmla="*/ 0 h 3643376"/>
              <a:gd name="connsiteX2" fmla="*/ 11292840 w 11292840"/>
              <a:gd name="connsiteY2" fmla="*/ 3643376 h 3643376"/>
              <a:gd name="connsiteX3" fmla="*/ 7593576 w 11292840"/>
              <a:gd name="connsiteY3" fmla="*/ 3643376 h 3643376"/>
              <a:gd name="connsiteX4" fmla="*/ 0 w 11292840"/>
              <a:gd name="connsiteY4" fmla="*/ 0 h 3643376"/>
              <a:gd name="connsiteX5" fmla="*/ 7489667 w 11292840"/>
              <a:gd name="connsiteY5" fmla="*/ 0 h 3643376"/>
              <a:gd name="connsiteX6" fmla="*/ 7489667 w 11292840"/>
              <a:gd name="connsiteY6" fmla="*/ 3643376 h 3643376"/>
              <a:gd name="connsiteX7" fmla="*/ 0 w 11292840"/>
              <a:gd name="connsiteY7" fmla="*/ 3643376 h 36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2840" h="3643376">
                <a:moveTo>
                  <a:pt x="7593576" y="0"/>
                </a:moveTo>
                <a:lnTo>
                  <a:pt x="11292840" y="0"/>
                </a:lnTo>
                <a:lnTo>
                  <a:pt x="11292840" y="3643376"/>
                </a:lnTo>
                <a:lnTo>
                  <a:pt x="7593576" y="3643376"/>
                </a:lnTo>
                <a:close/>
                <a:moveTo>
                  <a:pt x="0" y="0"/>
                </a:moveTo>
                <a:lnTo>
                  <a:pt x="7489667" y="0"/>
                </a:lnTo>
                <a:lnTo>
                  <a:pt x="7489667" y="3643376"/>
                </a:lnTo>
                <a:lnTo>
                  <a:pt x="0" y="3643376"/>
                </a:lnTo>
                <a:close/>
              </a:path>
            </a:pathLst>
          </a:custGeom>
          <a:solidFill>
            <a:schemeClr val="accent2"/>
          </a:solidFill>
        </p:spPr>
        <p:txBody>
          <a:bodyPr wrap="square" anchor="t">
            <a:noAutofit/>
          </a:bodyPr>
          <a:lstStyle>
            <a:lvl1pPr marL="0" indent="0" algn="ctr">
              <a:buNone/>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dirty="0"/>
              <a:t>Click to add picture</a:t>
            </a:r>
          </a:p>
          <a:p>
            <a:endParaRPr lang="en-US" dirty="0"/>
          </a:p>
        </p:txBody>
      </p:sp>
    </p:spTree>
    <p:extLst>
      <p:ext uri="{BB962C8B-B14F-4D97-AF65-F5344CB8AC3E}">
        <p14:creationId xmlns:p14="http://schemas.microsoft.com/office/powerpoint/2010/main" val="625334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436882" y="629920"/>
            <a:ext cx="3606800" cy="2809240"/>
          </a:xfrm>
        </p:spPr>
        <p:txBody>
          <a:bodyPr anchor="b">
            <a:noAutofit/>
          </a:bodyPr>
          <a:lstStyle>
            <a:lvl1pPr algn="l">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436881" y="3698240"/>
            <a:ext cx="3606800" cy="2271076"/>
          </a:xfrm>
        </p:spPr>
        <p:txBody>
          <a:bodyPr anchor="t">
            <a:no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702608" y="6423914"/>
            <a:ext cx="1052510" cy="365125"/>
          </a:xfrm>
        </p:spPr>
        <p:txBody>
          <a:bodyPr/>
          <a:lstStyle/>
          <a:p>
            <a:fld id="{CBD12358-51D2-46B3-9BDE-DF29528B9454}" type="slidenum">
              <a:rPr lang="en-US" smtClean="0"/>
              <a:t>‹#›</a:t>
            </a:fld>
            <a:endParaRPr lang="en-US" dirty="0"/>
          </a:p>
        </p:txBody>
      </p:sp>
      <p:sp>
        <p:nvSpPr>
          <p:cNvPr id="9" name="Picture Placeholder 8">
            <a:extLst>
              <a:ext uri="{FF2B5EF4-FFF2-40B4-BE49-F238E27FC236}">
                <a16:creationId xmlns:a16="http://schemas.microsoft.com/office/drawing/2014/main" id="{454FD2A1-D363-7C44-2A72-54E8B397D31A}"/>
              </a:ext>
            </a:extLst>
          </p:cNvPr>
          <p:cNvSpPr>
            <a:spLocks noGrp="1"/>
          </p:cNvSpPr>
          <p:nvPr>
            <p:ph type="pic" sz="quarter" idx="13"/>
          </p:nvPr>
        </p:nvSpPr>
        <p:spPr>
          <a:xfrm>
            <a:off x="4236720" y="650240"/>
            <a:ext cx="7518398" cy="5713918"/>
          </a:xfrm>
          <a:custGeom>
            <a:avLst/>
            <a:gdLst>
              <a:gd name="connsiteX0" fmla="*/ 3806436 w 7518398"/>
              <a:gd name="connsiteY0" fmla="*/ 4479475 h 5713918"/>
              <a:gd name="connsiteX1" fmla="*/ 7518398 w 7518398"/>
              <a:gd name="connsiteY1" fmla="*/ 4479475 h 5713918"/>
              <a:gd name="connsiteX2" fmla="*/ 7518398 w 7518398"/>
              <a:gd name="connsiteY2" fmla="*/ 5713918 h 5713918"/>
              <a:gd name="connsiteX3" fmla="*/ 3806436 w 7518398"/>
              <a:gd name="connsiteY3" fmla="*/ 5713918 h 5713918"/>
              <a:gd name="connsiteX4" fmla="*/ 0 w 7518398"/>
              <a:gd name="connsiteY4" fmla="*/ 4479475 h 5713918"/>
              <a:gd name="connsiteX5" fmla="*/ 3702527 w 7518398"/>
              <a:gd name="connsiteY5" fmla="*/ 4479475 h 5713918"/>
              <a:gd name="connsiteX6" fmla="*/ 3702527 w 7518398"/>
              <a:gd name="connsiteY6" fmla="*/ 5713918 h 5713918"/>
              <a:gd name="connsiteX7" fmla="*/ 0 w 7518398"/>
              <a:gd name="connsiteY7" fmla="*/ 5713918 h 5713918"/>
              <a:gd name="connsiteX8" fmla="*/ 3806436 w 7518398"/>
              <a:gd name="connsiteY8" fmla="*/ 0 h 5713918"/>
              <a:gd name="connsiteX9" fmla="*/ 7518398 w 7518398"/>
              <a:gd name="connsiteY9" fmla="*/ 0 h 5713918"/>
              <a:gd name="connsiteX10" fmla="*/ 7518398 w 7518398"/>
              <a:gd name="connsiteY10" fmla="*/ 4379183 h 5713918"/>
              <a:gd name="connsiteX11" fmla="*/ 3806436 w 7518398"/>
              <a:gd name="connsiteY11" fmla="*/ 4379183 h 5713918"/>
              <a:gd name="connsiteX12" fmla="*/ 0 w 7518398"/>
              <a:gd name="connsiteY12" fmla="*/ 0 h 5713918"/>
              <a:gd name="connsiteX13" fmla="*/ 3702527 w 7518398"/>
              <a:gd name="connsiteY13" fmla="*/ 0 h 5713918"/>
              <a:gd name="connsiteX14" fmla="*/ 3702527 w 7518398"/>
              <a:gd name="connsiteY14" fmla="*/ 4379183 h 5713918"/>
              <a:gd name="connsiteX15" fmla="*/ 0 w 7518398"/>
              <a:gd name="connsiteY15" fmla="*/ 4379183 h 571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18398" h="5713918">
                <a:moveTo>
                  <a:pt x="3806436" y="4479475"/>
                </a:moveTo>
                <a:lnTo>
                  <a:pt x="7518398" y="4479475"/>
                </a:lnTo>
                <a:lnTo>
                  <a:pt x="7518398" y="5713918"/>
                </a:lnTo>
                <a:lnTo>
                  <a:pt x="3806436" y="5713918"/>
                </a:lnTo>
                <a:close/>
                <a:moveTo>
                  <a:pt x="0" y="4479475"/>
                </a:moveTo>
                <a:lnTo>
                  <a:pt x="3702527" y="4479475"/>
                </a:lnTo>
                <a:lnTo>
                  <a:pt x="3702527" y="5713918"/>
                </a:lnTo>
                <a:lnTo>
                  <a:pt x="0" y="5713918"/>
                </a:lnTo>
                <a:close/>
                <a:moveTo>
                  <a:pt x="3806436" y="0"/>
                </a:moveTo>
                <a:lnTo>
                  <a:pt x="7518398" y="0"/>
                </a:lnTo>
                <a:lnTo>
                  <a:pt x="7518398" y="4379183"/>
                </a:lnTo>
                <a:lnTo>
                  <a:pt x="3806436" y="4379183"/>
                </a:lnTo>
                <a:close/>
                <a:moveTo>
                  <a:pt x="0" y="0"/>
                </a:moveTo>
                <a:lnTo>
                  <a:pt x="3702527" y="0"/>
                </a:lnTo>
                <a:lnTo>
                  <a:pt x="3702527" y="4379183"/>
                </a:lnTo>
                <a:lnTo>
                  <a:pt x="0" y="4379183"/>
                </a:lnTo>
                <a:close/>
              </a:path>
            </a:pathLst>
          </a:custGeom>
          <a:solidFill>
            <a:schemeClr val="accent2"/>
          </a:solidFill>
        </p:spPr>
        <p:txBody>
          <a:bodyPr wrap="square" anchor="t">
            <a:noAutofit/>
          </a:bodyPr>
          <a:lstStyle/>
          <a:p>
            <a:r>
              <a:rPr lang="en-US"/>
              <a:t>Click icon to add picture</a:t>
            </a:r>
            <a:endParaRPr lang="en-US" dirty="0"/>
          </a:p>
        </p:txBody>
      </p:sp>
    </p:spTree>
    <p:extLst>
      <p:ext uri="{BB962C8B-B14F-4D97-AF65-F5344CB8AC3E}">
        <p14:creationId xmlns:p14="http://schemas.microsoft.com/office/powerpoint/2010/main" val="3735779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troduction bottom">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hasCustomPrompt="1"/>
          </p:nvPr>
        </p:nvSpPr>
        <p:spPr>
          <a:xfrm>
            <a:off x="457200" y="2878091"/>
            <a:ext cx="3729789" cy="3440485"/>
          </a:xfrm>
        </p:spPr>
        <p:txBody>
          <a:bodyPr tIns="182880" bIns="182880" anchor="ctr" anchorCtr="0">
            <a:noAutofit/>
          </a:bodyPr>
          <a:lstStyle/>
          <a:p>
            <a:r>
              <a:rPr lang="en-US" dirty="0"/>
              <a:t>Click to add title</a:t>
            </a:r>
            <a:endParaRPr lang="en-US" dirty="0">
              <a:solidFill>
                <a:schemeClr val="tx2"/>
              </a:solidFill>
            </a:endParaRPr>
          </a:p>
        </p:txBody>
      </p:sp>
      <p:sp>
        <p:nvSpPr>
          <p:cNvPr id="3" name="Picture Placeholder 2">
            <a:extLst>
              <a:ext uri="{FF2B5EF4-FFF2-40B4-BE49-F238E27FC236}">
                <a16:creationId xmlns:a16="http://schemas.microsoft.com/office/drawing/2014/main" id="{130F1D2B-CBE7-6279-2158-7A9F3B5D5C61}"/>
              </a:ext>
            </a:extLst>
          </p:cNvPr>
          <p:cNvSpPr>
            <a:spLocks noGrp="1"/>
          </p:cNvSpPr>
          <p:nvPr>
            <p:ph type="pic" sz="quarter" idx="19" hasCustomPrompt="1"/>
          </p:nvPr>
        </p:nvSpPr>
        <p:spPr>
          <a:xfrm>
            <a:off x="457200" y="670560"/>
            <a:ext cx="11267440" cy="2139696"/>
          </a:xfrm>
          <a:custGeom>
            <a:avLst/>
            <a:gdLst>
              <a:gd name="connsiteX0" fmla="*/ 3783068 w 11267440"/>
              <a:gd name="connsiteY0" fmla="*/ 0 h 2139696"/>
              <a:gd name="connsiteX1" fmla="*/ 11267440 w 11267440"/>
              <a:gd name="connsiteY1" fmla="*/ 0 h 2139696"/>
              <a:gd name="connsiteX2" fmla="*/ 11267440 w 11267440"/>
              <a:gd name="connsiteY2" fmla="*/ 2139696 h 2139696"/>
              <a:gd name="connsiteX3" fmla="*/ 3783068 w 11267440"/>
              <a:gd name="connsiteY3" fmla="*/ 2139696 h 2139696"/>
              <a:gd name="connsiteX4" fmla="*/ 0 w 11267440"/>
              <a:gd name="connsiteY4" fmla="*/ 0 h 2139696"/>
              <a:gd name="connsiteX5" fmla="*/ 3677799 w 11267440"/>
              <a:gd name="connsiteY5" fmla="*/ 0 h 2139696"/>
              <a:gd name="connsiteX6" fmla="*/ 3677799 w 11267440"/>
              <a:gd name="connsiteY6" fmla="*/ 2139696 h 2139696"/>
              <a:gd name="connsiteX7" fmla="*/ 0 w 11267440"/>
              <a:gd name="connsiteY7" fmla="*/ 2139696 h 213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40" h="2139696">
                <a:moveTo>
                  <a:pt x="3783068" y="0"/>
                </a:moveTo>
                <a:lnTo>
                  <a:pt x="11267440" y="0"/>
                </a:lnTo>
                <a:lnTo>
                  <a:pt x="11267440" y="2139696"/>
                </a:lnTo>
                <a:lnTo>
                  <a:pt x="3783068" y="2139696"/>
                </a:lnTo>
                <a:close/>
                <a:moveTo>
                  <a:pt x="0" y="0"/>
                </a:moveTo>
                <a:lnTo>
                  <a:pt x="3677799" y="0"/>
                </a:lnTo>
                <a:lnTo>
                  <a:pt x="3677799" y="2139696"/>
                </a:lnTo>
                <a:lnTo>
                  <a:pt x="0" y="213969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7" name="Content Placeholder 5">
            <a:extLst>
              <a:ext uri="{FF2B5EF4-FFF2-40B4-BE49-F238E27FC236}">
                <a16:creationId xmlns:a16="http://schemas.microsoft.com/office/drawing/2014/main" id="{135EE74D-5A60-B83C-5C2D-7B6FEA778FCB}"/>
              </a:ext>
            </a:extLst>
          </p:cNvPr>
          <p:cNvSpPr>
            <a:spLocks noGrp="1"/>
          </p:cNvSpPr>
          <p:nvPr>
            <p:ph sz="quarter" idx="4" hasCustomPrompt="1"/>
          </p:nvPr>
        </p:nvSpPr>
        <p:spPr>
          <a:xfrm>
            <a:off x="4305827" y="2878091"/>
            <a:ext cx="7418813" cy="3440485"/>
          </a:xfrm>
        </p:spPr>
        <p:txBody>
          <a:bodyPr anchor="ctr" anchorCtr="0">
            <a:normAutofit/>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a:extLst>
              <a:ext uri="{FF2B5EF4-FFF2-40B4-BE49-F238E27FC236}">
                <a16:creationId xmlns:a16="http://schemas.microsoft.com/office/drawing/2014/main" id="{2BCF1FAD-0BAD-2574-3352-B152DF76C150}"/>
              </a:ext>
            </a:extLst>
          </p:cNvPr>
          <p:cNvSpPr>
            <a:spLocks noGrp="1"/>
          </p:cNvSpPr>
          <p:nvPr>
            <p:ph type="ftr" sz="quarter" idx="17"/>
          </p:nvPr>
        </p:nvSpPr>
        <p:spPr/>
        <p:txBody>
          <a:bodyPr/>
          <a:lstStyle/>
          <a:p>
            <a:endParaRPr lang="en-US" dirty="0"/>
          </a:p>
        </p:txBody>
      </p:sp>
      <p:sp>
        <p:nvSpPr>
          <p:cNvPr id="9" name="Date Placeholder 8">
            <a:extLst>
              <a:ext uri="{FF2B5EF4-FFF2-40B4-BE49-F238E27FC236}">
                <a16:creationId xmlns:a16="http://schemas.microsoft.com/office/drawing/2014/main" id="{EC328E41-645E-D257-FFF3-93344A8E4FA5}"/>
              </a:ext>
            </a:extLst>
          </p:cNvPr>
          <p:cNvSpPr>
            <a:spLocks noGrp="1"/>
          </p:cNvSpPr>
          <p:nvPr>
            <p:ph type="dt" sz="half" idx="16"/>
          </p:nvPr>
        </p:nvSpPr>
        <p:spPr/>
        <p:txBody>
          <a:bodyPr/>
          <a:lstStyle/>
          <a:p>
            <a:r>
              <a:rPr lang="en-US"/>
              <a:t>20XX</a:t>
            </a:r>
            <a:endParaRPr lang="en-US" dirty="0"/>
          </a:p>
        </p:txBody>
      </p:sp>
      <p:sp>
        <p:nvSpPr>
          <p:cNvPr id="14" name="Slide Number Placeholder 13">
            <a:extLst>
              <a:ext uri="{FF2B5EF4-FFF2-40B4-BE49-F238E27FC236}">
                <a16:creationId xmlns:a16="http://schemas.microsoft.com/office/drawing/2014/main" id="{DEF9E45A-6561-C074-14CE-B3B63476D221}"/>
              </a:ext>
            </a:extLst>
          </p:cNvPr>
          <p:cNvSpPr>
            <a:spLocks noGrp="1"/>
          </p:cNvSpPr>
          <p:nvPr>
            <p:ph type="sldNum" sz="quarter" idx="18"/>
          </p:nvPr>
        </p:nvSpPr>
        <p:spPr>
          <a:xfrm>
            <a:off x="10672130"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8583640"/>
      </p:ext>
    </p:extLst>
  </p:cSld>
  <p:clrMapOvr>
    <a:masterClrMapping/>
  </p:clrMapOvr>
  <p:extLst>
    <p:ext uri="{DCECCB84-F9BA-43D5-87BE-67443E8EF086}">
      <p15:sldGuideLst xmlns:p15="http://schemas.microsoft.com/office/powerpoint/2012/main">
        <p15:guide id="1" orient="horz">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5753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48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6149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49155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9753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20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8907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864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E457D222-120F-E222-DE7E-B44B0BC1863F}"/>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9DF259B-1168-B954-21F8-A08A3C462F3C}"/>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B5A595C-AA3A-9D82-01BB-7810CE5F7A5E}"/>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178CB63-8F78-566B-8120-9DC73FB7B23B}"/>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91055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 name="Rectangle 54">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7" name="Rectangle 56">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Rectangle 58">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Rectangle 60">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63" name="Rectangle 62">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a:xfrm>
            <a:off x="638620" y="863695"/>
            <a:ext cx="3511233" cy="3779995"/>
          </a:xfrm>
        </p:spPr>
        <p:txBody>
          <a:bodyPr vert="horz" lIns="91440" tIns="45720" rIns="91440" bIns="45720" rtlCol="0" anchor="ctr">
            <a:normAutofit/>
          </a:bodyPr>
          <a:lstStyle/>
          <a:p>
            <a:pPr>
              <a:lnSpc>
                <a:spcPct val="90000"/>
              </a:lnSpc>
            </a:pPr>
            <a:r>
              <a:rPr lang="en-US" sz="3100">
                <a:solidFill>
                  <a:schemeClr val="tx1"/>
                </a:solidFill>
              </a:rPr>
              <a:t>ON-Call Rotation</a:t>
            </a:r>
            <a:br>
              <a:rPr lang="en-US" sz="3100">
                <a:solidFill>
                  <a:schemeClr val="tx1"/>
                </a:solidFill>
              </a:rPr>
            </a:br>
            <a:r>
              <a:rPr lang="en-US" sz="3100">
                <a:solidFill>
                  <a:schemeClr val="tx1"/>
                </a:solidFill>
              </a:rPr>
              <a:t>(pager rotation duties)</a:t>
            </a:r>
            <a:br>
              <a:rPr lang="en-US" sz="3100">
                <a:solidFill>
                  <a:schemeClr val="tx1"/>
                </a:solidFill>
              </a:rPr>
            </a:br>
            <a:r>
              <a:rPr lang="en-US" sz="3100">
                <a:solidFill>
                  <a:schemeClr val="tx1"/>
                </a:solidFill>
              </a:rPr>
              <a:t>Ensuring Effective 24/7 support</a:t>
            </a:r>
            <a:br>
              <a:rPr lang="en-US" sz="3100">
                <a:solidFill>
                  <a:schemeClr val="tx1"/>
                </a:solidFill>
              </a:rPr>
            </a:br>
            <a:endParaRPr lang="en-US" sz="3100">
              <a:solidFill>
                <a:schemeClr val="tx1"/>
              </a:solidFill>
            </a:endParaRPr>
          </a:p>
        </p:txBody>
      </p:sp>
      <p:sp>
        <p:nvSpPr>
          <p:cNvPr id="2" name="Title 7">
            <a:extLst>
              <a:ext uri="{FF2B5EF4-FFF2-40B4-BE49-F238E27FC236}">
                <a16:creationId xmlns:a16="http://schemas.microsoft.com/office/drawing/2014/main" id="{5B344D94-1C5A-42E2-FA83-E055249F9192}"/>
              </a:ext>
            </a:extLst>
          </p:cNvPr>
          <p:cNvSpPr txBox="1">
            <a:spLocks/>
          </p:cNvSpPr>
          <p:nvPr/>
        </p:nvSpPr>
        <p:spPr>
          <a:xfrm>
            <a:off x="638621" y="4739780"/>
            <a:ext cx="3511233" cy="11470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ct val="20000"/>
              </a:spcBef>
              <a:spcAft>
                <a:spcPts val="600"/>
              </a:spcAft>
              <a:buClr>
                <a:schemeClr val="accent1"/>
              </a:buClr>
              <a:buSzPct val="92000"/>
            </a:pPr>
            <a:br>
              <a:rPr lang="en-US" sz="1500">
                <a:solidFill>
                  <a:schemeClr val="accent1"/>
                </a:solidFill>
                <a:latin typeface="+mn-lt"/>
                <a:ea typeface="+mn-ea"/>
                <a:cs typeface="+mn-cs"/>
              </a:rPr>
            </a:br>
            <a:br>
              <a:rPr lang="en-US" sz="1500">
                <a:solidFill>
                  <a:schemeClr val="accent1"/>
                </a:solidFill>
                <a:latin typeface="+mn-lt"/>
                <a:ea typeface="+mn-ea"/>
                <a:cs typeface="+mn-cs"/>
              </a:rPr>
            </a:br>
            <a:r>
              <a:rPr lang="en-US" sz="1500">
                <a:solidFill>
                  <a:schemeClr val="accent1"/>
                </a:solidFill>
                <a:latin typeface="+mn-lt"/>
                <a:ea typeface="+mn-ea"/>
                <a:cs typeface="+mn-cs"/>
              </a:rPr>
              <a:t>EdGAr Rosales</a:t>
            </a:r>
            <a:br>
              <a:rPr lang="en-US" sz="1500">
                <a:solidFill>
                  <a:schemeClr val="accent1"/>
                </a:solidFill>
                <a:latin typeface="+mn-lt"/>
                <a:ea typeface="+mn-ea"/>
                <a:cs typeface="+mn-cs"/>
              </a:rPr>
            </a:br>
            <a:r>
              <a:rPr lang="en-US" sz="1500">
                <a:solidFill>
                  <a:schemeClr val="accent1"/>
                </a:solidFill>
                <a:latin typeface="+mn-lt"/>
                <a:ea typeface="+mn-ea"/>
                <a:cs typeface="+mn-cs"/>
              </a:rPr>
              <a:t>CSD-380 Module 7</a:t>
            </a:r>
            <a:br>
              <a:rPr lang="en-US" sz="1500">
                <a:solidFill>
                  <a:schemeClr val="accent1"/>
                </a:solidFill>
                <a:latin typeface="+mn-lt"/>
                <a:ea typeface="+mn-ea"/>
                <a:cs typeface="+mn-cs"/>
              </a:rPr>
            </a:br>
            <a:r>
              <a:rPr lang="en-US" sz="1500">
                <a:solidFill>
                  <a:schemeClr val="accent1"/>
                </a:solidFill>
                <a:latin typeface="+mn-lt"/>
                <a:ea typeface="+mn-ea"/>
                <a:cs typeface="+mn-cs"/>
              </a:rPr>
              <a:t>1 Dec 2024</a:t>
            </a:r>
          </a:p>
        </p:txBody>
      </p:sp>
      <p:sp>
        <p:nvSpPr>
          <p:cNvPr id="65" name="Rectangle 64">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 name="Picture Placeholder 9" descr="A stethoscope on a clipboard">
            <a:extLst>
              <a:ext uri="{FF2B5EF4-FFF2-40B4-BE49-F238E27FC236}">
                <a16:creationId xmlns:a16="http://schemas.microsoft.com/office/drawing/2014/main" id="{CC4B82FA-2EA0-5319-6B9C-8D78349FCB09}"/>
              </a:ext>
            </a:extLst>
          </p:cNvPr>
          <p:cNvPicPr>
            <a:picLocks noGrp="1" noChangeAspect="1"/>
          </p:cNvPicPr>
          <p:nvPr>
            <p:ph type="pic" sz="quarter" idx="13"/>
          </p:nvPr>
        </p:nvPicPr>
        <p:blipFill rotWithShape="1">
          <a:blip r:embed="rId3"/>
          <a:srcRect l="13317" r="13316" b="-1"/>
          <a:stretch/>
        </p:blipFill>
        <p:spPr>
          <a:xfrm>
            <a:off x="4654295" y="10"/>
            <a:ext cx="7537705" cy="6857990"/>
          </a:xfrm>
          <a:prstGeom prst="rect">
            <a:avLst/>
          </a:prstGeom>
        </p:spPr>
      </p:pic>
    </p:spTree>
    <p:extLst>
      <p:ext uri="{BB962C8B-B14F-4D97-AF65-F5344CB8AC3E}">
        <p14:creationId xmlns:p14="http://schemas.microsoft.com/office/powerpoint/2010/main" val="10397590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400"/>
                                        <p:tgtEl>
                                          <p:spTgt spid="8"/>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tethoscope with cable making heart monitor shape">
            <a:extLst>
              <a:ext uri="{FF2B5EF4-FFF2-40B4-BE49-F238E27FC236}">
                <a16:creationId xmlns:a16="http://schemas.microsoft.com/office/drawing/2014/main" id="{0FC928FE-EE30-99BA-EDE7-655551E6602E}"/>
              </a:ext>
            </a:extLst>
          </p:cNvPr>
          <p:cNvPicPr>
            <a:picLocks noChangeAspect="1"/>
          </p:cNvPicPr>
          <p:nvPr/>
        </p:nvPicPr>
        <p:blipFill>
          <a:blip r:embed="rId3">
            <a:alphaModFix amt="32000"/>
          </a:blip>
          <a:stretch>
            <a:fillRect/>
          </a:stretch>
        </p:blipFill>
        <p:spPr>
          <a:xfrm>
            <a:off x="764843" y="858416"/>
            <a:ext cx="10662313" cy="5999584"/>
          </a:xfrm>
          <a:prstGeom prst="rect">
            <a:avLst/>
          </a:prstGeom>
        </p:spPr>
      </p:pic>
      <p:sp>
        <p:nvSpPr>
          <p:cNvPr id="13" name="Title 12">
            <a:extLst>
              <a:ext uri="{FF2B5EF4-FFF2-40B4-BE49-F238E27FC236}">
                <a16:creationId xmlns:a16="http://schemas.microsoft.com/office/drawing/2014/main" id="{FB23E1E4-7CB2-923B-9D41-672CB85E05DA}"/>
              </a:ext>
            </a:extLst>
          </p:cNvPr>
          <p:cNvSpPr>
            <a:spLocks noGrp="1"/>
          </p:cNvSpPr>
          <p:nvPr>
            <p:ph type="title"/>
          </p:nvPr>
        </p:nvSpPr>
        <p:spPr/>
        <p:txBody>
          <a:bodyPr/>
          <a:lstStyle/>
          <a:p>
            <a:r>
              <a:rPr lang="en-US" dirty="0"/>
              <a:t>On-Call rotation – What is it?	</a:t>
            </a:r>
          </a:p>
        </p:txBody>
      </p:sp>
      <p:sp>
        <p:nvSpPr>
          <p:cNvPr id="5" name="Text Placeholder 4">
            <a:extLst>
              <a:ext uri="{FF2B5EF4-FFF2-40B4-BE49-F238E27FC236}">
                <a16:creationId xmlns:a16="http://schemas.microsoft.com/office/drawing/2014/main" id="{536E61C6-F6D1-6641-60A3-934769696596}"/>
              </a:ext>
            </a:extLst>
          </p:cNvPr>
          <p:cNvSpPr>
            <a:spLocks noGrp="1"/>
          </p:cNvSpPr>
          <p:nvPr>
            <p:ph type="body" idx="1"/>
          </p:nvPr>
        </p:nvSpPr>
        <p:spPr/>
        <p:txBody>
          <a:bodyPr/>
          <a:lstStyle/>
          <a:p>
            <a:r>
              <a:rPr lang="en-US" dirty="0"/>
              <a:t>On-Call Rotation</a:t>
            </a:r>
          </a:p>
        </p:txBody>
      </p:sp>
      <p:sp>
        <p:nvSpPr>
          <p:cNvPr id="8" name="Content Placeholder 7">
            <a:extLst>
              <a:ext uri="{FF2B5EF4-FFF2-40B4-BE49-F238E27FC236}">
                <a16:creationId xmlns:a16="http://schemas.microsoft.com/office/drawing/2014/main" id="{1A667A9A-3428-68BE-D555-0DE1859FDF8A}"/>
              </a:ext>
            </a:extLst>
          </p:cNvPr>
          <p:cNvSpPr>
            <a:spLocks noGrp="1"/>
          </p:cNvSpPr>
          <p:nvPr>
            <p:ph sz="half" idx="2"/>
          </p:nvPr>
        </p:nvSpPr>
        <p:spPr/>
        <p:txBody>
          <a:bodyPr/>
          <a:lstStyle/>
          <a:p>
            <a:r>
              <a:rPr lang="en-US" dirty="0"/>
              <a:t>On-call rotation is a scheduling system where team members take turns being available to respond to work-related issues or emergencies outside of regular working hours. This ensures that support and problem resolution are available 24/7. The rotation spreads the responsibility among team members, allowing for balanced workload and rest periods.</a:t>
            </a:r>
          </a:p>
        </p:txBody>
      </p:sp>
      <p:sp>
        <p:nvSpPr>
          <p:cNvPr id="6" name="Text Placeholder 5">
            <a:extLst>
              <a:ext uri="{FF2B5EF4-FFF2-40B4-BE49-F238E27FC236}">
                <a16:creationId xmlns:a16="http://schemas.microsoft.com/office/drawing/2014/main" id="{2B64504D-9A20-A4E9-C125-BEA79394EB65}"/>
              </a:ext>
            </a:extLst>
          </p:cNvPr>
          <p:cNvSpPr>
            <a:spLocks noGrp="1"/>
          </p:cNvSpPr>
          <p:nvPr>
            <p:ph type="body" sz="quarter" idx="3"/>
          </p:nvPr>
        </p:nvSpPr>
        <p:spPr/>
        <p:txBody>
          <a:bodyPr/>
          <a:lstStyle/>
          <a:p>
            <a:r>
              <a:rPr lang="en-US" dirty="0"/>
              <a:t>Pager Rotation Duty</a:t>
            </a:r>
          </a:p>
        </p:txBody>
      </p:sp>
      <p:sp>
        <p:nvSpPr>
          <p:cNvPr id="7" name="Content Placeholder 6">
            <a:extLst>
              <a:ext uri="{FF2B5EF4-FFF2-40B4-BE49-F238E27FC236}">
                <a16:creationId xmlns:a16="http://schemas.microsoft.com/office/drawing/2014/main" id="{F6B6E648-ADCF-FF4C-8B31-B40B516D24FD}"/>
              </a:ext>
            </a:extLst>
          </p:cNvPr>
          <p:cNvSpPr>
            <a:spLocks noGrp="1"/>
          </p:cNvSpPr>
          <p:nvPr>
            <p:ph sz="quarter" idx="4"/>
          </p:nvPr>
        </p:nvSpPr>
        <p:spPr/>
        <p:txBody>
          <a:bodyPr/>
          <a:lstStyle/>
          <a:p>
            <a:r>
              <a:rPr lang="en-US" dirty="0"/>
              <a:t>Pager rotation duty, an earlier term for on-call rotation, referred to the practice where employees carried pagers to remain reachable for work-related emergencies outside regular hours. When an issue arose, the person on duty would be alerted via the pager and was responsible for addressing the problem. This system ensured continuous support and was a precursor to modern on-call practices using smartphones and other digital tools.</a:t>
            </a:r>
          </a:p>
          <a:p>
            <a:endParaRPr lang="en-US" dirty="0"/>
          </a:p>
        </p:txBody>
      </p:sp>
    </p:spTree>
    <p:extLst>
      <p:ext uri="{BB962C8B-B14F-4D97-AF65-F5344CB8AC3E}">
        <p14:creationId xmlns:p14="http://schemas.microsoft.com/office/powerpoint/2010/main" val="220112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Rectangle 57">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descr="A page in a planner">
            <a:extLst>
              <a:ext uri="{FF2B5EF4-FFF2-40B4-BE49-F238E27FC236}">
                <a16:creationId xmlns:a16="http://schemas.microsoft.com/office/drawing/2014/main" id="{D2DFE7CC-62F3-459F-C6D7-D355F41A2AEE}"/>
              </a:ext>
            </a:extLst>
          </p:cNvPr>
          <p:cNvPicPr>
            <a:picLocks noChangeAspect="1"/>
          </p:cNvPicPr>
          <p:nvPr/>
        </p:nvPicPr>
        <p:blipFill>
          <a:blip r:embed="rId3"/>
          <a:srcRect l="647" r="13490"/>
          <a:stretch/>
        </p:blipFill>
        <p:spPr>
          <a:xfrm>
            <a:off x="720636" y="1354876"/>
            <a:ext cx="5476375" cy="4257339"/>
          </a:xfrm>
          <a:prstGeom prst="rect">
            <a:avLst/>
          </a:prstGeom>
        </p:spPr>
      </p:pic>
      <p:sp>
        <p:nvSpPr>
          <p:cNvPr id="66" name="Rectangle 65">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Title 1">
            <a:extLst>
              <a:ext uri="{FF2B5EF4-FFF2-40B4-BE49-F238E27FC236}">
                <a16:creationId xmlns:a16="http://schemas.microsoft.com/office/drawing/2014/main" id="{B68E91FE-1E96-9012-B0A7-9E9605A1D060}"/>
              </a:ext>
            </a:extLst>
          </p:cNvPr>
          <p:cNvSpPr>
            <a:spLocks noGrp="1"/>
          </p:cNvSpPr>
          <p:nvPr>
            <p:ph type="ctrTitle"/>
          </p:nvPr>
        </p:nvSpPr>
        <p:spPr>
          <a:xfrm>
            <a:off x="6873606" y="938022"/>
            <a:ext cx="4597758" cy="1188720"/>
          </a:xfrm>
        </p:spPr>
        <p:txBody>
          <a:bodyPr vert="horz" lIns="91440" tIns="45720" rIns="91440" bIns="45720" rtlCol="0" anchor="b">
            <a:normAutofit/>
          </a:bodyPr>
          <a:lstStyle/>
          <a:p>
            <a:pPr algn="l"/>
            <a:r>
              <a:rPr lang="en-US" dirty="0">
                <a:solidFill>
                  <a:srgbClr val="FFFFFF"/>
                </a:solidFill>
              </a:rPr>
              <a:t>Schedule of Team Members</a:t>
            </a:r>
          </a:p>
        </p:txBody>
      </p:sp>
      <p:sp>
        <p:nvSpPr>
          <p:cNvPr id="4" name="Title 1">
            <a:extLst>
              <a:ext uri="{FF2B5EF4-FFF2-40B4-BE49-F238E27FC236}">
                <a16:creationId xmlns:a16="http://schemas.microsoft.com/office/drawing/2014/main" id="{7D4A862B-11F8-A1C1-BE4F-E2B4C33107DF}"/>
              </a:ext>
            </a:extLst>
          </p:cNvPr>
          <p:cNvSpPr txBox="1">
            <a:spLocks/>
          </p:cNvSpPr>
          <p:nvPr/>
        </p:nvSpPr>
        <p:spPr>
          <a:xfrm>
            <a:off x="542577" y="3393704"/>
            <a:ext cx="3511233" cy="221851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3600" dirty="0">
              <a:solidFill>
                <a:schemeClr val="tx1"/>
              </a:solidFill>
            </a:endParaRPr>
          </a:p>
        </p:txBody>
      </p:sp>
      <p:graphicFrame>
        <p:nvGraphicFramePr>
          <p:cNvPr id="68" name="TextBox 4">
            <a:extLst>
              <a:ext uri="{FF2B5EF4-FFF2-40B4-BE49-F238E27FC236}">
                <a16:creationId xmlns:a16="http://schemas.microsoft.com/office/drawing/2014/main" id="{A0206077-1E78-01FC-41E0-2BC6FEEAC646}"/>
              </a:ext>
            </a:extLst>
          </p:cNvPr>
          <p:cNvGraphicFramePr/>
          <p:nvPr/>
        </p:nvGraphicFramePr>
        <p:xfrm>
          <a:off x="6873606" y="2340864"/>
          <a:ext cx="4597758" cy="37932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218416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700"/>
                                        <p:tgtEl>
                                          <p:spTgt spid="16"/>
                                        </p:tgtEl>
                                      </p:cBhvr>
                                    </p:animEffect>
                                  </p:childTnLst>
                                </p:cTn>
                              </p:par>
                              <p:par>
                                <p:cTn id="8" presetID="10" presetClass="entr" presetSubtype="0" fill="hold" grpId="0" nodeType="withEffect" nodePh="1">
                                  <p:stCondLst>
                                    <p:cond delay="1000"/>
                                  </p:stCondLst>
                                  <p:endCondLst>
                                    <p:cond evt="begin" delay="0">
                                      <p:tn val="8"/>
                                    </p:cond>
                                  </p:end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21" name="Rectangle 2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1866CF7-69F4-F432-4747-28EF15528DB9}"/>
              </a:ext>
            </a:extLst>
          </p:cNvPr>
          <p:cNvSpPr>
            <a:spLocks noGrp="1"/>
          </p:cNvSpPr>
          <p:nvPr>
            <p:ph type="ctrTitle"/>
          </p:nvPr>
        </p:nvSpPr>
        <p:spPr>
          <a:xfrm>
            <a:off x="581191" y="731032"/>
            <a:ext cx="6823988" cy="1564300"/>
          </a:xfrm>
        </p:spPr>
        <p:txBody>
          <a:bodyPr vert="horz" lIns="91440" tIns="45720" rIns="91440" bIns="45720" rtlCol="0" anchor="b">
            <a:normAutofit/>
          </a:bodyPr>
          <a:lstStyle/>
          <a:p>
            <a:r>
              <a:rPr lang="en-US" sz="4000" dirty="0">
                <a:solidFill>
                  <a:schemeClr val="tx1"/>
                </a:solidFill>
              </a:rPr>
              <a:t>Roles and </a:t>
            </a:r>
            <a:r>
              <a:rPr lang="en-US" sz="4000" dirty="0" err="1">
                <a:solidFill>
                  <a:schemeClr val="tx1"/>
                </a:solidFill>
              </a:rPr>
              <a:t>responsabilities</a:t>
            </a:r>
            <a:endParaRPr lang="en-US" sz="4000" dirty="0">
              <a:solidFill>
                <a:schemeClr val="tx1"/>
              </a:solidFill>
            </a:endParaRPr>
          </a:p>
        </p:txBody>
      </p:sp>
      <p:sp>
        <p:nvSpPr>
          <p:cNvPr id="3" name="Subtitle 2">
            <a:extLst>
              <a:ext uri="{FF2B5EF4-FFF2-40B4-BE49-F238E27FC236}">
                <a16:creationId xmlns:a16="http://schemas.microsoft.com/office/drawing/2014/main" id="{44082E89-DB15-6D26-7098-DA9792B0B085}"/>
              </a:ext>
            </a:extLst>
          </p:cNvPr>
          <p:cNvSpPr>
            <a:spLocks noGrp="1"/>
          </p:cNvSpPr>
          <p:nvPr>
            <p:ph type="subTitle" idx="1"/>
          </p:nvPr>
        </p:nvSpPr>
        <p:spPr>
          <a:xfrm>
            <a:off x="581191" y="2733869"/>
            <a:ext cx="6823988" cy="3690044"/>
          </a:xfrm>
        </p:spPr>
        <p:txBody>
          <a:bodyPr vert="horz" lIns="91440" tIns="45720" rIns="91440" bIns="45720" rtlCol="0" anchor="t">
            <a:normAutofit/>
          </a:bodyPr>
          <a:lstStyle/>
          <a:p>
            <a:pPr>
              <a:lnSpc>
                <a:spcPct val="90000"/>
              </a:lnSpc>
            </a:pPr>
            <a:r>
              <a:rPr lang="en-US" cap="all" dirty="0">
                <a:solidFill>
                  <a:schemeClr val="tx1">
                    <a:alpha val="60000"/>
                  </a:schemeClr>
                </a:solidFill>
              </a:rPr>
              <a:t>The ON-CALL member must be available to answer any call from the business during the on-call period. </a:t>
            </a:r>
          </a:p>
          <a:p>
            <a:pPr>
              <a:lnSpc>
                <a:spcPct val="90000"/>
              </a:lnSpc>
            </a:pPr>
            <a:r>
              <a:rPr lang="en-US" cap="all" dirty="0">
                <a:solidFill>
                  <a:schemeClr val="tx1">
                    <a:alpha val="60000"/>
                  </a:schemeClr>
                </a:solidFill>
              </a:rPr>
              <a:t>When answering the call, the member must be ready to connect to the office within 30 minutes through a VPN or physically drive into an office location.</a:t>
            </a:r>
            <a:endParaRPr lang="en-US" sz="1100" cap="all" dirty="0">
              <a:solidFill>
                <a:schemeClr val="tx1">
                  <a:alpha val="60000"/>
                </a:schemeClr>
              </a:solidFill>
            </a:endParaRPr>
          </a:p>
          <a:p>
            <a:pPr>
              <a:lnSpc>
                <a:spcPct val="90000"/>
              </a:lnSpc>
            </a:pPr>
            <a:r>
              <a:rPr lang="en-US" sz="1600" cap="all" dirty="0">
                <a:solidFill>
                  <a:schemeClr val="tx1">
                    <a:alpha val="60000"/>
                  </a:schemeClr>
                </a:solidFill>
              </a:rPr>
              <a:t>The On-call member will join in troubleshooting bridges, perform fix actions, and, if necessary, engage other personnel to resolve the emergency issue the call was made for.</a:t>
            </a:r>
          </a:p>
        </p:txBody>
      </p:sp>
      <p:sp>
        <p:nvSpPr>
          <p:cNvPr id="23" name="Rectangle 2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Picture 6" descr="Files in folders">
            <a:extLst>
              <a:ext uri="{FF2B5EF4-FFF2-40B4-BE49-F238E27FC236}">
                <a16:creationId xmlns:a16="http://schemas.microsoft.com/office/drawing/2014/main" id="{610FABEE-FFA8-BFA8-6CE7-0EC1E96F3629}"/>
              </a:ext>
            </a:extLst>
          </p:cNvPr>
          <p:cNvPicPr>
            <a:picLocks noChangeAspect="1"/>
          </p:cNvPicPr>
          <p:nvPr/>
        </p:nvPicPr>
        <p:blipFill>
          <a:blip r:embed="rId3"/>
          <a:srcRect l="31103" r="29462" b="-1"/>
          <a:stretch/>
        </p:blipFill>
        <p:spPr>
          <a:xfrm>
            <a:off x="8140428" y="10"/>
            <a:ext cx="4051572" cy="6857990"/>
          </a:xfrm>
          <a:prstGeom prst="rect">
            <a:avLst/>
          </a:prstGeom>
        </p:spPr>
      </p:pic>
    </p:spTree>
    <p:extLst>
      <p:ext uri="{BB962C8B-B14F-4D97-AF65-F5344CB8AC3E}">
        <p14:creationId xmlns:p14="http://schemas.microsoft.com/office/powerpoint/2010/main" val="16053062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18A4-5020-A570-BAAC-71C22849B320}"/>
              </a:ext>
            </a:extLst>
          </p:cNvPr>
          <p:cNvSpPr>
            <a:spLocks noGrp="1"/>
          </p:cNvSpPr>
          <p:nvPr>
            <p:ph type="title"/>
          </p:nvPr>
        </p:nvSpPr>
        <p:spPr/>
        <p:txBody>
          <a:bodyPr/>
          <a:lstStyle/>
          <a:p>
            <a:r>
              <a:rPr lang="en-US" dirty="0"/>
              <a:t>Escalation procedures</a:t>
            </a:r>
          </a:p>
        </p:txBody>
      </p:sp>
      <p:pic>
        <p:nvPicPr>
          <p:cNvPr id="16" name="Picture Placeholder 15" descr="A group of surgeons wearing surgical caps and masks">
            <a:extLst>
              <a:ext uri="{FF2B5EF4-FFF2-40B4-BE49-F238E27FC236}">
                <a16:creationId xmlns:a16="http://schemas.microsoft.com/office/drawing/2014/main" id="{6EFD6230-A50E-3A63-7B72-59A8449CAEE2}"/>
              </a:ext>
            </a:extLst>
          </p:cNvPr>
          <p:cNvPicPr>
            <a:picLocks noGrp="1" noChangeAspect="1"/>
          </p:cNvPicPr>
          <p:nvPr>
            <p:ph type="pic" sz="quarter" idx="19"/>
          </p:nvPr>
        </p:nvPicPr>
        <p:blipFill rotWithShape="1">
          <a:blip r:embed="rId3"/>
          <a:srcRect t="35757" b="35757"/>
          <a:stretch/>
        </p:blipFill>
        <p:spPr/>
      </p:pic>
      <p:sp>
        <p:nvSpPr>
          <p:cNvPr id="10" name="Content Placeholder 9">
            <a:extLst>
              <a:ext uri="{FF2B5EF4-FFF2-40B4-BE49-F238E27FC236}">
                <a16:creationId xmlns:a16="http://schemas.microsoft.com/office/drawing/2014/main" id="{C9475E86-FFB0-87BC-084C-C728916152B0}"/>
              </a:ext>
            </a:extLst>
          </p:cNvPr>
          <p:cNvSpPr>
            <a:spLocks noGrp="1"/>
          </p:cNvSpPr>
          <p:nvPr>
            <p:ph sz="quarter" idx="4"/>
          </p:nvPr>
        </p:nvSpPr>
        <p:spPr/>
        <p:txBody>
          <a:bodyPr/>
          <a:lstStyle/>
          <a:p>
            <a:r>
              <a:rPr lang="en-US" dirty="0"/>
              <a:t>If the on-call cannot be reached, their supervisor will be called.</a:t>
            </a:r>
          </a:p>
          <a:p>
            <a:r>
              <a:rPr lang="en-US" dirty="0"/>
              <a:t>If the on-call has a problem they cannot resolve alone, they will call their supervisor to request additional help.</a:t>
            </a:r>
          </a:p>
          <a:p>
            <a:r>
              <a:rPr lang="en-US" dirty="0"/>
              <a:t>The supervisor will contact additional members to help resolve the issue.</a:t>
            </a:r>
          </a:p>
          <a:p>
            <a:r>
              <a:rPr lang="en-US" dirty="0"/>
              <a:t>If the supervisor cannot be reached, his leader will be called, and the calls will continue to climb the chain if there is no response.</a:t>
            </a:r>
          </a:p>
        </p:txBody>
      </p:sp>
    </p:spTree>
    <p:extLst>
      <p:ext uri="{BB962C8B-B14F-4D97-AF65-F5344CB8AC3E}">
        <p14:creationId xmlns:p14="http://schemas.microsoft.com/office/powerpoint/2010/main" val="3695820081"/>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1F84C-D1FD-4B1B-9CFD-8E0D96AC4DF2}">
  <ds:schemaRefs>
    <ds:schemaRef ds:uri="http://schemas.microsoft.com/sharepoint/v3/contenttype/forms"/>
  </ds:schemaRefs>
</ds:datastoreItem>
</file>

<file path=customXml/itemProps2.xml><?xml version="1.0" encoding="utf-8"?>
<ds:datastoreItem xmlns:ds="http://schemas.openxmlformats.org/officeDocument/2006/customXml" ds:itemID="{5A00B2AC-C335-4100-B8B3-2D9F49A729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37C456-A6DA-4DEE-A3FB-4EC3058FD0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{4F66C177-9071-4F6B-BA36-3ED6EB7266F7}tf45205285_win32</Template>
  <TotalTime>35</TotalTime>
  <Words>393</Words>
  <Application>Microsoft Office PowerPoint</Application>
  <PresentationFormat>Widescreen</PresentationFormat>
  <Paragraphs>25</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Gill Sans MT</vt:lpstr>
      <vt:lpstr>Wingdings 2</vt:lpstr>
      <vt:lpstr>DividendVTI</vt:lpstr>
      <vt:lpstr>ON-Call Rotation (pager rotation duties) Ensuring Effective 24/7 support </vt:lpstr>
      <vt:lpstr>On-Call rotation – What is it? </vt:lpstr>
      <vt:lpstr>Schedule of Team Members</vt:lpstr>
      <vt:lpstr>Roles and responsabilities</vt:lpstr>
      <vt:lpstr>Escalation procedures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Edgar Rosales</dc:creator>
  <cp:lastModifiedBy>Edgar Rosales</cp:lastModifiedBy>
  <cp:revision>1</cp:revision>
  <dcterms:created xsi:type="dcterms:W3CDTF">2024-12-01T21:42:04Z</dcterms:created>
  <dcterms:modified xsi:type="dcterms:W3CDTF">2024-12-01T22:17:20Z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