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57" r:id="rId4"/>
    <p:sldId id="258" r:id="rId5"/>
    <p:sldId id="270" r:id="rId6"/>
    <p:sldId id="275" r:id="rId7"/>
    <p:sldId id="268" r:id="rId8"/>
    <p:sldId id="269" r:id="rId9"/>
    <p:sldId id="272" r:id="rId10"/>
    <p:sldId id="271" r:id="rId11"/>
    <p:sldId id="274" r:id="rId12"/>
    <p:sldId id="273" r:id="rId13"/>
    <p:sldId id="276" r:id="rId14"/>
    <p:sldId id="261" r:id="rId15"/>
    <p:sldId id="263" r:id="rId16"/>
    <p:sldId id="259" r:id="rId17"/>
    <p:sldId id="277" r:id="rId18"/>
    <p:sldId id="278" r:id="rId19"/>
  </p:sldIdLst>
  <p:sldSz cx="9906000" cy="6858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-72" y="-1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1D74D-13F5-4017-AE47-743CAF580A2D}" type="datetimeFigureOut">
              <a:rPr lang="hu-HU" smtClean="0"/>
              <a:t>2015.01.08.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5E1A6-3E49-4756-BDB1-4A9C005658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38581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53EC3-0B86-4CD9-856C-0390BEE19E4F}" type="datetimeFigureOut">
              <a:rPr lang="hu-HU" smtClean="0"/>
              <a:t>2015.01.08.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4FBEE-8720-4CF1-9DB1-2BCD524CB9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5670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FBEE-8720-4CF1-9DB1-2BCD524CB91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860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FBEE-8720-4CF1-9DB1-2BCD524CB91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98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4A1D-2912-4FFA-8B8D-5BAF1EB54491}" type="datetime1">
              <a:rPr lang="hu-HU" smtClean="0"/>
              <a:t>2015.01.08.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511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98D-833A-41F5-B2E6-DD0D4A0C7D52}" type="datetime1">
              <a:rPr lang="hu-HU" smtClean="0"/>
              <a:t>2015.01.08.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382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5B51-E900-4056-9849-3998FF09B4F6}" type="datetime1">
              <a:rPr lang="hu-HU" smtClean="0"/>
              <a:t>2015.01.08.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105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5017-F42F-44F6-AE02-62E24E24BC30}" type="datetime1">
              <a:rPr lang="hu-HU" smtClean="0"/>
              <a:t>2015.01.08.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94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0775-7E03-4738-9FA0-DB5BB2FA6922}" type="datetime1">
              <a:rPr lang="hu-HU" smtClean="0"/>
              <a:t>2015.01.08.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070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4E75-E740-41F2-805F-BD995E1683DA}" type="datetime1">
              <a:rPr lang="hu-HU" smtClean="0"/>
              <a:t>2015.01.08.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50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E262-EB04-4572-9931-8DCEB372C9F7}" type="datetime1">
              <a:rPr lang="hu-HU" smtClean="0"/>
              <a:t>2015.01.08.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67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DE63-9428-42D0-8BAF-B87C8BB1255B}" type="datetime1">
              <a:rPr lang="hu-HU" smtClean="0"/>
              <a:t>2015.01.08.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20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4222-052D-47BA-A342-307B0B2B704C}" type="datetime1">
              <a:rPr lang="hu-HU" smtClean="0"/>
              <a:t>2015.01.08.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98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3377-1183-4BB9-A24E-038D0326B2E0}" type="datetime1">
              <a:rPr lang="hu-HU" smtClean="0"/>
              <a:t>2015.01.08.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8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AE83-E75C-44E4-9F1B-20AC099293E4}" type="datetime1">
              <a:rPr lang="hu-HU" smtClean="0"/>
              <a:t>2015.01.08.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750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E5BF-5523-411E-BB9E-5586AECAA933}" type="datetime1">
              <a:rPr lang="hu-HU" smtClean="0"/>
              <a:t>2015.01.08.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49084756-05F8-4CD0-BEAA-4401FECDB1A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94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fonguru.hu/hir/Ezert_is_sorban_alltok_majd_Apple_iPhone_6_Plus_2014-9-10" TargetMode="External"/><Relationship Id="rId13" Type="http://schemas.openxmlformats.org/officeDocument/2006/relationships/hyperlink" Target="http://fast-racing-1.en.softonic.com/android" TargetMode="External"/><Relationship Id="rId3" Type="http://schemas.openxmlformats.org/officeDocument/2006/relationships/hyperlink" Target="http://mobinga.blog.hu/2012/04/11/mitol_okos_a_telefon" TargetMode="External"/><Relationship Id="rId7" Type="http://schemas.openxmlformats.org/officeDocument/2006/relationships/hyperlink" Target="http://www.telefonguru.hu/keszulekek/keszulek-guru_Apple_iPhone_6_Plus.asp" TargetMode="External"/><Relationship Id="rId12" Type="http://schemas.openxmlformats.org/officeDocument/2006/relationships/hyperlink" Target="http://ilovebalaton.blog.hu/2012/08/31/negy_tuti_okostelefon_alkalmazas_bringasoknak" TargetMode="External"/><Relationship Id="rId2" Type="http://schemas.openxmlformats.org/officeDocument/2006/relationships/hyperlink" Target="http://www.istyle.eu/hu/iphone-6-plu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andras.hu/" TargetMode="External"/><Relationship Id="rId11" Type="http://schemas.openxmlformats.org/officeDocument/2006/relationships/hyperlink" Target="http://www.wired.com/2014/09/iphone-6-plus-bendgate/" TargetMode="External"/><Relationship Id="rId5" Type="http://schemas.openxmlformats.org/officeDocument/2006/relationships/hyperlink" Target="http://telepponne.blogspot.hu/" TargetMode="External"/><Relationship Id="rId10" Type="http://schemas.openxmlformats.org/officeDocument/2006/relationships/hyperlink" Target="http://www.super.eoldal.hu/fenykepek/vicces-kepek/vicces-kepek2/telefon-kamera.html" TargetMode="External"/><Relationship Id="rId4" Type="http://schemas.openxmlformats.org/officeDocument/2006/relationships/hyperlink" Target="http://sworld.hu/2014/01/05/mitol-okos-egy-okostelefon/" TargetMode="External"/><Relationship Id="rId9" Type="http://schemas.openxmlformats.org/officeDocument/2006/relationships/hyperlink" Target="http://mobilport.hir24.hu/tesztek/2014/11/06/iphone-6-plus-teszt-az-esz-a-sziv-es-a-tenyer-harc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1095248"/>
          </a:xfrm>
        </p:spPr>
        <p:txBody>
          <a:bodyPr/>
          <a:lstStyle/>
          <a:p>
            <a:r>
              <a:rPr lang="hu-HU" b="1" dirty="0" smtClean="0"/>
              <a:t>Kedvenc </a:t>
            </a:r>
            <a:r>
              <a:rPr lang="hu-HU" b="1" dirty="0" err="1" smtClean="0"/>
              <a:t>mobilom</a:t>
            </a:r>
            <a:endParaRPr lang="hu-HU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1193897" y="2080106"/>
            <a:ext cx="62451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Készítette</a:t>
            </a:r>
            <a:r>
              <a:rPr lang="hu-HU" sz="3200" dirty="0" smtClean="0"/>
              <a:t>:</a:t>
            </a:r>
            <a:r>
              <a:rPr lang="en-US" sz="3200" dirty="0" smtClean="0"/>
              <a:t> </a:t>
            </a:r>
            <a:r>
              <a:rPr lang="hu-HU" sz="3200" dirty="0" smtClean="0"/>
              <a:t>Hankó </a:t>
            </a:r>
            <a:r>
              <a:rPr lang="hu-HU" sz="3200" dirty="0"/>
              <a:t>Balázs</a:t>
            </a:r>
          </a:p>
          <a:p>
            <a:endParaRPr lang="en-US" sz="2400" dirty="0" smtClean="0"/>
          </a:p>
          <a:p>
            <a:r>
              <a:rPr lang="hu-HU" sz="2400" dirty="0" smtClean="0"/>
              <a:t>Felkészített</a:t>
            </a:r>
            <a:r>
              <a:rPr lang="hu-HU" sz="2400" dirty="0"/>
              <a:t>: </a:t>
            </a:r>
            <a:r>
              <a:rPr lang="hu-HU" sz="2400" dirty="0" err="1"/>
              <a:t>Endrészné</a:t>
            </a:r>
            <a:r>
              <a:rPr lang="hu-HU" sz="2400" dirty="0"/>
              <a:t> Monori Gyöngyi</a:t>
            </a:r>
          </a:p>
          <a:p>
            <a:endParaRPr lang="en-US" sz="2400" dirty="0" smtClean="0"/>
          </a:p>
          <a:p>
            <a:r>
              <a:rPr lang="hu-HU" sz="2400" dirty="0" smtClean="0"/>
              <a:t>Iskolám neve: Kazinczy Ferenc Általános Iskola</a:t>
            </a:r>
          </a:p>
          <a:p>
            <a:endParaRPr lang="hu-HU" sz="2400" dirty="0"/>
          </a:p>
          <a:p>
            <a:r>
              <a:rPr lang="hu-HU" sz="2400" dirty="0" smtClean="0"/>
              <a:t>Iskolám címe: 5600</a:t>
            </a:r>
            <a:r>
              <a:rPr lang="en-US" sz="2400" dirty="0" smtClean="0"/>
              <a:t>,</a:t>
            </a:r>
            <a:r>
              <a:rPr lang="hu-HU" sz="2400" dirty="0" smtClean="0"/>
              <a:t> Békéscsaba Irányi utca 1</a:t>
            </a:r>
            <a:r>
              <a:rPr lang="en-US" sz="2400" dirty="0" smtClean="0"/>
              <a:t>4.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2659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65101"/>
            <a:ext cx="8543925" cy="1325563"/>
          </a:xfrm>
        </p:spPr>
        <p:txBody>
          <a:bodyPr/>
          <a:lstStyle/>
          <a:p>
            <a:pPr algn="ctr"/>
            <a:r>
              <a:rPr lang="hu-HU" b="1" dirty="0">
                <a:latin typeface="Calibri" panose="020F0502020204030204" pitchFamily="34" charset="0"/>
              </a:rPr>
              <a:t>Csatlakozási</a:t>
            </a:r>
            <a:r>
              <a:rPr lang="hu-HU" b="1" dirty="0" smtClean="0"/>
              <a:t> </a:t>
            </a:r>
            <a:r>
              <a:rPr lang="hu-HU" b="1" dirty="0">
                <a:latin typeface="Calibri" panose="020F0502020204030204" pitchFamily="34" charset="0"/>
              </a:rPr>
              <a:t>lehetőségek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438276"/>
            <a:ext cx="8543925" cy="51435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hu-HU" sz="3400" dirty="0" smtClean="0"/>
              <a:t>A mobiltelefon hálózatok által használt technológiák és a </a:t>
            </a:r>
            <a:r>
              <a:rPr lang="hu-HU" sz="3400" u="sng" dirty="0" smtClean="0"/>
              <a:t>frekvenciák nem egységesek a világban</a:t>
            </a:r>
            <a:r>
              <a:rPr lang="hu-HU" sz="3400" dirty="0" smtClean="0"/>
              <a:t>. Hogy a felhasználó vihesse magával bárhová a telefonját utazásai során ezért annak képesnek kell lennie sokféle hálózathoz csatlakozni. A lista itt található, hogy mit támogat a telefon:</a:t>
            </a:r>
          </a:p>
          <a:p>
            <a:pPr lvl="1"/>
            <a:r>
              <a:rPr lang="hu-HU" dirty="0" smtClean="0"/>
              <a:t>CDMA </a:t>
            </a:r>
            <a:r>
              <a:rPr lang="hu-HU" dirty="0"/>
              <a:t>EV-DO </a:t>
            </a:r>
            <a:r>
              <a:rPr lang="hu-HU" dirty="0" err="1"/>
              <a:t>Rev</a:t>
            </a:r>
            <a:r>
              <a:rPr lang="hu-HU" dirty="0"/>
              <a:t>. A és </a:t>
            </a:r>
            <a:r>
              <a:rPr lang="hu-HU" dirty="0" err="1"/>
              <a:t>Rev</a:t>
            </a:r>
            <a:r>
              <a:rPr lang="hu-HU" dirty="0"/>
              <a:t>. B (800, 1700/2100, 1900, 2100 MHz)</a:t>
            </a:r>
            <a:br>
              <a:rPr lang="hu-HU" dirty="0"/>
            </a:br>
            <a:r>
              <a:rPr lang="hu-HU" dirty="0"/>
              <a:t>UMTS/HSPA+/DC-HSDPA (850, 900, 1700/2100, 1900, 2100 MHz)</a:t>
            </a:r>
            <a:br>
              <a:rPr lang="hu-HU" dirty="0"/>
            </a:br>
            <a:r>
              <a:rPr lang="hu-HU" dirty="0"/>
              <a:t>TD-SCDMA 1900 (F), 2000 (A)</a:t>
            </a:r>
            <a:br>
              <a:rPr lang="hu-HU" dirty="0"/>
            </a:br>
            <a:r>
              <a:rPr lang="hu-HU" dirty="0"/>
              <a:t>GSM/EDGE (850, 900, 1800, 1900 MHz)</a:t>
            </a:r>
            <a:br>
              <a:rPr lang="hu-HU" dirty="0"/>
            </a:br>
            <a:r>
              <a:rPr lang="hu-HU" dirty="0"/>
              <a:t>FDD-LTE (sávok: 1, 2, 3, 4, 5, 7, 8, 13, 17, 18, 19, 20, 25, 26, 28, 29)</a:t>
            </a:r>
            <a:br>
              <a:rPr lang="hu-HU" dirty="0"/>
            </a:br>
            <a:r>
              <a:rPr lang="hu-HU" dirty="0"/>
              <a:t>TD-LTE (sávok: 38, 39, 40, 41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sz="3100" dirty="0"/>
              <a:t>illetve milyen egyéb technológiákat tud kezelni</a:t>
            </a:r>
          </a:p>
          <a:p>
            <a:pPr lvl="1"/>
            <a:r>
              <a:rPr lang="hu-HU" dirty="0" smtClean="0"/>
              <a:t>802.11a/b/g/n/</a:t>
            </a:r>
            <a:r>
              <a:rPr lang="hu-HU" dirty="0" err="1" smtClean="0"/>
              <a:t>ac</a:t>
            </a:r>
            <a:r>
              <a:rPr lang="hu-HU" dirty="0" smtClean="0"/>
              <a:t> </a:t>
            </a:r>
            <a:r>
              <a:rPr lang="hu-HU" dirty="0" err="1" smtClean="0"/>
              <a:t>Wi‑Fi</a:t>
            </a:r>
            <a:endParaRPr lang="hu-HU" dirty="0" smtClean="0"/>
          </a:p>
          <a:p>
            <a:pPr lvl="1"/>
            <a:r>
              <a:rPr lang="hu-HU" dirty="0" err="1" smtClean="0"/>
              <a:t>Bluetooth</a:t>
            </a:r>
            <a:r>
              <a:rPr lang="hu-HU" dirty="0" smtClean="0"/>
              <a:t> </a:t>
            </a:r>
            <a:r>
              <a:rPr lang="hu-HU" dirty="0"/>
              <a:t>4.0 vezeték nélküli </a:t>
            </a:r>
            <a:r>
              <a:rPr lang="hu-HU" dirty="0" smtClean="0"/>
              <a:t>technológia</a:t>
            </a:r>
          </a:p>
          <a:p>
            <a:pPr lvl="1"/>
            <a:r>
              <a:rPr lang="hu-HU" dirty="0" smtClean="0"/>
              <a:t>NFC</a:t>
            </a:r>
          </a:p>
          <a:p>
            <a:pPr marL="0" indent="0">
              <a:buNone/>
            </a:pPr>
            <a:r>
              <a:rPr lang="hu-HU" sz="3100" dirty="0"/>
              <a:t>Egyéb kapcsolatok, </a:t>
            </a:r>
            <a:r>
              <a:rPr lang="hu-HU" sz="3100" dirty="0" smtClean="0"/>
              <a:t>mellyel a szolgáltatásokhoz fér hozzá:</a:t>
            </a:r>
            <a:endParaRPr lang="hu-HU" sz="3100" dirty="0"/>
          </a:p>
          <a:p>
            <a:pPr lvl="1"/>
            <a:r>
              <a:rPr lang="hu-HU" dirty="0" err="1" smtClean="0"/>
              <a:t>Icloud</a:t>
            </a:r>
            <a:r>
              <a:rPr lang="hu-HU" dirty="0" smtClean="0"/>
              <a:t> (az Apple felhőszolgáltatása)</a:t>
            </a:r>
          </a:p>
          <a:p>
            <a:pPr lvl="1"/>
            <a:r>
              <a:rPr lang="hu-HU" dirty="0" err="1" smtClean="0"/>
              <a:t>Icenter</a:t>
            </a:r>
            <a:r>
              <a:rPr lang="hu-HU" dirty="0" smtClean="0"/>
              <a:t> (az Apple szoftver tárháza, ahol ellenőrzött minőségű </a:t>
            </a:r>
            <a:r>
              <a:rPr lang="hu-HU" dirty="0" err="1" smtClean="0"/>
              <a:t>applikácók</a:t>
            </a:r>
            <a:r>
              <a:rPr lang="hu-HU" dirty="0" smtClean="0"/>
              <a:t> érhetők el)</a:t>
            </a:r>
          </a:p>
          <a:p>
            <a:pPr marL="0" indent="0">
              <a:buNone/>
            </a:pPr>
            <a:r>
              <a:rPr lang="hu-HU" dirty="0" smtClean="0"/>
              <a:t>Hangszóró kimenet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687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250826"/>
            <a:ext cx="8543925" cy="1325563"/>
          </a:xfrm>
        </p:spPr>
        <p:txBody>
          <a:bodyPr/>
          <a:lstStyle/>
          <a:p>
            <a:pPr algn="ctr"/>
            <a:r>
              <a:rPr lang="hu-HU" b="1" dirty="0">
                <a:latin typeface="Calibri" panose="020F0502020204030204" pitchFamily="34" charset="0"/>
              </a:rPr>
              <a:t>Egyéb</a:t>
            </a:r>
            <a:r>
              <a:rPr lang="hu-HU" b="1" dirty="0" smtClean="0"/>
              <a:t> </a:t>
            </a:r>
            <a:r>
              <a:rPr lang="hu-HU" b="1" dirty="0">
                <a:latin typeface="Calibri" panose="020F0502020204030204" pitchFamily="34" charset="0"/>
              </a:rPr>
              <a:t>beépített</a:t>
            </a:r>
            <a:r>
              <a:rPr lang="hu-HU" b="1" dirty="0" smtClean="0"/>
              <a:t> </a:t>
            </a:r>
            <a:r>
              <a:rPr lang="hu-HU" b="1" dirty="0">
                <a:latin typeface="Calibri" panose="020F0502020204030204" pitchFamily="34" charset="0"/>
              </a:rPr>
              <a:t>funkciók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38300"/>
            <a:ext cx="8543925" cy="4538663"/>
          </a:xfrm>
        </p:spPr>
        <p:txBody>
          <a:bodyPr>
            <a:normAutofit lnSpcReduction="10000"/>
          </a:bodyPr>
          <a:lstStyle/>
          <a:p>
            <a:r>
              <a:rPr lang="hu-HU" sz="2400" dirty="0" err="1"/>
              <a:t>Touch</a:t>
            </a:r>
            <a:r>
              <a:rPr lang="hu-HU" sz="2600" dirty="0"/>
              <a:t> </a:t>
            </a:r>
            <a:r>
              <a:rPr lang="hu-HU" sz="2400" dirty="0"/>
              <a:t>ID</a:t>
            </a:r>
            <a:r>
              <a:rPr lang="hu-HU" sz="2600" dirty="0" smtClean="0"/>
              <a:t>:</a:t>
            </a:r>
          </a:p>
          <a:p>
            <a:pPr marL="457200" lvl="1" indent="0">
              <a:buNone/>
            </a:pPr>
            <a:r>
              <a:rPr lang="hu-HU" sz="2000" dirty="0" smtClean="0"/>
              <a:t>A telefon feloldásához ujjlenyomat olvasó azonosíthat</a:t>
            </a:r>
          </a:p>
          <a:p>
            <a:r>
              <a:rPr lang="hu-HU" sz="2400" dirty="0"/>
              <a:t>Barométer</a:t>
            </a:r>
            <a:r>
              <a:rPr lang="hu-HU" dirty="0" smtClean="0"/>
              <a:t>:</a:t>
            </a:r>
          </a:p>
          <a:p>
            <a:pPr marL="457200" lvl="1" indent="0">
              <a:buNone/>
            </a:pPr>
            <a:r>
              <a:rPr lang="hu-HU" sz="2000" dirty="0"/>
              <a:t>Légnyomás érzékelése lehetséges</a:t>
            </a:r>
          </a:p>
          <a:p>
            <a:r>
              <a:rPr lang="hu-HU" sz="2400" dirty="0"/>
              <a:t>Háromtengelyes</a:t>
            </a:r>
            <a:r>
              <a:rPr lang="hu-HU" sz="2600" dirty="0"/>
              <a:t> giroszkóp: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u-HU" sz="2000" dirty="0"/>
              <a:t>A pontos pozíció és elmozdítások érzékelése, melyet főleg a játékok vezérlésénél használnak</a:t>
            </a:r>
          </a:p>
          <a:p>
            <a:r>
              <a:rPr lang="hu-HU" sz="2400" dirty="0"/>
              <a:t>Gyorsulásmérő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hu-HU" sz="2000" dirty="0"/>
              <a:t>A telefon leesése (sérülése) esetén ennek az adatai alapján nem lesz garanciális a készülék. </a:t>
            </a:r>
            <a:r>
              <a:rPr lang="hu-HU" sz="2000" dirty="0">
                <a:sym typeface="Wingdings" panose="05000000000000000000" pitchFamily="2" charset="2"/>
              </a:rPr>
              <a:t></a:t>
            </a:r>
            <a:endParaRPr lang="hu-HU" sz="2000" dirty="0"/>
          </a:p>
          <a:p>
            <a:r>
              <a:rPr lang="hu-HU" sz="2400" dirty="0"/>
              <a:t>Intelligens</a:t>
            </a:r>
            <a:r>
              <a:rPr lang="hu-HU" sz="2600" dirty="0"/>
              <a:t> </a:t>
            </a:r>
            <a:r>
              <a:rPr lang="hu-HU" sz="2400" dirty="0"/>
              <a:t>fényérzékelő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hu-HU" sz="2000" dirty="0"/>
              <a:t>A kijelző fényerősségének automatikus állításához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75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6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0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50" autoRev="1" fill="remov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1" dur="250" autoRev="1" fill="remov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250" autoRev="1" fill="remov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latin typeface="Calibri" panose="020F0502020204030204" pitchFamily="34" charset="0"/>
              </a:rPr>
              <a:t>Különleges</a:t>
            </a:r>
            <a:r>
              <a:rPr lang="hu-HU" b="1" dirty="0" smtClean="0"/>
              <a:t> </a:t>
            </a:r>
            <a:r>
              <a:rPr lang="hu-HU" b="1" dirty="0">
                <a:latin typeface="Calibri" panose="020F0502020204030204" pitchFamily="34" charset="0"/>
              </a:rPr>
              <a:t>szolgáltatások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smtClean="0"/>
              <a:t>A telefonnak szerves része a szoftver, aminek a különleges szolgáltatásai teszik használhatóvá és élvezhetővé a telefont mint mindennapi használati tárgyat.</a:t>
            </a:r>
          </a:p>
          <a:p>
            <a:pPr marL="0" indent="0">
              <a:buNone/>
            </a:pPr>
            <a:r>
              <a:rPr lang="hu-HU" sz="2400" dirty="0" smtClean="0"/>
              <a:t>Az operációs rendszer verziója </a:t>
            </a:r>
            <a:r>
              <a:rPr lang="hu-HU" sz="2400" dirty="0" err="1" smtClean="0"/>
              <a:t>iOS</a:t>
            </a:r>
            <a:r>
              <a:rPr lang="hu-HU" sz="2400" dirty="0" smtClean="0"/>
              <a:t> 8</a:t>
            </a:r>
          </a:p>
          <a:p>
            <a:pPr marL="457200" lvl="1" indent="0">
              <a:buNone/>
            </a:pPr>
            <a:r>
              <a:rPr lang="hu-HU" dirty="0" smtClean="0"/>
              <a:t>Ez a verzió sok bámulatos </a:t>
            </a:r>
            <a:r>
              <a:rPr lang="hu-HU" dirty="0"/>
              <a:t>új </a:t>
            </a:r>
            <a:r>
              <a:rPr lang="hu-HU" dirty="0" smtClean="0"/>
              <a:t>képességgel </a:t>
            </a:r>
            <a:r>
              <a:rPr lang="hu-HU" dirty="0"/>
              <a:t>kibővült és számos népszerű funkciójában továbbfejlesztett </a:t>
            </a:r>
            <a:r>
              <a:rPr lang="hu-HU" dirty="0" smtClean="0"/>
              <a:t>változat.</a:t>
            </a:r>
          </a:p>
          <a:p>
            <a:pPr marL="0" indent="0">
              <a:buNone/>
            </a:pPr>
            <a:r>
              <a:rPr lang="hu-HU" sz="2400" dirty="0" smtClean="0"/>
              <a:t>Az </a:t>
            </a:r>
            <a:r>
              <a:rPr lang="hu-HU" sz="2400" dirty="0" err="1"/>
              <a:t>iOS</a:t>
            </a:r>
            <a:r>
              <a:rPr lang="hu-HU" sz="2400" dirty="0"/>
              <a:t> 8 funkciói</a:t>
            </a:r>
            <a:r>
              <a:rPr lang="hu-HU" sz="2400" dirty="0" smtClean="0"/>
              <a:t>:</a:t>
            </a:r>
          </a:p>
          <a:p>
            <a:pPr marL="457200" lvl="1" indent="0">
              <a:buNone/>
            </a:pPr>
            <a:r>
              <a:rPr lang="hu-HU" dirty="0" err="1" smtClean="0"/>
              <a:t>AirDrop</a:t>
            </a:r>
            <a:r>
              <a:rPr lang="hu-HU" dirty="0"/>
              <a:t>, </a:t>
            </a:r>
            <a:r>
              <a:rPr lang="hu-HU" dirty="0" err="1"/>
              <a:t>AirPlay</a:t>
            </a:r>
            <a:r>
              <a:rPr lang="hu-HU" dirty="0"/>
              <a:t>, </a:t>
            </a:r>
            <a:r>
              <a:rPr lang="hu-HU" dirty="0" err="1"/>
              <a:t>CarPlay</a:t>
            </a:r>
            <a:r>
              <a:rPr lang="hu-HU" dirty="0"/>
              <a:t>, Vezérlőközpont, Családi megosztás, </a:t>
            </a:r>
            <a:r>
              <a:rPr lang="hu-HU" dirty="0" err="1"/>
              <a:t>iCloud</a:t>
            </a:r>
            <a:r>
              <a:rPr lang="hu-HU" dirty="0"/>
              <a:t> Drive, </a:t>
            </a:r>
            <a:r>
              <a:rPr lang="hu-HU" dirty="0" err="1"/>
              <a:t>Multitasking</a:t>
            </a:r>
            <a:r>
              <a:rPr lang="hu-HU" dirty="0"/>
              <a:t>, Értesítési központ, </a:t>
            </a:r>
            <a:r>
              <a:rPr lang="hu-HU" dirty="0" err="1"/>
              <a:t>QuickType</a:t>
            </a:r>
            <a:r>
              <a:rPr lang="hu-HU" dirty="0"/>
              <a:t> billentyűzet, </a:t>
            </a:r>
            <a:r>
              <a:rPr lang="hu-HU" dirty="0" err="1"/>
              <a:t>Spotlight</a:t>
            </a:r>
            <a:r>
              <a:rPr lang="hu-HU" dirty="0"/>
              <a:t> kereső</a:t>
            </a:r>
            <a:endParaRPr lang="hu-HU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97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latin typeface="Calibri" panose="020F0502020204030204" pitchFamily="34" charset="0"/>
              </a:rPr>
              <a:t>Én</a:t>
            </a:r>
            <a:r>
              <a:rPr lang="hu-HU" b="1" dirty="0" smtClean="0"/>
              <a:t> </a:t>
            </a:r>
            <a:r>
              <a:rPr lang="hu-HU" b="1" dirty="0">
                <a:latin typeface="Calibri" panose="020F0502020204030204" pitchFamily="34" charset="0"/>
              </a:rPr>
              <a:t>mire</a:t>
            </a:r>
            <a:r>
              <a:rPr lang="hu-HU" b="1" dirty="0" smtClean="0"/>
              <a:t> </a:t>
            </a:r>
            <a:r>
              <a:rPr lang="hu-HU" b="1" dirty="0">
                <a:latin typeface="Calibri" panose="020F0502020204030204" pitchFamily="34" charset="0"/>
              </a:rPr>
              <a:t>használnám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Zenehallgatás</a:t>
            </a:r>
          </a:p>
          <a:p>
            <a:r>
              <a:rPr lang="hu-HU" dirty="0" smtClean="0"/>
              <a:t>Fényképezés</a:t>
            </a:r>
          </a:p>
          <a:p>
            <a:r>
              <a:rPr lang="hu-HU" dirty="0" smtClean="0"/>
              <a:t>Sportolás rögzítése (futás, biciklizés)</a:t>
            </a:r>
          </a:p>
          <a:p>
            <a:r>
              <a:rPr lang="hu-HU" dirty="0" smtClean="0"/>
              <a:t>Mindennapi tanulási kiegészítő (keresés, nyelvtanulási applikációk)</a:t>
            </a:r>
          </a:p>
          <a:p>
            <a:r>
              <a:rPr lang="hu-HU" dirty="0" smtClean="0"/>
              <a:t>És természetesen játék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13</a:t>
            </a:fld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868429"/>
            <a:ext cx="2362200" cy="178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1281098"/>
            <a:ext cx="2924175" cy="195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4982729"/>
            <a:ext cx="23336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3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1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818934" y="482257"/>
            <a:ext cx="8172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latin typeface="Calibri" panose="020F0502020204030204" pitchFamily="34" charset="0"/>
                <a:ea typeface="+mj-ea"/>
                <a:cs typeface="+mj-cs"/>
              </a:rPr>
              <a:t>Esetleges</a:t>
            </a:r>
            <a:r>
              <a:rPr lang="hu-HU" sz="3200" dirty="0" smtClean="0"/>
              <a:t> </a:t>
            </a:r>
            <a:r>
              <a:rPr lang="hu-HU" sz="4400" dirty="0">
                <a:latin typeface="Calibri" panose="020F0502020204030204" pitchFamily="34" charset="0"/>
                <a:ea typeface="+mj-ea"/>
                <a:cs typeface="+mj-cs"/>
              </a:rPr>
              <a:t>problémák</a:t>
            </a:r>
            <a:r>
              <a:rPr lang="hu-HU" sz="3200" dirty="0" smtClean="0"/>
              <a:t>, </a:t>
            </a:r>
            <a:r>
              <a:rPr lang="hu-HU" sz="4400" dirty="0">
                <a:latin typeface="Calibri" panose="020F0502020204030204" pitchFamily="34" charset="0"/>
                <a:ea typeface="+mj-ea"/>
                <a:cs typeface="+mj-cs"/>
              </a:rPr>
              <a:t>hátrányok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818934" y="1442810"/>
            <a:ext cx="81724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Nagyon drága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Nagy mérete miatt egy kézzel nehezen kezelhető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A nagy képernyő miatt sérülékeny, és javítása nagyon drága, mert ez nem tartozik a garanciális sérülések közé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Nem lehet szétszedni, ami néha előny is, de akkumulátor cseréhez is szervizbe kell vinni.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 smtClean="0"/>
              <a:t>iOS</a:t>
            </a:r>
            <a:r>
              <a:rPr lang="hu-HU" sz="2400" dirty="0" smtClean="0"/>
              <a:t> op. Rendszerű telefon csak </a:t>
            </a:r>
            <a:r>
              <a:rPr lang="hu-HU" sz="2400" dirty="0" err="1" smtClean="0"/>
              <a:t>iOS</a:t>
            </a:r>
            <a:r>
              <a:rPr lang="hu-HU" sz="2400" dirty="0" smtClean="0"/>
              <a:t> op. Rendszerrel küldhet adatot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Nem vízálló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Nem porálló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Az elvileg hajlékony telefon...</a:t>
            </a: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14</a:t>
            </a:fld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88644"/>
            <a:ext cx="3467100" cy="195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1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23875" y="85344"/>
            <a:ext cx="869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smtClean="0"/>
              <a:t>Két konkurens készülék összehasonlítása</a:t>
            </a:r>
            <a:endParaRPr lang="hu-HU" sz="2800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713232" y="799064"/>
            <a:ext cx="3913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Iphone</a:t>
            </a:r>
            <a:r>
              <a:rPr lang="hu-HU" dirty="0" smtClean="0"/>
              <a:t> 6 plus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Processzor:</a:t>
            </a:r>
            <a:r>
              <a:rPr lang="en-US" dirty="0" smtClean="0"/>
              <a:t>Apple A8, Dual-core 1,4 GHz Cyclone (ARM v8-based), </a:t>
            </a:r>
            <a:r>
              <a:rPr lang="en-US" dirty="0" err="1" smtClean="0"/>
              <a:t>PowerVR</a:t>
            </a:r>
            <a:r>
              <a:rPr lang="en-US" dirty="0" smtClean="0"/>
              <a:t> GX6450 (quad-core graphics)</a:t>
            </a:r>
            <a:endParaRPr lang="hu-HU" dirty="0" smtClean="0"/>
          </a:p>
          <a:p>
            <a:pPr algn="ctr"/>
            <a:endParaRPr lang="hu-HU" dirty="0"/>
          </a:p>
          <a:p>
            <a:r>
              <a:rPr lang="hu-HU" u="sng" dirty="0" smtClean="0"/>
              <a:t>Kijelző</a:t>
            </a:r>
            <a:r>
              <a:rPr lang="hu-HU" dirty="0" smtClean="0"/>
              <a:t>: 5,5col</a:t>
            </a:r>
          </a:p>
          <a:p>
            <a:endParaRPr lang="hu-HU" dirty="0"/>
          </a:p>
          <a:p>
            <a:r>
              <a:rPr lang="hu-HU" u="sng" dirty="0" smtClean="0"/>
              <a:t>Súly</a:t>
            </a:r>
            <a:r>
              <a:rPr lang="hu-HU" dirty="0" smtClean="0"/>
              <a:t>: 172 g</a:t>
            </a:r>
          </a:p>
          <a:p>
            <a:endParaRPr lang="hu-HU" dirty="0"/>
          </a:p>
          <a:p>
            <a:r>
              <a:rPr lang="hu-HU" u="sng" dirty="0" smtClean="0"/>
              <a:t>Kamera</a:t>
            </a:r>
            <a:r>
              <a:rPr lang="hu-HU" b="1" i="1" u="sng" dirty="0" smtClean="0"/>
              <a:t> </a:t>
            </a:r>
            <a:r>
              <a:rPr lang="hu-HU" u="sng" dirty="0" smtClean="0"/>
              <a:t>felbontás</a:t>
            </a:r>
            <a:r>
              <a:rPr lang="hu-HU" dirty="0" smtClean="0"/>
              <a:t>: 8,x </a:t>
            </a:r>
            <a:r>
              <a:rPr lang="hu-HU" dirty="0" err="1" smtClean="0"/>
              <a:t>Mpixel</a:t>
            </a:r>
            <a:endParaRPr lang="hu-HU" dirty="0" smtClean="0"/>
          </a:p>
          <a:p>
            <a:endParaRPr lang="hu-HU" dirty="0"/>
          </a:p>
          <a:p>
            <a:r>
              <a:rPr lang="hu-HU" u="sng" dirty="0" smtClean="0"/>
              <a:t>Tárhely</a:t>
            </a:r>
            <a:r>
              <a:rPr lang="hu-HU" dirty="0" smtClean="0"/>
              <a:t>: 16/64/128 </a:t>
            </a:r>
            <a:r>
              <a:rPr lang="hu-HU" dirty="0" err="1" smtClean="0"/>
              <a:t>Gb</a:t>
            </a:r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4784598" y="762452"/>
            <a:ext cx="42996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Sony </a:t>
            </a:r>
            <a:r>
              <a:rPr lang="hu-HU" dirty="0" err="1" smtClean="0"/>
              <a:t>Xperia</a:t>
            </a:r>
            <a:r>
              <a:rPr lang="hu-HU" dirty="0" smtClean="0"/>
              <a:t> Z3</a:t>
            </a:r>
          </a:p>
          <a:p>
            <a:pPr algn="ctr"/>
            <a:endParaRPr lang="hu-HU" dirty="0"/>
          </a:p>
          <a:p>
            <a:r>
              <a:rPr lang="hu-HU" dirty="0" smtClean="0"/>
              <a:t>Processzor:</a:t>
            </a:r>
            <a:r>
              <a:rPr lang="hu-HU" dirty="0"/>
              <a:t> </a:t>
            </a:r>
            <a:r>
              <a:rPr lang="hu-HU" dirty="0" err="1" smtClean="0"/>
              <a:t>Qualcomm</a:t>
            </a:r>
            <a:r>
              <a:rPr lang="hu-HU" dirty="0" smtClean="0"/>
              <a:t> MDM9215M / APQ8064, </a:t>
            </a:r>
            <a:r>
              <a:rPr lang="hu-HU" dirty="0" err="1" smtClean="0"/>
              <a:t>Quad-core</a:t>
            </a:r>
            <a:r>
              <a:rPr lang="hu-HU" dirty="0" smtClean="0"/>
              <a:t> 1,5 </a:t>
            </a:r>
            <a:r>
              <a:rPr lang="hu-HU" dirty="0" err="1" smtClean="0"/>
              <a:t>GHz</a:t>
            </a:r>
            <a:r>
              <a:rPr lang="hu-HU" dirty="0" smtClean="0"/>
              <a:t> </a:t>
            </a:r>
            <a:r>
              <a:rPr lang="hu-HU" dirty="0" err="1" smtClean="0"/>
              <a:t>Krait</a:t>
            </a:r>
            <a:r>
              <a:rPr lang="hu-HU" dirty="0" smtClean="0"/>
              <a:t>, </a:t>
            </a:r>
            <a:r>
              <a:rPr lang="hu-HU" dirty="0" err="1" smtClean="0"/>
              <a:t>Adreno</a:t>
            </a:r>
            <a:r>
              <a:rPr lang="hu-HU" dirty="0" smtClean="0"/>
              <a:t> 320</a:t>
            </a:r>
          </a:p>
          <a:p>
            <a:endParaRPr lang="hu-HU" dirty="0"/>
          </a:p>
          <a:p>
            <a:r>
              <a:rPr lang="hu-HU" u="sng" dirty="0" smtClean="0"/>
              <a:t>Kijelző</a:t>
            </a:r>
            <a:r>
              <a:rPr lang="hu-HU" dirty="0" smtClean="0"/>
              <a:t>: 5 col</a:t>
            </a:r>
          </a:p>
          <a:p>
            <a:endParaRPr lang="hu-HU" dirty="0"/>
          </a:p>
          <a:p>
            <a:r>
              <a:rPr lang="hu-HU" u="sng" dirty="0" smtClean="0"/>
              <a:t>Súly</a:t>
            </a:r>
            <a:r>
              <a:rPr lang="hu-HU" dirty="0" smtClean="0"/>
              <a:t>: 146 g</a:t>
            </a:r>
          </a:p>
          <a:p>
            <a:endParaRPr lang="hu-HU" dirty="0"/>
          </a:p>
          <a:p>
            <a:r>
              <a:rPr lang="hu-HU" u="sng" dirty="0" smtClean="0"/>
              <a:t>Kamera felbontás</a:t>
            </a:r>
            <a:r>
              <a:rPr lang="hu-HU" dirty="0" smtClean="0"/>
              <a:t>: 13,x </a:t>
            </a:r>
            <a:r>
              <a:rPr lang="hu-HU" dirty="0" err="1" smtClean="0"/>
              <a:t>Mpixel</a:t>
            </a:r>
            <a:endParaRPr lang="hu-HU" dirty="0" smtClean="0"/>
          </a:p>
          <a:p>
            <a:endParaRPr lang="hu-HU" dirty="0"/>
          </a:p>
          <a:p>
            <a:r>
              <a:rPr lang="hu-HU" u="sng" dirty="0" smtClean="0"/>
              <a:t>Tárhely</a:t>
            </a:r>
            <a:r>
              <a:rPr lang="hu-HU" dirty="0" smtClean="0"/>
              <a:t>: 16 </a:t>
            </a:r>
            <a:r>
              <a:rPr lang="hu-HU" dirty="0" err="1" smtClean="0"/>
              <a:t>Gb</a:t>
            </a:r>
            <a:r>
              <a:rPr lang="hu-HU" dirty="0" smtClean="0"/>
              <a:t> SD kártyával bővíthető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99088" y="4503256"/>
            <a:ext cx="8371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csúcskategóriás készülékekbe a gyártók megpróbálnak minden szolgáltatást és extrát belezsúfolni.</a:t>
            </a:r>
          </a:p>
          <a:p>
            <a:r>
              <a:rPr lang="hu-HU" dirty="0" smtClean="0"/>
              <a:t>Használhatósága az elérhető applikációktól függ és a felhasználó elkötelezettségén.</a:t>
            </a:r>
          </a:p>
          <a:p>
            <a:r>
              <a:rPr lang="hu-HU" dirty="0" smtClean="0"/>
              <a:t>A Sony a használati körülmények </a:t>
            </a:r>
            <a:r>
              <a:rPr lang="hu-HU" dirty="0"/>
              <a:t>tűrésében jobb (porálló, vízálló</a:t>
            </a:r>
            <a:r>
              <a:rPr lang="hu-HU" dirty="0" smtClean="0"/>
              <a:t>) és a kamera minőségére fektet hangsúlyt.</a:t>
            </a:r>
          </a:p>
          <a:p>
            <a:r>
              <a:rPr lang="hu-HU" dirty="0" smtClean="0"/>
              <a:t>Az Apple szoftver és hardver összehangolásában jobb, mert az </a:t>
            </a:r>
            <a:r>
              <a:rPr lang="hu-HU" dirty="0" err="1" smtClean="0"/>
              <a:t>Androidnak</a:t>
            </a:r>
            <a:r>
              <a:rPr lang="hu-HU" dirty="0" smtClean="0"/>
              <a:t> a többféle HW miatt ez nehezebb.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19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768278" y="230819"/>
            <a:ext cx="835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smtClean="0"/>
              <a:t>Mobil és Pc operációs rendszer összehasonlítás </a:t>
            </a:r>
            <a:endParaRPr lang="hu-HU" sz="24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323850" y="990969"/>
            <a:ext cx="47678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Mobiltelefon (</a:t>
            </a:r>
            <a:r>
              <a:rPr lang="hu-HU" dirty="0" err="1" smtClean="0"/>
              <a:t>iOS</a:t>
            </a:r>
            <a:r>
              <a:rPr lang="hu-HU" dirty="0" smtClean="0"/>
              <a:t>)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Egyféle processzor típus támogatott (ARM)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Érintőképernyőre optimalizált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Limitált </a:t>
            </a:r>
            <a:r>
              <a:rPr lang="hu-HU" dirty="0" err="1" smtClean="0"/>
              <a:t>multitasking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Fájlrendszert csak az </a:t>
            </a:r>
            <a:r>
              <a:rPr lang="hu-HU" dirty="0" err="1" smtClean="0"/>
              <a:t>appok</a:t>
            </a:r>
            <a:r>
              <a:rPr lang="hu-HU" dirty="0" smtClean="0"/>
              <a:t> érhetik el (kivéve a fényképeket)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Perifériák (pl. nyomtató) nem illeszthetők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Applikációk az </a:t>
            </a:r>
            <a:r>
              <a:rPr lang="hu-HU" dirty="0" err="1" smtClean="0"/>
              <a:t>iStore</a:t>
            </a:r>
            <a:r>
              <a:rPr lang="hu-HU" dirty="0" smtClean="0"/>
              <a:t>, </a:t>
            </a:r>
            <a:r>
              <a:rPr lang="hu-HU" dirty="0" err="1" smtClean="0"/>
              <a:t>iCenter-en</a:t>
            </a:r>
            <a:r>
              <a:rPr lang="hu-HU" dirty="0" smtClean="0"/>
              <a:t> keresztül érhetők 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Munkavégzéshez használt programok használhatósága limitált (Office)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algn="ctr"/>
            <a:endParaRPr lang="hu-HU" dirty="0"/>
          </a:p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5091684" y="990969"/>
            <a:ext cx="4538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Számítógép (OSX)</a:t>
            </a:r>
          </a:p>
          <a:p>
            <a:pPr algn="ctr"/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Többféle </a:t>
            </a:r>
            <a:r>
              <a:rPr lang="hu-HU" dirty="0"/>
              <a:t>processzor </a:t>
            </a:r>
            <a:r>
              <a:rPr lang="hu-HU" dirty="0" smtClean="0"/>
              <a:t>támogatott (IA-64</a:t>
            </a:r>
            <a:r>
              <a:rPr lang="hu-HU" dirty="0"/>
              <a:t>, </a:t>
            </a:r>
            <a:r>
              <a:rPr lang="hu-HU" dirty="0" smtClean="0"/>
              <a:t>x86 </a:t>
            </a:r>
            <a:r>
              <a:rPr lang="hu-HU" dirty="0" err="1" smtClean="0"/>
              <a:t>x86</a:t>
            </a:r>
            <a:r>
              <a:rPr lang="hu-HU" dirty="0" smtClean="0"/>
              <a:t>_64)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Billentyűzetre és egérre optimalizált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Multitasking</a:t>
            </a:r>
            <a:r>
              <a:rPr lang="hu-HU" dirty="0" smtClean="0"/>
              <a:t> kezelése támogatott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Fájlrendszer elérhető a felhasználó számára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Perifériák (pl. nyomtató) könnyen illeszthetők, elérhetők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Applikációk egyszerűen elérhetők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Teljes értékű munkavégzéshez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71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25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5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25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latin typeface="+mn-lt"/>
              </a:rPr>
              <a:t>Kérdések</a:t>
            </a:r>
            <a:endParaRPr lang="hu-HU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931636"/>
          </a:xfrm>
        </p:spPr>
        <p:txBody>
          <a:bodyPr>
            <a:normAutofit/>
          </a:bodyPr>
          <a:lstStyle/>
          <a:p>
            <a:r>
              <a:rPr lang="hu-HU" dirty="0" smtClean="0"/>
              <a:t>Mekkora a kijelzője?</a:t>
            </a:r>
          </a:p>
          <a:p>
            <a:r>
              <a:rPr lang="hu-HU" dirty="0" smtClean="0"/>
              <a:t>Milyen minőségbe tud videót lejátszani?</a:t>
            </a:r>
          </a:p>
          <a:p>
            <a:r>
              <a:rPr lang="hu-HU" dirty="0" smtClean="0"/>
              <a:t>Mekkora a súlya?</a:t>
            </a:r>
          </a:p>
          <a:p>
            <a:r>
              <a:rPr lang="hu-HU" dirty="0" smtClean="0"/>
              <a:t>Mekkora a kamera felbontása?</a:t>
            </a:r>
          </a:p>
          <a:p>
            <a:r>
              <a:rPr lang="hu-HU" dirty="0" smtClean="0"/>
              <a:t>Mekkora lehet a tárhely?</a:t>
            </a:r>
          </a:p>
          <a:p>
            <a:r>
              <a:rPr lang="hu-HU" dirty="0" smtClean="0"/>
              <a:t>Az Apple mikor adta ki?</a:t>
            </a:r>
          </a:p>
          <a:p>
            <a:r>
              <a:rPr lang="hu-HU" dirty="0" smtClean="0"/>
              <a:t>4G mobilhálózaton működik-e?</a:t>
            </a:r>
          </a:p>
          <a:p>
            <a:r>
              <a:rPr lang="hu-HU" dirty="0" smtClean="0"/>
              <a:t>Porálló-e?</a:t>
            </a:r>
          </a:p>
          <a:p>
            <a:r>
              <a:rPr lang="hu-HU" dirty="0"/>
              <a:t>Ü</a:t>
            </a:r>
            <a:r>
              <a:rPr lang="hu-HU" dirty="0" smtClean="0"/>
              <a:t>tésálló-e?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17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31807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3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4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2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3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Források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372" y="1740384"/>
            <a:ext cx="8543925" cy="5117616"/>
          </a:xfrm>
        </p:spPr>
        <p:txBody>
          <a:bodyPr>
            <a:normAutofit/>
          </a:bodyPr>
          <a:lstStyle/>
          <a:p>
            <a:r>
              <a:rPr lang="hu-HU" sz="1600" dirty="0">
                <a:hlinkClick r:id="rId2"/>
              </a:rPr>
              <a:t>http://</a:t>
            </a:r>
            <a:r>
              <a:rPr lang="hu-HU" sz="1600" dirty="0" smtClean="0">
                <a:hlinkClick r:id="rId2"/>
              </a:rPr>
              <a:t>www.istyle.eu/hu/iphone-6-plus.html</a:t>
            </a:r>
            <a:endParaRPr lang="hu-HU" sz="1600" dirty="0" smtClean="0"/>
          </a:p>
          <a:p>
            <a:r>
              <a:rPr lang="hu-HU" sz="1600" dirty="0" smtClean="0">
                <a:hlinkClick r:id="rId3"/>
              </a:rPr>
              <a:t>http</a:t>
            </a:r>
            <a:r>
              <a:rPr lang="hu-HU" sz="1600" dirty="0">
                <a:hlinkClick r:id="rId3"/>
              </a:rPr>
              <a:t>://mobinga.blog.hu/2012/04/11/mitol_okos_a_telefon</a:t>
            </a:r>
            <a:endParaRPr lang="hu-HU" sz="1600" dirty="0" smtClean="0"/>
          </a:p>
          <a:p>
            <a:r>
              <a:rPr lang="hu-HU" sz="1600" dirty="0" smtClean="0">
                <a:hlinkClick r:id="rId4"/>
              </a:rPr>
              <a:t>http://sworld.hu/2014/01/05/mitol-okos-egy-okostelefon/</a:t>
            </a:r>
            <a:endParaRPr lang="hu-HU" sz="1600" dirty="0" smtClean="0"/>
          </a:p>
          <a:p>
            <a:r>
              <a:rPr lang="hu-HU" sz="1600" dirty="0">
                <a:hlinkClick r:id="rId5"/>
              </a:rPr>
              <a:t>http://telepponne.blogspot.hu</a:t>
            </a:r>
            <a:r>
              <a:rPr lang="hu-HU" sz="1600" dirty="0" smtClean="0">
                <a:hlinkClick r:id="rId5"/>
              </a:rPr>
              <a:t>/</a:t>
            </a:r>
            <a:endParaRPr lang="hu-HU" sz="1600" dirty="0" smtClean="0"/>
          </a:p>
          <a:p>
            <a:r>
              <a:rPr lang="hu-HU" sz="1600" dirty="0" err="1" smtClean="0">
                <a:hlinkClick r:id="rId6"/>
              </a:rPr>
              <a:t>www.handras.hu</a:t>
            </a:r>
            <a:endParaRPr lang="hu-HU" sz="1600" dirty="0" smtClean="0"/>
          </a:p>
          <a:p>
            <a:r>
              <a:rPr lang="hu-HU" sz="1600" dirty="0">
                <a:hlinkClick r:id="rId7"/>
              </a:rPr>
              <a:t>http://</a:t>
            </a:r>
            <a:r>
              <a:rPr lang="hu-HU" sz="1600" dirty="0" smtClean="0">
                <a:hlinkClick r:id="rId7"/>
              </a:rPr>
              <a:t>www.telefonguru.hu/keszulekek/keszulek-guru_Apple_iPhone_6_Plus.asp</a:t>
            </a:r>
            <a:endParaRPr lang="hu-HU" sz="1600" dirty="0" smtClean="0"/>
          </a:p>
          <a:p>
            <a:r>
              <a:rPr lang="hu-HU" sz="1600" dirty="0">
                <a:hlinkClick r:id="rId8"/>
              </a:rPr>
              <a:t>http://</a:t>
            </a:r>
            <a:r>
              <a:rPr lang="hu-HU" sz="1600" dirty="0" smtClean="0">
                <a:hlinkClick r:id="rId8"/>
              </a:rPr>
              <a:t>www.telefonguru.hu/hir/Ezert_is_sorban_alltok_majd_Apple_iPhone_6_Plus_2014-9-10</a:t>
            </a:r>
            <a:endParaRPr lang="hu-HU" sz="1600" dirty="0" smtClean="0"/>
          </a:p>
          <a:p>
            <a:r>
              <a:rPr lang="hu-HU" sz="1600" dirty="0">
                <a:hlinkClick r:id="rId9"/>
              </a:rPr>
              <a:t>http://mobilport.hir24.hu/tesztek/2014/11/06/iphone-6-plus-teszt-az-esz-a-sziv-es-a-tenyer-harca</a:t>
            </a:r>
            <a:r>
              <a:rPr lang="hu-HU" sz="1600" dirty="0" smtClean="0">
                <a:hlinkClick r:id="rId9"/>
              </a:rPr>
              <a:t>/</a:t>
            </a:r>
            <a:endParaRPr lang="hu-HU" sz="1600" dirty="0" smtClean="0"/>
          </a:p>
          <a:p>
            <a:r>
              <a:rPr lang="hu-HU" sz="1600" dirty="0">
                <a:hlinkClick r:id="rId10"/>
              </a:rPr>
              <a:t>http://</a:t>
            </a:r>
            <a:r>
              <a:rPr lang="hu-HU" sz="1600" dirty="0" smtClean="0">
                <a:hlinkClick r:id="rId10"/>
              </a:rPr>
              <a:t>www.super.eoldal.hu/fenykepek/vicces-kepek/vicces-kepek2/telefon-kamera.html</a:t>
            </a:r>
            <a:endParaRPr lang="hu-HU" sz="1600" dirty="0" smtClean="0"/>
          </a:p>
          <a:p>
            <a:r>
              <a:rPr lang="hu-HU" sz="1600" dirty="0">
                <a:hlinkClick r:id="rId11"/>
              </a:rPr>
              <a:t>http://www.wired.com/2014/09/iphone-6-plus-bendgate</a:t>
            </a:r>
            <a:r>
              <a:rPr lang="hu-HU" sz="1600" dirty="0" smtClean="0">
                <a:hlinkClick r:id="rId11"/>
              </a:rPr>
              <a:t>/</a:t>
            </a:r>
            <a:endParaRPr lang="hu-HU" sz="1600" dirty="0" smtClean="0"/>
          </a:p>
          <a:p>
            <a:r>
              <a:rPr lang="hu-HU" sz="1600" dirty="0">
                <a:hlinkClick r:id="rId12"/>
              </a:rPr>
              <a:t>http://</a:t>
            </a:r>
            <a:r>
              <a:rPr lang="hu-HU" sz="1600" dirty="0" smtClean="0">
                <a:hlinkClick r:id="rId12"/>
              </a:rPr>
              <a:t>ilovebalaton.blog.hu/2012/08/31/negy_tuti_okostelefon_alkalmazas_bringasoknak</a:t>
            </a:r>
            <a:endParaRPr lang="hu-HU" sz="1600" dirty="0" smtClean="0"/>
          </a:p>
          <a:p>
            <a:r>
              <a:rPr lang="hu-HU" sz="1600" dirty="0">
                <a:hlinkClick r:id="rId13"/>
              </a:rPr>
              <a:t>http://fast-racing-1.en.softonic.com/</a:t>
            </a:r>
            <a:r>
              <a:rPr lang="hu-HU" sz="1600" dirty="0" err="1">
                <a:hlinkClick r:id="rId13"/>
              </a:rPr>
              <a:t>android</a:t>
            </a:r>
            <a:endParaRPr lang="hu-HU" sz="1600" dirty="0" smtClean="0"/>
          </a:p>
          <a:p>
            <a:r>
              <a:rPr lang="hu-HU" sz="1600" dirty="0" smtClean="0"/>
              <a:t>A háttérkép saját készítésű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796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006 " pathEditMode="relative" ptsTypes="AA">
                                      <p:cBhvr>
                                        <p:cTn id="9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006 " pathEditMode="relative" ptsTypes="AA">
                                      <p:cBhvr>
                                        <p:cTn id="10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006 " pathEditMode="relative" ptsTypes="AA">
                                      <p:cBhvr>
                                        <p:cTn id="10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006 " pathEditMode="relative" ptsTypes="AA">
                                      <p:cBhvr>
                                        <p:cTn id="10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006 " pathEditMode="relative" ptsTypes="AA">
                                      <p:cBhvr>
                                        <p:cTn id="10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006 " pathEditMode="relative" ptsTypes="AA">
                                      <p:cBhvr>
                                        <p:cTn id="10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006 " pathEditMode="relative" ptsTypes="AA">
                                      <p:cBhvr>
                                        <p:cTn id="11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006 " pathEditMode="relative" ptsTypes="AA">
                                      <p:cBhvr>
                                        <p:cTn id="11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006 " pathEditMode="relative" ptsTypes="AA">
                                      <p:cBhvr>
                                        <p:cTn id="11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006 " pathEditMode="relative" ptsTypes="AA">
                                      <p:cBhvr>
                                        <p:cTn id="11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006 " pathEditMode="relative" ptsTypes="AA">
                                      <p:cBhvr>
                                        <p:cTn id="11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006 " pathEditMode="relative" ptsTypes="AA">
                                      <p:cBhvr>
                                        <p:cTn id="120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006 " pathEditMode="relative" ptsTypes="AA">
                                      <p:cBhvr>
                                        <p:cTn id="122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Mir</a:t>
            </a:r>
            <a:r>
              <a:rPr lang="hu-HU" b="1" dirty="0" err="1" smtClean="0"/>
              <a:t>ől</a:t>
            </a:r>
            <a:r>
              <a:rPr lang="hu-HU" b="1" dirty="0" smtClean="0"/>
              <a:t> lesz szó: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Okostelefon meghatározása</a:t>
            </a:r>
          </a:p>
          <a:p>
            <a:r>
              <a:rPr lang="hu-HU" dirty="0" err="1" smtClean="0"/>
              <a:t>Iphone</a:t>
            </a:r>
            <a:r>
              <a:rPr lang="hu-HU" dirty="0" smtClean="0"/>
              <a:t> 6 Plus bemutatása</a:t>
            </a:r>
          </a:p>
          <a:p>
            <a:pPr lvl="1"/>
            <a:r>
              <a:rPr lang="hu-HU" dirty="0" smtClean="0"/>
              <a:t>Kijelző</a:t>
            </a:r>
          </a:p>
          <a:p>
            <a:pPr lvl="1"/>
            <a:r>
              <a:rPr lang="hu-HU" dirty="0" smtClean="0"/>
              <a:t>Processzor</a:t>
            </a:r>
          </a:p>
          <a:p>
            <a:pPr lvl="1"/>
            <a:r>
              <a:rPr lang="hu-HU" dirty="0" smtClean="0"/>
              <a:t>Applikációk</a:t>
            </a:r>
          </a:p>
          <a:p>
            <a:pPr lvl="1"/>
            <a:r>
              <a:rPr lang="hu-HU" dirty="0" smtClean="0"/>
              <a:t>Kamera</a:t>
            </a:r>
          </a:p>
          <a:p>
            <a:pPr lvl="1"/>
            <a:r>
              <a:rPr lang="hu-HU" dirty="0"/>
              <a:t>C</a:t>
            </a:r>
            <a:r>
              <a:rPr lang="hu-HU" dirty="0" smtClean="0"/>
              <a:t>satlakozók</a:t>
            </a:r>
            <a:endParaRPr lang="hu-HU" dirty="0"/>
          </a:p>
          <a:p>
            <a:r>
              <a:rPr lang="hu-HU" dirty="0" smtClean="0"/>
              <a:t>Összehasonlítás egy másik készülékkel</a:t>
            </a:r>
          </a:p>
          <a:p>
            <a:r>
              <a:rPr lang="hu-HU" dirty="0" smtClean="0"/>
              <a:t>PC és a telefon összehasonlítása</a:t>
            </a:r>
          </a:p>
          <a:p>
            <a:r>
              <a:rPr lang="hu-HU" dirty="0" smtClean="0"/>
              <a:t>Kérdések, források</a:t>
            </a:r>
            <a:endParaRPr lang="hu-HU" dirty="0"/>
          </a:p>
          <a:p>
            <a:pPr lvl="1"/>
            <a:endParaRPr lang="hu-HU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791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0" y="269196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 smtClean="0"/>
              <a:t>Mitől okos egy okostelefon?</a:t>
            </a:r>
            <a:endParaRPr lang="hu-HU" sz="3600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599313" y="1570683"/>
            <a:ext cx="8653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technika gyors fejlődésével szinte kétévente lecserélődik a teljes telefonkínálat.</a:t>
            </a:r>
          </a:p>
          <a:p>
            <a:r>
              <a:rPr lang="hu-HU" dirty="0" smtClean="0"/>
              <a:t>Az okostelefon meghatározása folyamatosan változik, 5 évvel ezelőtt teljesen mást tekintettünk okostelefonnak mint ma.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588563" y="955965"/>
            <a:ext cx="882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Tán azért mert okosabb nálunk? </a:t>
            </a:r>
            <a:r>
              <a:rPr lang="hu-HU" sz="2400" dirty="0" smtClean="0">
                <a:sym typeface="Wingdings" panose="05000000000000000000" pitchFamily="2" charset="2"/>
              </a:rPr>
              <a:t></a:t>
            </a:r>
            <a:endParaRPr lang="hu-HU" sz="2000" dirty="0" smtClean="0"/>
          </a:p>
        </p:txBody>
      </p:sp>
      <p:sp>
        <p:nvSpPr>
          <p:cNvPr id="9" name="Szövegdoboz 8"/>
          <p:cNvSpPr txBox="1"/>
          <p:nvPr/>
        </p:nvSpPr>
        <p:spPr>
          <a:xfrm>
            <a:off x="660944" y="3771901"/>
            <a:ext cx="866448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Az okostelefonok mini számítógépek. Saját jól felépített </a:t>
            </a:r>
            <a:r>
              <a:rPr lang="hu-HU" sz="2000" dirty="0"/>
              <a:t>operációs rendszerrel is </a:t>
            </a:r>
            <a:r>
              <a:rPr lang="hu-HU" sz="2000" dirty="0" smtClean="0"/>
              <a:t>rendelkeznek. Emellett tartalmaznak olyan régen extrának nevezett funkciókat, melyeket már minden készülék alapból tartalmaz, mint például a különféle navigációs rendszerek, kamera funkció, médialejátszó vagy internet böngésző... </a:t>
            </a:r>
          </a:p>
          <a:p>
            <a:r>
              <a:rPr lang="hu-HU" sz="2000" dirty="0" smtClean="0"/>
              <a:t>Ezek különféle gyártóknál eltérőek: az Apple-nél </a:t>
            </a:r>
            <a:r>
              <a:rPr lang="hu-HU" sz="2000" dirty="0" err="1" smtClean="0"/>
              <a:t>iOS</a:t>
            </a:r>
            <a:r>
              <a:rPr lang="hu-HU" sz="2000" dirty="0" smtClean="0"/>
              <a:t>, a </a:t>
            </a:r>
            <a:r>
              <a:rPr lang="hu-HU" sz="2000" dirty="0" err="1" smtClean="0"/>
              <a:t>BlackBerrynél</a:t>
            </a:r>
            <a:r>
              <a:rPr lang="hu-HU" sz="2000" dirty="0" smtClean="0"/>
              <a:t> </a:t>
            </a:r>
            <a:r>
              <a:rPr lang="hu-HU" sz="2000" dirty="0" err="1" smtClean="0"/>
              <a:t>BlackBerry</a:t>
            </a:r>
            <a:r>
              <a:rPr lang="hu-HU" sz="2000" dirty="0" smtClean="0"/>
              <a:t> OS, a </a:t>
            </a:r>
            <a:r>
              <a:rPr lang="hu-HU" sz="2000" dirty="0" err="1" smtClean="0"/>
              <a:t>Google</a:t>
            </a:r>
            <a:r>
              <a:rPr lang="hu-HU" sz="2000" dirty="0" smtClean="0"/>
              <a:t> által fejlesztett </a:t>
            </a:r>
            <a:r>
              <a:rPr lang="hu-HU" sz="2000" dirty="0" err="1" smtClean="0"/>
              <a:t>Android</a:t>
            </a:r>
            <a:r>
              <a:rPr lang="hu-HU" sz="2000" dirty="0" smtClean="0"/>
              <a:t> OS, a Windows </a:t>
            </a:r>
            <a:r>
              <a:rPr lang="hu-HU" sz="2000" dirty="0" err="1" smtClean="0"/>
              <a:t>phone</a:t>
            </a:r>
            <a:r>
              <a:rPr lang="hu-HU" sz="2000" dirty="0" smtClean="0"/>
              <a:t>...</a:t>
            </a:r>
          </a:p>
          <a:p>
            <a:endParaRPr lang="hu-HU" sz="2000" u="sng" dirty="0" smtClean="0"/>
          </a:p>
          <a:p>
            <a:r>
              <a:rPr lang="hu-HU" sz="3200" b="1" u="sng" dirty="0" smtClean="0"/>
              <a:t>Röviden ezért </a:t>
            </a:r>
            <a:r>
              <a:rPr lang="hu-HU" sz="3200" b="1" u="sng" dirty="0"/>
              <a:t>okos egy okos </a:t>
            </a:r>
            <a:r>
              <a:rPr lang="hu-HU" sz="3200" b="1" u="sng" dirty="0" smtClean="0"/>
              <a:t>telefon</a:t>
            </a:r>
            <a:endParaRPr lang="hu-HU" sz="3200" b="1" u="sng" dirty="0"/>
          </a:p>
        </p:txBody>
      </p:sp>
      <p:pic>
        <p:nvPicPr>
          <p:cNvPr id="1026" name="Picture 2" descr="C:\Users\hanko\Documents\Balazs_ppt_20141222\smartphone_ev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33" y="2246117"/>
            <a:ext cx="3846005" cy="152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065049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0" y="390539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b="1" dirty="0" err="1" smtClean="0"/>
              <a:t>Iphone</a:t>
            </a:r>
            <a:r>
              <a:rPr lang="hu-HU" sz="4400" b="1" dirty="0" smtClean="0"/>
              <a:t> 6 Plus bemutatása, főbb jellemzői</a:t>
            </a:r>
            <a:endParaRPr lang="hu-HU" sz="4400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810491" y="1487424"/>
            <a:ext cx="80458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400" dirty="0" smtClean="0"/>
              <a:t>Az </a:t>
            </a:r>
            <a:r>
              <a:rPr lang="hu-HU" sz="2400" dirty="0"/>
              <a:t>A</a:t>
            </a:r>
            <a:r>
              <a:rPr lang="hu-HU" sz="2400" dirty="0" smtClean="0"/>
              <a:t>pple 2014. szeptemberében adta ki</a:t>
            </a:r>
          </a:p>
          <a:p>
            <a:pPr marL="285750" indent="-285750">
              <a:buFontTx/>
              <a:buChar char="-"/>
            </a:pPr>
            <a:r>
              <a:rPr lang="hu-HU" sz="2400" dirty="0"/>
              <a:t>O</a:t>
            </a:r>
            <a:r>
              <a:rPr lang="hu-HU" sz="2400" dirty="0" smtClean="0"/>
              <a:t>perációs rendszere az </a:t>
            </a:r>
            <a:r>
              <a:rPr lang="hu-HU" sz="2400" dirty="0" err="1" smtClean="0"/>
              <a:t>iOS</a:t>
            </a:r>
            <a:r>
              <a:rPr lang="hu-HU" sz="2400" dirty="0" smtClean="0"/>
              <a:t> 8</a:t>
            </a:r>
          </a:p>
          <a:p>
            <a:pPr marL="285750" indent="-285750">
              <a:buFontTx/>
              <a:buChar char="-"/>
            </a:pPr>
            <a:r>
              <a:rPr lang="hu-HU" sz="2400" dirty="0" smtClean="0"/>
              <a:t>Számos hálózati </a:t>
            </a:r>
            <a:r>
              <a:rPr lang="en-US" sz="2400" dirty="0" smtClean="0"/>
              <a:t>ho</a:t>
            </a:r>
            <a:r>
              <a:rPr lang="hu-HU" sz="2400" dirty="0" err="1" smtClean="0"/>
              <a:t>zzáférési</a:t>
            </a:r>
            <a:r>
              <a:rPr lang="hu-HU" sz="2400" dirty="0" smtClean="0"/>
              <a:t> technológiát támogat a 4G-t is </a:t>
            </a:r>
          </a:p>
          <a:p>
            <a:pPr marL="285750" indent="-285750">
              <a:buFontTx/>
              <a:buChar char="-"/>
            </a:pPr>
            <a:r>
              <a:rPr lang="hu-HU" sz="2400" dirty="0" smtClean="0"/>
              <a:t>Készenléti idő: 384 óra (ha nem használod) </a:t>
            </a:r>
            <a:r>
              <a:rPr lang="hu-HU" sz="2400" dirty="0" smtClean="0">
                <a:sym typeface="Wingdings" panose="05000000000000000000" pitchFamily="2" charset="2"/>
              </a:rPr>
              <a:t></a:t>
            </a:r>
            <a:endParaRPr lang="hu-HU" sz="2400" dirty="0" smtClean="0"/>
          </a:p>
          <a:p>
            <a:pPr marL="285750" indent="-285750">
              <a:buFontTx/>
              <a:buChar char="-"/>
            </a:pPr>
            <a:r>
              <a:rPr lang="hu-HU" sz="2400" dirty="0" smtClean="0"/>
              <a:t>Beszélgetési idő: 24 óra</a:t>
            </a:r>
          </a:p>
          <a:p>
            <a:pPr marL="285750" indent="-285750">
              <a:buFontTx/>
              <a:buChar char="-"/>
            </a:pPr>
            <a:r>
              <a:rPr lang="hu-HU" sz="2400" dirty="0" smtClean="0"/>
              <a:t>Office alkalmazások futnak rajta</a:t>
            </a:r>
          </a:p>
          <a:p>
            <a:pPr marL="285750" indent="-285750">
              <a:buFontTx/>
              <a:buChar char="-"/>
            </a:pPr>
            <a:r>
              <a:rPr lang="hu-HU" sz="2400" dirty="0" smtClean="0"/>
              <a:t>Kamera felbontása 8 </a:t>
            </a:r>
            <a:r>
              <a:rPr lang="hu-HU" sz="2400" dirty="0" err="1" smtClean="0"/>
              <a:t>Mpixel</a:t>
            </a:r>
            <a:endParaRPr lang="hu-HU" sz="2400" dirty="0" smtClean="0"/>
          </a:p>
          <a:p>
            <a:pPr marL="285750" indent="-285750">
              <a:buFontTx/>
              <a:buChar char="-"/>
            </a:pPr>
            <a:r>
              <a:rPr lang="hu-HU" sz="2400" dirty="0" smtClean="0"/>
              <a:t>1080 p HD minőségbe tud videót lejátszani</a:t>
            </a:r>
          </a:p>
          <a:p>
            <a:pPr marL="285750" indent="-285750">
              <a:buFontTx/>
              <a:buChar char="-"/>
            </a:pPr>
            <a:r>
              <a:rPr lang="hu-HU" sz="2400" dirty="0"/>
              <a:t>K</a:t>
            </a:r>
            <a:r>
              <a:rPr lang="hu-HU" sz="2400" dirty="0" smtClean="0"/>
              <a:t>ijelzője </a:t>
            </a:r>
            <a:r>
              <a:rPr lang="en-US" sz="2400" dirty="0" smtClean="0"/>
              <a:t>LED-</a:t>
            </a:r>
            <a:r>
              <a:rPr lang="hu-HU" sz="2400" dirty="0" err="1" smtClean="0"/>
              <a:t>háttérvilágítású</a:t>
            </a:r>
            <a:r>
              <a:rPr lang="en-US" sz="2400" dirty="0" smtClean="0"/>
              <a:t> </a:t>
            </a:r>
            <a:r>
              <a:rPr lang="en-US" sz="2400" dirty="0"/>
              <a:t>IPS LCD </a:t>
            </a:r>
            <a:r>
              <a:rPr lang="hu-HU" sz="2400" dirty="0" smtClean="0"/>
              <a:t>kapacitív érintőképernyő</a:t>
            </a:r>
          </a:p>
          <a:p>
            <a:pPr marL="285750" indent="-285750">
              <a:buFontTx/>
              <a:buChar char="-"/>
            </a:pPr>
            <a:r>
              <a:rPr lang="hu-HU" sz="2400" dirty="0" smtClean="0"/>
              <a:t>Számos érzékelő és egyéb beépített alkalmazással ellátva</a:t>
            </a:r>
            <a:r>
              <a:rPr lang="en-US" sz="2400" dirty="0" smtClean="0"/>
              <a:t> </a:t>
            </a:r>
            <a:endParaRPr lang="hu-HU" sz="2400" dirty="0" smtClean="0"/>
          </a:p>
          <a:p>
            <a:pPr marL="285750" indent="-285750">
              <a:buFontTx/>
              <a:buChar char="-"/>
            </a:pPr>
            <a:endParaRPr lang="hu-H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20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8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8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1" presetClass="exit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8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1" presetClass="exit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8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1" presetClass="exit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xit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9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1" presetClass="exit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9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1" presetClass="exit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10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1" presetClass="exit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10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1" presetClass="exit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10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1" presetClass="exit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11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212726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hu-HU" b="1" dirty="0">
                <a:latin typeface="+mn-lt"/>
                <a:ea typeface="+mn-ea"/>
                <a:cs typeface="+mn-cs"/>
              </a:rPr>
              <a:t>Fizikai</a:t>
            </a:r>
            <a:r>
              <a:rPr lang="hu-HU" b="1" dirty="0" smtClean="0"/>
              <a:t> </a:t>
            </a:r>
            <a:r>
              <a:rPr lang="hu-HU" b="1" dirty="0">
                <a:latin typeface="+mn-lt"/>
                <a:ea typeface="+mn-ea"/>
                <a:cs typeface="+mn-cs"/>
              </a:rPr>
              <a:t>paraméterek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96" y="1571348"/>
            <a:ext cx="7593068" cy="427151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hu-HU" dirty="0" smtClean="0"/>
              <a:t>A telefonok mérete hasonlóan egyéb műszaki eszközhöz (TV, autó) az idő előre </a:t>
            </a:r>
            <a:r>
              <a:rPr lang="hu-HU" dirty="0" err="1" smtClean="0"/>
              <a:t>haladtával</a:t>
            </a:r>
            <a:r>
              <a:rPr lang="hu-HU" dirty="0" smtClean="0"/>
              <a:t> egyre nő. Ennek egyik képviselője ez a telefon is, melynek kezelése egy kézzel nehézkes.</a:t>
            </a:r>
          </a:p>
          <a:p>
            <a:pPr marL="457200" lvl="1" indent="0">
              <a:buNone/>
            </a:pPr>
            <a:r>
              <a:rPr lang="hu-HU" sz="2800" dirty="0" smtClean="0"/>
              <a:t>Méretei</a:t>
            </a:r>
            <a:r>
              <a:rPr lang="hu-HU" dirty="0" smtClean="0"/>
              <a:t>:</a:t>
            </a:r>
          </a:p>
          <a:p>
            <a:pPr lvl="3"/>
            <a:r>
              <a:rPr lang="hu-HU" sz="2600" dirty="0" smtClean="0"/>
              <a:t>Magasság</a:t>
            </a:r>
            <a:r>
              <a:rPr lang="hu-HU" sz="2600" dirty="0"/>
              <a:t>: 158,1 </a:t>
            </a:r>
            <a:r>
              <a:rPr lang="hu-HU" sz="2600" dirty="0" smtClean="0"/>
              <a:t>mm</a:t>
            </a:r>
          </a:p>
          <a:p>
            <a:pPr lvl="3"/>
            <a:r>
              <a:rPr lang="hu-HU" sz="2600" dirty="0" smtClean="0"/>
              <a:t>Szélesség</a:t>
            </a:r>
            <a:r>
              <a:rPr lang="hu-HU" sz="2600" dirty="0"/>
              <a:t>: 77,8 </a:t>
            </a:r>
            <a:r>
              <a:rPr lang="hu-HU" sz="2600" dirty="0" smtClean="0"/>
              <a:t>mm</a:t>
            </a:r>
          </a:p>
          <a:p>
            <a:pPr lvl="3"/>
            <a:r>
              <a:rPr lang="hu-HU" sz="2600" dirty="0" smtClean="0"/>
              <a:t>Vastagság</a:t>
            </a:r>
            <a:r>
              <a:rPr lang="hu-HU" sz="2600" dirty="0"/>
              <a:t>: 7,1 </a:t>
            </a:r>
            <a:r>
              <a:rPr lang="hu-HU" sz="2600" dirty="0" smtClean="0"/>
              <a:t>mm</a:t>
            </a:r>
          </a:p>
          <a:p>
            <a:pPr lvl="3"/>
            <a:r>
              <a:rPr lang="hu-HU" sz="2600" dirty="0" smtClean="0"/>
              <a:t>Tömeg</a:t>
            </a:r>
            <a:r>
              <a:rPr lang="hu-HU" sz="2600" dirty="0"/>
              <a:t>: 172 gramm</a:t>
            </a:r>
            <a:endParaRPr lang="hu-HU" sz="2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5</a:t>
            </a:fld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467099"/>
            <a:ext cx="289981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2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203201"/>
            <a:ext cx="8543925" cy="1325563"/>
          </a:xfrm>
        </p:spPr>
        <p:txBody>
          <a:bodyPr/>
          <a:lstStyle/>
          <a:p>
            <a:pPr algn="ctr"/>
            <a:r>
              <a:rPr lang="hu-HU" b="1" dirty="0" smtClean="0">
                <a:latin typeface="Calibri" panose="020F0502020204030204" pitchFamily="34" charset="0"/>
              </a:rPr>
              <a:t>Energiaellátás</a:t>
            </a:r>
            <a:endParaRPr lang="hu-HU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485900"/>
            <a:ext cx="8543925" cy="49149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sz="2600" dirty="0" smtClean="0"/>
              <a:t>A nagy teljesítményű kijelző és a beépített elemek fogyasztása miatt nagy kihívás használható (egy napon belül nem kell tölteni) készülék gyártása. A gyártók egyik legnagyobb problémája a tartósabb, nagyobb kapacitású áramforrások</a:t>
            </a:r>
            <a:endParaRPr lang="hu-HU" sz="2600" dirty="0"/>
          </a:p>
          <a:p>
            <a:pPr marL="0" indent="0">
              <a:buNone/>
            </a:pPr>
            <a:r>
              <a:rPr lang="hu-HU" sz="3000" dirty="0" smtClean="0"/>
              <a:t>Jellemzői</a:t>
            </a:r>
            <a:r>
              <a:rPr lang="hu-HU" dirty="0" smtClean="0"/>
              <a:t>:</a:t>
            </a:r>
            <a:endParaRPr lang="hu-HU" dirty="0"/>
          </a:p>
          <a:p>
            <a:pPr lvl="1"/>
            <a:r>
              <a:rPr lang="hu-HU" sz="2600" dirty="0"/>
              <a:t>Beépített </a:t>
            </a:r>
            <a:r>
              <a:rPr lang="hu-HU" sz="2600" dirty="0" smtClean="0"/>
              <a:t>lítium ionos </a:t>
            </a:r>
            <a:r>
              <a:rPr lang="hu-HU" sz="2600" dirty="0"/>
              <a:t>akkumulátor</a:t>
            </a:r>
          </a:p>
          <a:p>
            <a:pPr lvl="1"/>
            <a:r>
              <a:rPr lang="hu-HU" sz="2600" dirty="0" smtClean="0"/>
              <a:t>Feltöltés </a:t>
            </a:r>
            <a:r>
              <a:rPr lang="hu-HU" sz="2600" dirty="0"/>
              <a:t>hálózati adapterről vagy számítógépről USB-csatlakozással</a:t>
            </a:r>
          </a:p>
          <a:p>
            <a:pPr lvl="1"/>
            <a:r>
              <a:rPr lang="hu-HU" sz="2600" dirty="0" smtClean="0"/>
              <a:t>Beszélgetési </a:t>
            </a:r>
            <a:r>
              <a:rPr lang="hu-HU" sz="2600" dirty="0"/>
              <a:t>idő: 3G-hálózaton akár 24 óra</a:t>
            </a:r>
          </a:p>
          <a:p>
            <a:pPr lvl="1"/>
            <a:r>
              <a:rPr lang="hu-HU" sz="2600" dirty="0" smtClean="0"/>
              <a:t>Készenléti </a:t>
            </a:r>
            <a:r>
              <a:rPr lang="hu-HU" sz="2600" dirty="0"/>
              <a:t>idő: akár 16 nap (384 óra)</a:t>
            </a:r>
          </a:p>
          <a:p>
            <a:pPr lvl="1"/>
            <a:r>
              <a:rPr lang="hu-HU" sz="2600" dirty="0" smtClean="0"/>
              <a:t>Internethasználat</a:t>
            </a:r>
            <a:r>
              <a:rPr lang="hu-HU" sz="2600" dirty="0"/>
              <a:t>: 3G-hálózaton akár 12 óra, </a:t>
            </a:r>
            <a:r>
              <a:rPr lang="hu-HU" sz="2600" dirty="0" err="1"/>
              <a:t>LTE‑hálózaton</a:t>
            </a:r>
            <a:r>
              <a:rPr lang="hu-HU" sz="2600" dirty="0"/>
              <a:t> akár 12 óra, </a:t>
            </a:r>
            <a:r>
              <a:rPr lang="hu-HU" sz="2600" dirty="0" err="1"/>
              <a:t>Wi‑Fi</a:t>
            </a:r>
            <a:r>
              <a:rPr lang="hu-HU" sz="2600" dirty="0"/>
              <a:t> hálózaton akár 12 óra</a:t>
            </a:r>
          </a:p>
          <a:p>
            <a:pPr lvl="1"/>
            <a:r>
              <a:rPr lang="hu-HU" sz="2600" dirty="0" err="1" smtClean="0"/>
              <a:t>Videólejátszás</a:t>
            </a:r>
            <a:r>
              <a:rPr lang="hu-HU" sz="2600" dirty="0"/>
              <a:t>: akár 14 óra</a:t>
            </a:r>
          </a:p>
          <a:p>
            <a:pPr lvl="1"/>
            <a:r>
              <a:rPr lang="hu-HU" sz="2600" dirty="0" smtClean="0"/>
              <a:t>Hanglejátszás</a:t>
            </a:r>
            <a:r>
              <a:rPr lang="hu-HU" sz="2600" dirty="0"/>
              <a:t>: akár 80 </a:t>
            </a:r>
            <a:r>
              <a:rPr lang="hu-HU" sz="2600" dirty="0" smtClean="0"/>
              <a:t>óra</a:t>
            </a:r>
          </a:p>
          <a:p>
            <a:pPr lvl="1"/>
            <a:r>
              <a:rPr lang="hu-HU" sz="2600" dirty="0" smtClean="0"/>
              <a:t>Kiegészítőként kapható hozzá nagyobb kapacitású akkumulátor, mely hasznos a sportolás közbeni használatkor (GPS + Zenelejátszó együttes használata)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18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073057"/>
          </a:xfrm>
        </p:spPr>
        <p:txBody>
          <a:bodyPr/>
          <a:lstStyle/>
          <a:p>
            <a:pPr algn="ctr"/>
            <a:r>
              <a:rPr lang="hu-HU" b="1" dirty="0">
                <a:latin typeface="Calibri" panose="020F0502020204030204" pitchFamily="34" charset="0"/>
              </a:rPr>
              <a:t>Processzor</a:t>
            </a:r>
            <a:r>
              <a:rPr lang="hu-HU" b="1" dirty="0" smtClean="0"/>
              <a:t> </a:t>
            </a:r>
            <a:r>
              <a:rPr lang="hu-HU" b="1" dirty="0">
                <a:latin typeface="Calibri" panose="020F0502020204030204" pitchFamily="34" charset="0"/>
              </a:rPr>
              <a:t>és</a:t>
            </a:r>
            <a:r>
              <a:rPr lang="hu-HU" b="1" dirty="0" smtClean="0"/>
              <a:t> </a:t>
            </a:r>
            <a:r>
              <a:rPr lang="hu-HU" b="1" dirty="0">
                <a:latin typeface="Calibri" panose="020F0502020204030204" pitchFamily="34" charset="0"/>
              </a:rPr>
              <a:t>memória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457728"/>
            <a:ext cx="9525000" cy="4790671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hu-HU" dirty="0" smtClean="0"/>
              <a:t>A telefonok belsejében az Apple esetében a processzor saját fejlesztésű, a szoftverrel szerves egységet képez. A többi rész általában előre gyártott elemekből áll, melyet a gyártó másik féltől szerez. Ennek oka a szabadalmi jogok birtoklása valamint a fejlesztéshez szükséges tudás birtoklása nem kifizetődő még oly nagy gyártóknak sem mint az Apple. </a:t>
            </a:r>
          </a:p>
          <a:p>
            <a:pPr lvl="2"/>
            <a:r>
              <a:rPr lang="hu-HU" dirty="0"/>
              <a:t>CPU,GPU,</a:t>
            </a:r>
            <a:r>
              <a:rPr lang="hu-HU" dirty="0" err="1"/>
              <a:t>ChipSet</a:t>
            </a:r>
            <a:r>
              <a:rPr lang="hu-HU" dirty="0"/>
              <a:t>:  Apple A8, </a:t>
            </a:r>
            <a:r>
              <a:rPr lang="hu-HU" dirty="0" err="1"/>
              <a:t>Dual-core</a:t>
            </a:r>
            <a:r>
              <a:rPr lang="hu-HU" dirty="0"/>
              <a:t> 1,4 </a:t>
            </a:r>
            <a:r>
              <a:rPr lang="hu-HU" dirty="0" err="1"/>
              <a:t>GHz</a:t>
            </a:r>
            <a:r>
              <a:rPr lang="hu-HU" dirty="0"/>
              <a:t> </a:t>
            </a:r>
            <a:r>
              <a:rPr lang="hu-HU" dirty="0" err="1"/>
              <a:t>Cyclone</a:t>
            </a:r>
            <a:r>
              <a:rPr lang="hu-HU" dirty="0"/>
              <a:t> (ARM v8-based), </a:t>
            </a:r>
            <a:r>
              <a:rPr lang="hu-HU" dirty="0" err="1"/>
              <a:t>PowerVR</a:t>
            </a:r>
            <a:r>
              <a:rPr lang="hu-HU" dirty="0"/>
              <a:t> GX6450 (</a:t>
            </a:r>
            <a:r>
              <a:rPr lang="hu-HU" dirty="0" err="1"/>
              <a:t>quad-core</a:t>
            </a:r>
            <a:r>
              <a:rPr lang="hu-HU" dirty="0"/>
              <a:t> </a:t>
            </a:r>
            <a:r>
              <a:rPr lang="hu-HU" dirty="0" err="1"/>
              <a:t>graphics</a:t>
            </a:r>
            <a:r>
              <a:rPr lang="hu-HU" dirty="0"/>
              <a:t>)</a:t>
            </a:r>
          </a:p>
          <a:p>
            <a:pPr marL="457200" lvl="1" indent="0">
              <a:buNone/>
            </a:pPr>
            <a:endParaRPr lang="hu-HU" dirty="0" smtClean="0"/>
          </a:p>
          <a:p>
            <a:pPr marL="457200" lvl="1" indent="0">
              <a:buNone/>
            </a:pPr>
            <a:r>
              <a:rPr lang="hu-HU" dirty="0" smtClean="0"/>
              <a:t>Az Apple telefonok árai a beépített elérhető tárhelytől függenek.</a:t>
            </a:r>
          </a:p>
          <a:p>
            <a:pPr lvl="2"/>
            <a:r>
              <a:rPr lang="hu-HU" dirty="0" smtClean="0"/>
              <a:t>Kapacitás	16 GB, 64 GB, 128 GB</a:t>
            </a:r>
          </a:p>
          <a:p>
            <a:pPr lvl="1"/>
            <a:endParaRPr lang="hu-HU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527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3955"/>
            <a:ext cx="9906000" cy="1240496"/>
          </a:xfrm>
        </p:spPr>
        <p:txBody>
          <a:bodyPr>
            <a:normAutofit/>
          </a:bodyPr>
          <a:lstStyle/>
          <a:p>
            <a:pPr algn="ctr"/>
            <a:r>
              <a:rPr lang="hu-HU" b="1" dirty="0">
                <a:latin typeface="Calibri" panose="020F0502020204030204" pitchFamily="34" charset="0"/>
              </a:rPr>
              <a:t>Kijelző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533525"/>
            <a:ext cx="8543925" cy="5023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dirty="0" smtClean="0"/>
              <a:t>A kijelzőn látható kép minősége nagymértékben hozzájárul a használó elégedettségéhez, ezért fordítanak nagy hangsúlyt a kristálytiszta, ragyogó színű, éles képet adó kijelzőkre.</a:t>
            </a:r>
          </a:p>
          <a:p>
            <a:pPr marL="0" indent="0">
              <a:buNone/>
            </a:pPr>
            <a:r>
              <a:rPr lang="hu-HU" sz="2400" dirty="0" smtClean="0"/>
              <a:t>Tulajdonságai:</a:t>
            </a:r>
          </a:p>
          <a:p>
            <a:pPr lvl="1"/>
            <a:r>
              <a:rPr lang="hu-HU" sz="2000" dirty="0"/>
              <a:t>5,</a:t>
            </a:r>
            <a:r>
              <a:rPr lang="hu-HU" sz="2000" dirty="0" err="1"/>
              <a:t>5</a:t>
            </a:r>
            <a:r>
              <a:rPr lang="hu-HU" sz="2000" dirty="0"/>
              <a:t> hüvelykes </a:t>
            </a:r>
            <a:r>
              <a:rPr lang="hu-HU" sz="2000" dirty="0" smtClean="0"/>
              <a:t>képátló, </a:t>
            </a:r>
          </a:p>
          <a:p>
            <a:pPr lvl="1"/>
            <a:r>
              <a:rPr lang="hu-HU" sz="2000" dirty="0" err="1" smtClean="0"/>
              <a:t>LED-es</a:t>
            </a:r>
            <a:r>
              <a:rPr lang="hu-HU" sz="2000" dirty="0" smtClean="0"/>
              <a:t> háttér-világítás</a:t>
            </a:r>
          </a:p>
          <a:p>
            <a:pPr lvl="1"/>
            <a:r>
              <a:rPr lang="hu-HU" sz="2000" dirty="0" smtClean="0"/>
              <a:t>széles </a:t>
            </a:r>
            <a:r>
              <a:rPr lang="hu-HU" sz="2000" dirty="0"/>
              <a:t>formátumú </a:t>
            </a:r>
            <a:r>
              <a:rPr lang="hu-HU" sz="2000" dirty="0" err="1"/>
              <a:t>Multi‑Touch</a:t>
            </a:r>
            <a:r>
              <a:rPr lang="hu-HU" sz="2000" dirty="0"/>
              <a:t> </a:t>
            </a:r>
            <a:r>
              <a:rPr lang="hu-HU" sz="2000" dirty="0" smtClean="0"/>
              <a:t>(egyszerre több ujjal is vezérelhető) kijelző </a:t>
            </a:r>
            <a:r>
              <a:rPr lang="hu-HU" sz="2000" dirty="0"/>
              <a:t>IPS </a:t>
            </a:r>
            <a:r>
              <a:rPr lang="hu-HU" sz="2000" dirty="0" smtClean="0"/>
              <a:t>technológiával</a:t>
            </a:r>
          </a:p>
          <a:p>
            <a:pPr lvl="1"/>
            <a:r>
              <a:rPr lang="hu-HU" sz="2000" dirty="0" smtClean="0"/>
              <a:t>1920 </a:t>
            </a:r>
            <a:r>
              <a:rPr lang="hu-HU" sz="2000" dirty="0"/>
              <a:t>x 1080 képpontos </a:t>
            </a:r>
            <a:r>
              <a:rPr lang="hu-HU" sz="2000" dirty="0" smtClean="0"/>
              <a:t>felbontás</a:t>
            </a:r>
          </a:p>
          <a:p>
            <a:pPr lvl="1"/>
            <a:r>
              <a:rPr lang="hu-HU" sz="2000" dirty="0" smtClean="0"/>
              <a:t> </a:t>
            </a:r>
            <a:r>
              <a:rPr lang="hu-HU" sz="2000" dirty="0"/>
              <a:t>401 </a:t>
            </a:r>
            <a:r>
              <a:rPr lang="hu-HU" sz="2000" dirty="0" err="1"/>
              <a:t>ppi</a:t>
            </a:r>
            <a:r>
              <a:rPr lang="hu-HU" sz="2000" dirty="0"/>
              <a:t> </a:t>
            </a:r>
            <a:r>
              <a:rPr lang="hu-HU" sz="2000" dirty="0" err="1" smtClean="0"/>
              <a:t>képpontsűrűség</a:t>
            </a:r>
            <a:endParaRPr lang="hu-HU" sz="2000" dirty="0" smtClean="0"/>
          </a:p>
          <a:p>
            <a:pPr lvl="1"/>
            <a:r>
              <a:rPr lang="hu-HU" sz="2000" dirty="0" smtClean="0"/>
              <a:t>1300:1 </a:t>
            </a:r>
            <a:r>
              <a:rPr lang="hu-HU" sz="2000" dirty="0"/>
              <a:t>kontrasztarány (tipikus)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8</a:t>
            </a:fld>
            <a:endParaRPr lang="hu-H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85917"/>
            <a:ext cx="3400425" cy="165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58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288926"/>
            <a:ext cx="8543925" cy="1325563"/>
          </a:xfrm>
        </p:spPr>
        <p:txBody>
          <a:bodyPr/>
          <a:lstStyle/>
          <a:p>
            <a:pPr algn="ctr"/>
            <a:r>
              <a:rPr lang="hu-HU" b="1" dirty="0">
                <a:latin typeface="Calibri" panose="020F0502020204030204" pitchFamily="34" charset="0"/>
              </a:rPr>
              <a:t>Kamera</a:t>
            </a: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681038" y="1381125"/>
            <a:ext cx="8543925" cy="489585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hu-HU" sz="3800" dirty="0" smtClean="0"/>
              <a:t>A vásárlóknak fontos tulajdonság a telefonba épített kamera tulajdonságai. Az Apple erre nem helyez akkora hangsúlyt mint más gyártók. Ettől függetlenül számomra tökéletes képeket készít.</a:t>
            </a:r>
          </a:p>
          <a:p>
            <a:pPr marL="0" indent="0">
              <a:buNone/>
            </a:pPr>
            <a:r>
              <a:rPr lang="hu-HU" sz="3800" dirty="0" smtClean="0"/>
              <a:t>Néhány fontos tulajdonsága:</a:t>
            </a:r>
            <a:endParaRPr lang="hu-HU" sz="3800" dirty="0"/>
          </a:p>
          <a:p>
            <a:pPr lvl="1"/>
            <a:r>
              <a:rPr lang="hu-HU" sz="3200" dirty="0" smtClean="0"/>
              <a:t>Új </a:t>
            </a:r>
            <a:r>
              <a:rPr lang="hu-HU" sz="3200" dirty="0"/>
              <a:t>8 megapixeles </a:t>
            </a:r>
            <a:r>
              <a:rPr lang="hu-HU" sz="3200" dirty="0" err="1"/>
              <a:t>iSight</a:t>
            </a:r>
            <a:r>
              <a:rPr lang="hu-HU" sz="3200" dirty="0"/>
              <a:t> kamera 1,5 µ méretű </a:t>
            </a:r>
            <a:r>
              <a:rPr lang="hu-HU" sz="3200" dirty="0" smtClean="0"/>
              <a:t>képpontokkal</a:t>
            </a:r>
          </a:p>
          <a:p>
            <a:pPr lvl="1"/>
            <a:r>
              <a:rPr lang="hu-HU" sz="3200" dirty="0" smtClean="0"/>
              <a:t>Automatikus </a:t>
            </a:r>
            <a:r>
              <a:rPr lang="hu-HU" sz="3200" dirty="0"/>
              <a:t>élességállítás </a:t>
            </a:r>
            <a:r>
              <a:rPr lang="hu-HU" sz="3200" dirty="0" err="1"/>
              <a:t>Focus</a:t>
            </a:r>
            <a:r>
              <a:rPr lang="hu-HU" sz="3200" dirty="0"/>
              <a:t> </a:t>
            </a:r>
            <a:r>
              <a:rPr lang="hu-HU" sz="3200" dirty="0" err="1"/>
              <a:t>Pixels</a:t>
            </a:r>
            <a:r>
              <a:rPr lang="hu-HU" sz="3200" dirty="0"/>
              <a:t> </a:t>
            </a:r>
            <a:r>
              <a:rPr lang="hu-HU" sz="3200" dirty="0" smtClean="0"/>
              <a:t>technológiával</a:t>
            </a:r>
          </a:p>
          <a:p>
            <a:pPr lvl="1"/>
            <a:r>
              <a:rPr lang="hu-HU" sz="3200" dirty="0" smtClean="0"/>
              <a:t>ƒ/2,2-es fényrekesz</a:t>
            </a:r>
          </a:p>
          <a:p>
            <a:pPr lvl="1"/>
            <a:r>
              <a:rPr lang="hu-HU" sz="3200" dirty="0"/>
              <a:t>Optikai </a:t>
            </a:r>
            <a:r>
              <a:rPr lang="hu-HU" sz="3200" dirty="0" smtClean="0"/>
              <a:t>automatikus </a:t>
            </a:r>
            <a:r>
              <a:rPr lang="hu-HU" sz="3200" dirty="0"/>
              <a:t>képstabilizálás </a:t>
            </a:r>
            <a:endParaRPr lang="hu-HU" sz="3200" dirty="0" smtClean="0"/>
          </a:p>
          <a:p>
            <a:pPr lvl="1"/>
            <a:r>
              <a:rPr lang="hu-HU" sz="3200" dirty="0" smtClean="0"/>
              <a:t>Öttagú objektív</a:t>
            </a:r>
          </a:p>
          <a:p>
            <a:pPr lvl="1"/>
            <a:r>
              <a:rPr lang="hu-HU" sz="3200" dirty="0" smtClean="0"/>
              <a:t>Hibrid </a:t>
            </a:r>
            <a:r>
              <a:rPr lang="hu-HU" sz="3200" dirty="0" err="1" smtClean="0"/>
              <a:t>infravörösszűrő</a:t>
            </a:r>
            <a:endParaRPr lang="hu-HU" sz="3200" dirty="0" smtClean="0"/>
          </a:p>
          <a:p>
            <a:pPr lvl="1"/>
            <a:r>
              <a:rPr lang="hu-HU" sz="3200" dirty="0" smtClean="0"/>
              <a:t>Hátsó </a:t>
            </a:r>
            <a:r>
              <a:rPr lang="hu-HU" sz="3200" dirty="0"/>
              <a:t>megvilágítású </a:t>
            </a:r>
            <a:r>
              <a:rPr lang="hu-HU" sz="3200" dirty="0" smtClean="0"/>
              <a:t>érzékelő</a:t>
            </a:r>
          </a:p>
          <a:p>
            <a:pPr lvl="1"/>
            <a:r>
              <a:rPr lang="hu-HU" sz="3200" dirty="0" smtClean="0"/>
              <a:t>Zafírkristály objektívvédő</a:t>
            </a:r>
          </a:p>
          <a:p>
            <a:pPr lvl="1"/>
            <a:r>
              <a:rPr lang="hu-HU" sz="3200" dirty="0" smtClean="0"/>
              <a:t>Automatikus </a:t>
            </a:r>
            <a:r>
              <a:rPr lang="hu-HU" sz="3200" dirty="0"/>
              <a:t>HDR </a:t>
            </a:r>
            <a:r>
              <a:rPr lang="hu-HU" sz="3200" dirty="0" smtClean="0"/>
              <a:t>fényképezéshez</a:t>
            </a:r>
          </a:p>
          <a:p>
            <a:pPr lvl="1"/>
            <a:r>
              <a:rPr lang="hu-HU" sz="3200" dirty="0" smtClean="0"/>
              <a:t>Sorozatfelvétel funkció</a:t>
            </a:r>
          </a:p>
          <a:p>
            <a:pPr lvl="1"/>
            <a:r>
              <a:rPr lang="hu-HU" sz="3200" dirty="0" smtClean="0"/>
              <a:t>Élességállítás koppintással</a:t>
            </a:r>
          </a:p>
          <a:p>
            <a:pPr lvl="1"/>
            <a:r>
              <a:rPr lang="hu-HU" sz="3200" dirty="0" smtClean="0"/>
              <a:t>Fényképek </a:t>
            </a:r>
            <a:r>
              <a:rPr lang="hu-HU" sz="3200" dirty="0" err="1" smtClean="0"/>
              <a:t>geocímkézése</a:t>
            </a:r>
            <a:endParaRPr lang="hu-HU" sz="3200" dirty="0" smtClean="0"/>
          </a:p>
          <a:p>
            <a:pPr lvl="1"/>
            <a:r>
              <a:rPr lang="hu-HU" sz="3200" dirty="0" smtClean="0"/>
              <a:t>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4756-05F8-4CD0-BEAA-4401FECDB1A6}" type="slidenum">
              <a:rPr lang="hu-HU" smtClean="0"/>
              <a:t>9</a:t>
            </a:fld>
            <a:endParaRPr lang="hu-H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3867149"/>
            <a:ext cx="2543704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1140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1258</Words>
  <Application>Microsoft Office PowerPoint</Application>
  <PresentationFormat>A4 (210x297 mm)</PresentationFormat>
  <Paragraphs>230</Paragraphs>
  <Slides>18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19" baseType="lpstr">
      <vt:lpstr>Office-téma</vt:lpstr>
      <vt:lpstr>Kedvenc mobilom</vt:lpstr>
      <vt:lpstr>Miről lesz szó:</vt:lpstr>
      <vt:lpstr>PowerPoint bemutató</vt:lpstr>
      <vt:lpstr>PowerPoint bemutató</vt:lpstr>
      <vt:lpstr>Fizikai paraméterek</vt:lpstr>
      <vt:lpstr>Energiaellátás</vt:lpstr>
      <vt:lpstr>Processzor és memória</vt:lpstr>
      <vt:lpstr>Kijelző</vt:lpstr>
      <vt:lpstr>Kamera</vt:lpstr>
      <vt:lpstr>Csatlakozási lehetőségek</vt:lpstr>
      <vt:lpstr>Egyéb beépített funkciók</vt:lpstr>
      <vt:lpstr>Különleges szolgáltatások</vt:lpstr>
      <vt:lpstr>Én mire használnám</vt:lpstr>
      <vt:lpstr>PowerPoint bemutató</vt:lpstr>
      <vt:lpstr>PowerPoint bemutató</vt:lpstr>
      <vt:lpstr>PowerPoint bemutató</vt:lpstr>
      <vt:lpstr>Kérdések</vt:lpstr>
      <vt:lpstr>Források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Ildi</dc:creator>
  <cp:lastModifiedBy>felhasznalo</cp:lastModifiedBy>
  <cp:revision>48</cp:revision>
  <dcterms:created xsi:type="dcterms:W3CDTF">2014-12-23T08:57:25Z</dcterms:created>
  <dcterms:modified xsi:type="dcterms:W3CDTF">2015-01-08T08:21:38Z</dcterms:modified>
</cp:coreProperties>
</file>