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58.png" ContentType="image/png"/>
  <Override PartName="/ppt/media/image19.png" ContentType="image/png"/>
  <Override PartName="/ppt/media/image20.png" ContentType="image/png"/>
  <Override PartName="/ppt/media/image5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44.png" ContentType="image/png"/>
  <Override PartName="/ppt/media/image56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3BCD73-B7B7-4391-B1C5-20BA14E6600A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81A6D8-49AE-47D9-B685-DB6FCD0D13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6B8A7A-DFE8-478F-A79C-ED126521B5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7EE3A0-9472-435F-8D62-78B35BABF5FC}" type="slidenum">
              <a:t>&lt;#&gt;</a:t>
            </a:fld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8E3B87B-2CB6-42AF-9A9A-687F3F869CEB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E64B634-768A-4676-BC20-FB7A3E2600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3677462-E7B5-42F7-A3B4-4D01BFA598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973F202-79FD-4043-9018-50D25ADEA6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3D41AE1-B67C-4AF8-B011-AC0D3340C2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75880" y="613080"/>
            <a:ext cx="10224000" cy="33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4F81870-7935-4246-8FB3-4839B1850D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D061B6B-A692-4F41-85AB-B1A91E07F5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6FFD67-29A9-4AD5-BFD1-6578EA2AF5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7B79A77-A177-4B3F-A79A-4384EA9EB1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EE184F2-6C82-4905-B1F4-3C22F7105A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9F85F7D-9ABB-4818-886E-2B7C13D5F6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1DFDD16-EFEE-45F4-9496-030117779F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5B7E16F-8535-4AAA-A642-9A3082146F55}" type="slidenum">
              <a:t>&lt;#&gt;</a:t>
            </a:fld>
          </a:p>
        </p:txBody>
      </p:sp>
      <p:sp>
        <p:nvSpPr>
          <p:cNvPr id="10" name="PlaceHolder 9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EA510C-64CD-4DF6-8ED9-12B134823FC2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F5E907-A3CA-4F47-AB50-253973021A04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8229B5-6BF4-4FBD-9DA6-90411FCAA650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F74215-36A4-41F4-ADCC-D7598B4D7BDE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C086A7-CC4A-45F3-9665-25BDF94E3C5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DFDEA8-FAA8-4913-860F-11B7156C17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75880" y="613080"/>
            <a:ext cx="10224000" cy="33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474961-1CDF-4F94-926C-62010B0428A6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39F385-58BF-42EB-A72B-A33FCF59129D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226685-9D34-4AEB-A718-72E26BEF00AA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ED071E-342C-487D-9AB2-02937E236984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EAF0BE-7ECD-4E5D-B4B1-7B5708DCA049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05DF91-3956-494F-BF43-AEB6F03EE642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ED3BC8-C937-4FA3-A22C-2E701D46E98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B9A0AA-310B-4EBD-8277-CF5B4FF2D4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D25036-84ED-4372-B56E-38AA47485C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75880" y="613080"/>
            <a:ext cx="10224000" cy="33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2134AC-AEBD-4E9D-BF12-2DA2FD8FAB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9D6BB5-355A-4670-8B6F-C1FB29B5AA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959269-EF67-4AB9-95B0-227F515B13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A58210-F627-43D3-91E6-2603B31952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HuskyIcon_TwoColor.png"/>
          <p:cNvPicPr/>
          <p:nvPr/>
        </p:nvPicPr>
        <p:blipFill>
          <a:blip r:embed="rId2"/>
          <a:stretch/>
        </p:blipFill>
        <p:spPr>
          <a:xfrm>
            <a:off x="11234160" y="6238800"/>
            <a:ext cx="337320" cy="4176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4724280" y="62532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800" spc="-1" strike="noStrike">
                <a:solidFill>
                  <a:srgbClr val="8b8b8b"/>
                </a:solidFill>
                <a:latin typeface="Avenir Next Regula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b8b8b"/>
                </a:solidFill>
                <a:latin typeface="Avenir Next Regular"/>
              </a:rPr>
              <a:t>&lt;date/time&gt;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" name="TextBox 14"/>
          <p:cNvSpPr/>
          <p:nvPr/>
        </p:nvSpPr>
        <p:spPr>
          <a:xfrm>
            <a:off x="3391560" y="-134280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6000"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Myriad Pro"/>
              </a:rPr>
              <a:t>Headlines here in upper and lower case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8431200" y="62532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808080"/>
                </a:solidFill>
                <a:latin typeface="Avenir Next"/>
                <a:ea typeface="Avenir Nex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08080"/>
                </a:solidFill>
                <a:latin typeface="Avenir Next"/>
                <a:ea typeface="Avenir Next"/>
              </a:rPr>
              <a:t>Title of document here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Myriad Pro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yriad Pro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Myriad Pro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Myriad Pro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Myriad Pro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Myriad Pr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Myriad Pro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yriad Pro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Myriad Pro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yriad Pro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Myriad Pro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yriad Pro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Myriad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 descr="HuskyIcon_TwoColor.png"/>
          <p:cNvPicPr/>
          <p:nvPr/>
        </p:nvPicPr>
        <p:blipFill>
          <a:blip r:embed="rId2"/>
          <a:stretch/>
        </p:blipFill>
        <p:spPr>
          <a:xfrm>
            <a:off x="11234160" y="6238800"/>
            <a:ext cx="337320" cy="41760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Myriad Pro"/>
              </a:rPr>
              <a:t>Headlines case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dt" idx="3"/>
          </p:nvPr>
        </p:nvSpPr>
        <p:spPr>
          <a:xfrm>
            <a:off x="4667400" y="62532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800" spc="-1" strike="noStrike">
                <a:solidFill>
                  <a:srgbClr val="8b8b8b"/>
                </a:solidFill>
                <a:latin typeface="Avenir Next Regula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b8b8b"/>
                </a:solidFill>
                <a:latin typeface="Avenir Next Regular"/>
              </a:rPr>
              <a:t>&lt;date/time&gt;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4"/>
          </p:nvPr>
        </p:nvSpPr>
        <p:spPr>
          <a:xfrm>
            <a:off x="8431200" y="62532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808080"/>
                </a:solidFill>
                <a:latin typeface="Avenir Next"/>
                <a:ea typeface="Avenir Nex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08080"/>
                </a:solidFill>
                <a:latin typeface="Avenir Next"/>
                <a:ea typeface="Avenir Next"/>
              </a:rPr>
              <a:t>Title of document here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Myriad Pro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yriad Pro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Myriad Pro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Myriad Pro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Myriad Pro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Myriad Pr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Myriad Pro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yriad Pro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Myriad Pro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yriad Pro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Myriad Pro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yriad Pro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Myriad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3" descr="HuskyIcon_TwoColor.png"/>
          <p:cNvPicPr/>
          <p:nvPr/>
        </p:nvPicPr>
        <p:blipFill>
          <a:blip r:embed="rId2"/>
          <a:stretch/>
        </p:blipFill>
        <p:spPr>
          <a:xfrm>
            <a:off x="11234160" y="6238800"/>
            <a:ext cx="337320" cy="41760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15440" y="992880"/>
            <a:ext cx="11360520" cy="273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US" sz="694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6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5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defRPr b="0" lang="en" sz="18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C2AC8A-8367-4F30-874E-A57A784CFBFF}" type="slidenum">
              <a:rPr b="0" lang="en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Myriad Pro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Myriad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Myriad Pro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Myriad Pro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Myriad Pro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Myriad Pro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Myriad Pr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Myriad Pro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yriad Pro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Myriad Pro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yriad Pro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Myriad Pro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yriad Pro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Myriad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20" Type="http://schemas.openxmlformats.org/officeDocument/2006/relationships/image" Target="../media/image33.png"/><Relationship Id="rId21" Type="http://schemas.openxmlformats.org/officeDocument/2006/relationships/image" Target="../media/image34.png"/><Relationship Id="rId22" Type="http://schemas.openxmlformats.org/officeDocument/2006/relationships/image" Target="../media/image35.png"/><Relationship Id="rId23" Type="http://schemas.openxmlformats.org/officeDocument/2006/relationships/image" Target="../media/image36.png"/><Relationship Id="rId24" Type="http://schemas.openxmlformats.org/officeDocument/2006/relationships/image" Target="../media/image37.png"/><Relationship Id="rId25" Type="http://schemas.openxmlformats.org/officeDocument/2006/relationships/image" Target="../media/image38.png"/><Relationship Id="rId26" Type="http://schemas.openxmlformats.org/officeDocument/2006/relationships/image" Target="../media/image39.png"/><Relationship Id="rId27" Type="http://schemas.openxmlformats.org/officeDocument/2006/relationships/image" Target="../media/image40.png"/><Relationship Id="rId28" Type="http://schemas.openxmlformats.org/officeDocument/2006/relationships/image" Target="../media/image41.png"/><Relationship Id="rId29" Type="http://schemas.openxmlformats.org/officeDocument/2006/relationships/image" Target="../media/image42.png"/><Relationship Id="rId30" Type="http://schemas.openxmlformats.org/officeDocument/2006/relationships/image" Target="../media/image43.png"/><Relationship Id="rId31" Type="http://schemas.openxmlformats.org/officeDocument/2006/relationships/image" Target="../media/image44.png"/><Relationship Id="rId32" Type="http://schemas.openxmlformats.org/officeDocument/2006/relationships/image" Target="../media/image45.png"/><Relationship Id="rId33" Type="http://schemas.openxmlformats.org/officeDocument/2006/relationships/image" Target="../media/image46.png"/><Relationship Id="rId34" Type="http://schemas.openxmlformats.org/officeDocument/2006/relationships/image" Target="../media/image47.png"/><Relationship Id="rId35" Type="http://schemas.openxmlformats.org/officeDocument/2006/relationships/image" Target="../media/image48.png"/><Relationship Id="rId36" Type="http://schemas.openxmlformats.org/officeDocument/2006/relationships/slideLayout" Target="../slideLayouts/slideLayout2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2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2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2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journals.ametsoc.org/view/journals/aies/1/3/AIES-D-22-0003.1.xml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76000"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Myriad Pro"/>
              </a:rPr>
              <a:t>Microphysical properties of</a:t>
            </a:r>
            <a:br>
              <a:rPr sz="6000"/>
            </a:br>
            <a:r>
              <a:rPr b="1" lang="en-US" sz="6000" spc="-1" strike="noStrike">
                <a:solidFill>
                  <a:srgbClr val="000000"/>
                </a:solidFill>
                <a:latin typeface="Myriad Pro"/>
              </a:rPr>
              <a:t>ESCAPE clouds as measured by HOLODEC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2697840" y="3781440"/>
            <a:ext cx="6391440" cy="60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9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Myriad Pro"/>
              </a:rPr>
              <a:t>Nithin Allwayin, Elise Rosky, Raymond Shaw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yriad Pro"/>
              </a:rPr>
              <a:t>Michigan Technological University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6"/>
          </p:nvPr>
        </p:nvSpPr>
        <p:spPr>
          <a:xfrm>
            <a:off x="8276400" y="62442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08080"/>
                </a:solidFill>
                <a:latin typeface="Avenir Next"/>
                <a:ea typeface="Avenir Nex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venir Next"/>
                <a:ea typeface="Avenir Next"/>
              </a:rPr>
              <a:t>ESCAPE Science Meeting, Nov 10, 2022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7"/>
          </p:nvPr>
        </p:nvSpPr>
        <p:spPr>
          <a:xfrm>
            <a:off x="4616280" y="62442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800" spc="-1" strike="noStrike">
                <a:solidFill>
                  <a:srgbClr val="808080"/>
                </a:solidFill>
                <a:latin typeface="Avenir Next"/>
                <a:ea typeface="Avenir Nex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08080"/>
                </a:solidFill>
                <a:latin typeface="Avenir Next"/>
                <a:ea typeface="Avenir Next"/>
              </a:rPr>
              <a:t>11/9/2022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Myriad Pro"/>
              </a:rPr>
              <a:t>C-RF12 – Liquid Water Content Comparison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1" name="Picture 4" descr=""/>
          <p:cNvPicPr/>
          <p:nvPr/>
        </p:nvPicPr>
        <p:blipFill>
          <a:blip r:embed="rId1"/>
          <a:stretch/>
        </p:blipFill>
        <p:spPr>
          <a:xfrm>
            <a:off x="875880" y="1548720"/>
            <a:ext cx="9721800" cy="391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Myriad Pro"/>
              </a:rPr>
              <a:t>C-RF12 – Liquid Water Content with Clusters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3" name="Picture 3" descr=""/>
          <p:cNvPicPr/>
          <p:nvPr/>
        </p:nvPicPr>
        <p:blipFill>
          <a:blip r:embed="rId1"/>
          <a:stretch/>
        </p:blipFill>
        <p:spPr>
          <a:xfrm>
            <a:off x="1234800" y="1472400"/>
            <a:ext cx="9721800" cy="391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Myriad Pro"/>
              </a:rPr>
              <a:t>C-RF12 –Vertical velocity with Clusters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1666800" y="1749960"/>
            <a:ext cx="8645760" cy="350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6" name="Rectangle 3"/>
          <p:cNvSpPr/>
          <p:nvPr/>
        </p:nvSpPr>
        <p:spPr>
          <a:xfrm>
            <a:off x="5969520" y="3244320"/>
            <a:ext cx="252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Rectangle 5"/>
          <p:cNvSpPr/>
          <p:nvPr/>
        </p:nvSpPr>
        <p:spPr>
          <a:xfrm>
            <a:off x="5969520" y="3244320"/>
            <a:ext cx="252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8" name="Picture 8" descr=""/>
          <p:cNvPicPr/>
          <p:nvPr/>
        </p:nvPicPr>
        <p:blipFill>
          <a:blip r:embed="rId1"/>
          <a:stretch/>
        </p:blipFill>
        <p:spPr>
          <a:xfrm>
            <a:off x="1079280" y="1463040"/>
            <a:ext cx="10032840" cy="393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54;p13"/>
          <p:cNvSpPr/>
          <p:nvPr/>
        </p:nvSpPr>
        <p:spPr>
          <a:xfrm>
            <a:off x="284400" y="73440"/>
            <a:ext cx="3017520" cy="3254400"/>
          </a:xfrm>
          <a:prstGeom prst="rect">
            <a:avLst/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Google Shape;55;p13"/>
          <p:cNvSpPr/>
          <p:nvPr/>
        </p:nvSpPr>
        <p:spPr>
          <a:xfrm>
            <a:off x="206280" y="3367800"/>
            <a:ext cx="3931560" cy="3416400"/>
          </a:xfrm>
          <a:prstGeom prst="rect">
            <a:avLst/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Google Shape;56;p13"/>
          <p:cNvSpPr/>
          <p:nvPr/>
        </p:nvSpPr>
        <p:spPr>
          <a:xfrm>
            <a:off x="3384000" y="73440"/>
            <a:ext cx="4701240" cy="3254400"/>
          </a:xfrm>
          <a:prstGeom prst="rect">
            <a:avLst/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Google Shape;57;p13"/>
          <p:cNvSpPr/>
          <p:nvPr/>
        </p:nvSpPr>
        <p:spPr>
          <a:xfrm>
            <a:off x="4194720" y="3367800"/>
            <a:ext cx="5409000" cy="3416400"/>
          </a:xfrm>
          <a:prstGeom prst="rect">
            <a:avLst/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Google Shape;58;p13"/>
          <p:cNvSpPr/>
          <p:nvPr/>
        </p:nvSpPr>
        <p:spPr>
          <a:xfrm>
            <a:off x="8167320" y="73440"/>
            <a:ext cx="3931560" cy="3254400"/>
          </a:xfrm>
          <a:prstGeom prst="rect">
            <a:avLst/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Google Shape;59;p13"/>
          <p:cNvSpPr/>
          <p:nvPr/>
        </p:nvSpPr>
        <p:spPr>
          <a:xfrm>
            <a:off x="9687240" y="3367800"/>
            <a:ext cx="2405880" cy="3416400"/>
          </a:xfrm>
          <a:prstGeom prst="rect">
            <a:avLst/>
          </a:prstGeom>
          <a:solidFill>
            <a:schemeClr val="lt2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Google Shape;60;p13"/>
          <p:cNvSpPr/>
          <p:nvPr/>
        </p:nvSpPr>
        <p:spPr>
          <a:xfrm>
            <a:off x="206280" y="0"/>
            <a:ext cx="317772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" sz="2400" spc="-1" strike="noStrike">
                <a:solidFill>
                  <a:srgbClr val="000000"/>
                </a:solidFill>
                <a:highlight>
                  <a:srgbClr val="70ad47"/>
                </a:highlight>
                <a:latin typeface="Calibri"/>
              </a:rPr>
              <a:t>Short Columns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6" name="Google Shape;61;p13"/>
          <p:cNvSpPr/>
          <p:nvPr/>
        </p:nvSpPr>
        <p:spPr>
          <a:xfrm>
            <a:off x="9211680" y="3679560"/>
            <a:ext cx="3177720" cy="97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" sz="24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</a:rPr>
              <a:t>Small Ice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" sz="24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</a:rPr>
              <a:t>&lt;20um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7" name="Google Shape;62;p13"/>
          <p:cNvSpPr/>
          <p:nvPr/>
        </p:nvSpPr>
        <p:spPr>
          <a:xfrm>
            <a:off x="5509800" y="3429000"/>
            <a:ext cx="317772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" sz="2400" spc="-1" strike="noStrike">
                <a:solidFill>
                  <a:srgbClr val="000000"/>
                </a:solidFill>
                <a:highlight>
                  <a:srgbClr val="00ff00"/>
                </a:highlight>
                <a:latin typeface="Calibri"/>
              </a:rPr>
              <a:t>Irregular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8" name="Google Shape;63;p13"/>
          <p:cNvSpPr/>
          <p:nvPr/>
        </p:nvSpPr>
        <p:spPr>
          <a:xfrm>
            <a:off x="4174200" y="0"/>
            <a:ext cx="317772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" sz="2400" spc="-1" strike="noStrike">
                <a:solidFill>
                  <a:srgbClr val="000000"/>
                </a:solidFill>
                <a:highlight>
                  <a:srgbClr val="5b9bd5"/>
                </a:highlight>
                <a:latin typeface="Calibri"/>
              </a:rPr>
              <a:t>Frozen Droplets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9" name="Google Shape;64;p13"/>
          <p:cNvSpPr/>
          <p:nvPr/>
        </p:nvSpPr>
        <p:spPr>
          <a:xfrm>
            <a:off x="583200" y="3287160"/>
            <a:ext cx="317772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" sz="2400" spc="-1" strike="noStrike">
                <a:solidFill>
                  <a:srgbClr val="000000"/>
                </a:solidFill>
                <a:highlight>
                  <a:srgbClr val="ff00ff"/>
                </a:highlight>
                <a:latin typeface="Calibri"/>
              </a:rPr>
              <a:t>Long Columns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0" name="Google Shape;65;p13"/>
          <p:cNvSpPr/>
          <p:nvPr/>
        </p:nvSpPr>
        <p:spPr>
          <a:xfrm>
            <a:off x="8598960" y="0"/>
            <a:ext cx="317772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" sz="2400" spc="-1" strike="noStrike">
                <a:solidFill>
                  <a:srgbClr val="000000"/>
                </a:solidFill>
                <a:highlight>
                  <a:srgbClr val="ff9900"/>
                </a:highlight>
                <a:latin typeface="Calibri"/>
              </a:rPr>
              <a:t>Plate Assemblages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1" name="Google Shape;66;p13" descr=""/>
          <p:cNvPicPr/>
          <p:nvPr/>
        </p:nvPicPr>
        <p:blipFill>
          <a:blip r:embed="rId1"/>
          <a:stretch/>
        </p:blipFill>
        <p:spPr>
          <a:xfrm>
            <a:off x="506520" y="1514160"/>
            <a:ext cx="1123920" cy="83016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67;p13" descr=""/>
          <p:cNvPicPr/>
          <p:nvPr/>
        </p:nvPicPr>
        <p:blipFill>
          <a:blip r:embed="rId2"/>
          <a:stretch/>
        </p:blipFill>
        <p:spPr>
          <a:xfrm>
            <a:off x="1795320" y="525960"/>
            <a:ext cx="1288080" cy="92736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68;p13" descr=""/>
          <p:cNvPicPr/>
          <p:nvPr/>
        </p:nvPicPr>
        <p:blipFill>
          <a:blip r:embed="rId3"/>
          <a:stretch/>
        </p:blipFill>
        <p:spPr>
          <a:xfrm>
            <a:off x="1890000" y="1655280"/>
            <a:ext cx="1098720" cy="102996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69;p13" descr=""/>
          <p:cNvPicPr/>
          <p:nvPr/>
        </p:nvPicPr>
        <p:blipFill>
          <a:blip r:embed="rId4"/>
          <a:stretch/>
        </p:blipFill>
        <p:spPr>
          <a:xfrm>
            <a:off x="535680" y="2495880"/>
            <a:ext cx="1065240" cy="790920"/>
          </a:xfrm>
          <a:prstGeom prst="rect">
            <a:avLst/>
          </a:prstGeom>
          <a:ln w="0">
            <a:noFill/>
          </a:ln>
        </p:spPr>
      </p:pic>
      <p:pic>
        <p:nvPicPr>
          <p:cNvPr id="175" name="Google Shape;70;p13" descr=""/>
          <p:cNvPicPr/>
          <p:nvPr/>
        </p:nvPicPr>
        <p:blipFill>
          <a:blip r:embed="rId5"/>
          <a:stretch/>
        </p:blipFill>
        <p:spPr>
          <a:xfrm>
            <a:off x="506520" y="497880"/>
            <a:ext cx="1099080" cy="865080"/>
          </a:xfrm>
          <a:prstGeom prst="rect">
            <a:avLst/>
          </a:prstGeom>
          <a:ln w="0">
            <a:noFill/>
          </a:ln>
        </p:spPr>
      </p:pic>
      <p:pic>
        <p:nvPicPr>
          <p:cNvPr id="176" name="Google Shape;71;p13" descr=""/>
          <p:cNvPicPr/>
          <p:nvPr/>
        </p:nvPicPr>
        <p:blipFill>
          <a:blip r:embed="rId6"/>
          <a:stretch/>
        </p:blipFill>
        <p:spPr>
          <a:xfrm>
            <a:off x="459360" y="3863160"/>
            <a:ext cx="1175760" cy="1422360"/>
          </a:xfrm>
          <a:prstGeom prst="rect">
            <a:avLst/>
          </a:prstGeom>
          <a:ln w="0">
            <a:noFill/>
          </a:ln>
        </p:spPr>
      </p:pic>
      <p:pic>
        <p:nvPicPr>
          <p:cNvPr id="177" name="Google Shape;72;p13" descr=""/>
          <p:cNvPicPr/>
          <p:nvPr/>
        </p:nvPicPr>
        <p:blipFill>
          <a:blip r:embed="rId7"/>
          <a:stretch/>
        </p:blipFill>
        <p:spPr>
          <a:xfrm>
            <a:off x="541080" y="5339520"/>
            <a:ext cx="1175760" cy="1323360"/>
          </a:xfrm>
          <a:prstGeom prst="rect">
            <a:avLst/>
          </a:prstGeom>
          <a:ln w="0">
            <a:noFill/>
          </a:ln>
        </p:spPr>
      </p:pic>
      <p:pic>
        <p:nvPicPr>
          <p:cNvPr id="178" name="Google Shape;73;p13" descr=""/>
          <p:cNvPicPr/>
          <p:nvPr/>
        </p:nvPicPr>
        <p:blipFill>
          <a:blip r:embed="rId8"/>
          <a:stretch/>
        </p:blipFill>
        <p:spPr>
          <a:xfrm>
            <a:off x="1700280" y="5100120"/>
            <a:ext cx="1085760" cy="1503720"/>
          </a:xfrm>
          <a:prstGeom prst="rect">
            <a:avLst/>
          </a:prstGeom>
          <a:ln w="0">
            <a:noFill/>
          </a:ln>
        </p:spPr>
      </p:pic>
      <p:pic>
        <p:nvPicPr>
          <p:cNvPr id="179" name="Google Shape;74;p13" descr=""/>
          <p:cNvPicPr/>
          <p:nvPr/>
        </p:nvPicPr>
        <p:blipFill>
          <a:blip r:embed="rId9"/>
          <a:stretch/>
        </p:blipFill>
        <p:spPr>
          <a:xfrm>
            <a:off x="1608480" y="3863160"/>
            <a:ext cx="1269360" cy="1157400"/>
          </a:xfrm>
          <a:prstGeom prst="rect">
            <a:avLst/>
          </a:prstGeom>
          <a:ln w="0">
            <a:noFill/>
          </a:ln>
        </p:spPr>
      </p:pic>
      <p:pic>
        <p:nvPicPr>
          <p:cNvPr id="180" name="Google Shape;75;p13" descr=""/>
          <p:cNvPicPr/>
          <p:nvPr/>
        </p:nvPicPr>
        <p:blipFill>
          <a:blip r:embed="rId10"/>
          <a:stretch/>
        </p:blipFill>
        <p:spPr>
          <a:xfrm>
            <a:off x="2944080" y="3876840"/>
            <a:ext cx="1085760" cy="1394640"/>
          </a:xfrm>
          <a:prstGeom prst="rect">
            <a:avLst/>
          </a:prstGeom>
          <a:ln w="0">
            <a:noFill/>
          </a:ln>
        </p:spPr>
      </p:pic>
      <p:pic>
        <p:nvPicPr>
          <p:cNvPr id="181" name="Google Shape;76;p13" descr=""/>
          <p:cNvPicPr/>
          <p:nvPr/>
        </p:nvPicPr>
        <p:blipFill>
          <a:blip r:embed="rId11"/>
          <a:stretch/>
        </p:blipFill>
        <p:spPr>
          <a:xfrm>
            <a:off x="2851560" y="5302440"/>
            <a:ext cx="1085760" cy="1397880"/>
          </a:xfrm>
          <a:prstGeom prst="rect">
            <a:avLst/>
          </a:prstGeom>
          <a:ln w="0">
            <a:noFill/>
          </a:ln>
        </p:spPr>
      </p:pic>
      <p:pic>
        <p:nvPicPr>
          <p:cNvPr id="182" name="Google Shape;77;p13" descr=""/>
          <p:cNvPicPr/>
          <p:nvPr/>
        </p:nvPicPr>
        <p:blipFill>
          <a:blip r:embed="rId12"/>
          <a:stretch/>
        </p:blipFill>
        <p:spPr>
          <a:xfrm>
            <a:off x="8386200" y="421560"/>
            <a:ext cx="1958760" cy="1513800"/>
          </a:xfrm>
          <a:prstGeom prst="rect">
            <a:avLst/>
          </a:prstGeom>
          <a:ln w="0">
            <a:noFill/>
          </a:ln>
        </p:spPr>
      </p:pic>
      <p:pic>
        <p:nvPicPr>
          <p:cNvPr id="183" name="Google Shape;78;p13" descr=""/>
          <p:cNvPicPr/>
          <p:nvPr/>
        </p:nvPicPr>
        <p:blipFill>
          <a:blip r:embed="rId13"/>
          <a:stretch/>
        </p:blipFill>
        <p:spPr>
          <a:xfrm>
            <a:off x="10519200" y="514080"/>
            <a:ext cx="1393560" cy="114624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79;p13" descr=""/>
          <p:cNvPicPr/>
          <p:nvPr/>
        </p:nvPicPr>
        <p:blipFill>
          <a:blip r:embed="rId14"/>
          <a:stretch/>
        </p:blipFill>
        <p:spPr>
          <a:xfrm>
            <a:off x="8430840" y="2063160"/>
            <a:ext cx="1913760" cy="1068480"/>
          </a:xfrm>
          <a:prstGeom prst="rect">
            <a:avLst/>
          </a:prstGeom>
          <a:ln w="0">
            <a:noFill/>
          </a:ln>
        </p:spPr>
      </p:pic>
      <p:pic>
        <p:nvPicPr>
          <p:cNvPr id="185" name="Google Shape;80;p13" descr=""/>
          <p:cNvPicPr/>
          <p:nvPr/>
        </p:nvPicPr>
        <p:blipFill>
          <a:blip r:embed="rId15"/>
          <a:stretch/>
        </p:blipFill>
        <p:spPr>
          <a:xfrm>
            <a:off x="10467720" y="1964880"/>
            <a:ext cx="1401840" cy="132912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81;p13" descr=""/>
          <p:cNvPicPr/>
          <p:nvPr/>
        </p:nvPicPr>
        <p:blipFill>
          <a:blip r:embed="rId16"/>
          <a:stretch/>
        </p:blipFill>
        <p:spPr>
          <a:xfrm>
            <a:off x="3676320" y="1269360"/>
            <a:ext cx="1164600" cy="88092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82;p13" descr=""/>
          <p:cNvPicPr/>
          <p:nvPr/>
        </p:nvPicPr>
        <p:blipFill>
          <a:blip r:embed="rId17"/>
          <a:stretch/>
        </p:blipFill>
        <p:spPr>
          <a:xfrm>
            <a:off x="6030360" y="421560"/>
            <a:ext cx="952560" cy="83304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83;p13" descr=""/>
          <p:cNvPicPr/>
          <p:nvPr/>
        </p:nvPicPr>
        <p:blipFill>
          <a:blip r:embed="rId18"/>
          <a:stretch/>
        </p:blipFill>
        <p:spPr>
          <a:xfrm>
            <a:off x="4901400" y="421560"/>
            <a:ext cx="1068480" cy="833040"/>
          </a:xfrm>
          <a:prstGeom prst="rect">
            <a:avLst/>
          </a:prstGeom>
          <a:ln w="0">
            <a:noFill/>
          </a:ln>
        </p:spPr>
      </p:pic>
      <p:pic>
        <p:nvPicPr>
          <p:cNvPr id="189" name="Google Shape;84;p13" descr=""/>
          <p:cNvPicPr/>
          <p:nvPr/>
        </p:nvPicPr>
        <p:blipFill>
          <a:blip r:embed="rId19"/>
          <a:stretch/>
        </p:blipFill>
        <p:spPr>
          <a:xfrm>
            <a:off x="6049800" y="1304640"/>
            <a:ext cx="883080" cy="846000"/>
          </a:xfrm>
          <a:prstGeom prst="rect">
            <a:avLst/>
          </a:prstGeom>
          <a:ln w="0">
            <a:noFill/>
          </a:ln>
        </p:spPr>
      </p:pic>
      <p:pic>
        <p:nvPicPr>
          <p:cNvPr id="190" name="Google Shape;85;p13" descr=""/>
          <p:cNvPicPr/>
          <p:nvPr/>
        </p:nvPicPr>
        <p:blipFill>
          <a:blip r:embed="rId20"/>
          <a:stretch/>
        </p:blipFill>
        <p:spPr>
          <a:xfrm>
            <a:off x="4901400" y="1304640"/>
            <a:ext cx="1068480" cy="846000"/>
          </a:xfrm>
          <a:prstGeom prst="rect">
            <a:avLst/>
          </a:prstGeom>
          <a:ln w="0">
            <a:noFill/>
          </a:ln>
        </p:spPr>
      </p:pic>
      <p:pic>
        <p:nvPicPr>
          <p:cNvPr id="191" name="Google Shape;86;p13" descr=""/>
          <p:cNvPicPr/>
          <p:nvPr/>
        </p:nvPicPr>
        <p:blipFill>
          <a:blip r:embed="rId21"/>
          <a:stretch/>
        </p:blipFill>
        <p:spPr>
          <a:xfrm>
            <a:off x="3742560" y="407520"/>
            <a:ext cx="1098360" cy="861840"/>
          </a:xfrm>
          <a:prstGeom prst="rect">
            <a:avLst/>
          </a:prstGeom>
          <a:ln w="0">
            <a:noFill/>
          </a:ln>
        </p:spPr>
      </p:pic>
      <p:pic>
        <p:nvPicPr>
          <p:cNvPr id="192" name="Google Shape;87;p13" descr=""/>
          <p:cNvPicPr/>
          <p:nvPr/>
        </p:nvPicPr>
        <p:blipFill>
          <a:blip r:embed="rId22"/>
          <a:stretch/>
        </p:blipFill>
        <p:spPr>
          <a:xfrm>
            <a:off x="6720840" y="2292120"/>
            <a:ext cx="1139760" cy="877320"/>
          </a:xfrm>
          <a:prstGeom prst="rect">
            <a:avLst/>
          </a:prstGeom>
          <a:ln w="0">
            <a:noFill/>
          </a:ln>
        </p:spPr>
      </p:pic>
      <p:pic>
        <p:nvPicPr>
          <p:cNvPr id="193" name="Google Shape;88;p13" descr=""/>
          <p:cNvPicPr/>
          <p:nvPr/>
        </p:nvPicPr>
        <p:blipFill>
          <a:blip r:embed="rId23"/>
          <a:stretch/>
        </p:blipFill>
        <p:spPr>
          <a:xfrm>
            <a:off x="4647960" y="2268720"/>
            <a:ext cx="797040" cy="1018080"/>
          </a:xfrm>
          <a:prstGeom prst="rect">
            <a:avLst/>
          </a:prstGeom>
          <a:ln w="0">
            <a:noFill/>
          </a:ln>
        </p:spPr>
      </p:pic>
      <p:pic>
        <p:nvPicPr>
          <p:cNvPr id="194" name="Google Shape;89;p13" descr=""/>
          <p:cNvPicPr/>
          <p:nvPr/>
        </p:nvPicPr>
        <p:blipFill>
          <a:blip r:embed="rId24"/>
          <a:stretch/>
        </p:blipFill>
        <p:spPr>
          <a:xfrm>
            <a:off x="3384000" y="2298240"/>
            <a:ext cx="1177560" cy="890640"/>
          </a:xfrm>
          <a:prstGeom prst="rect">
            <a:avLst/>
          </a:prstGeom>
          <a:ln w="0">
            <a:noFill/>
          </a:ln>
        </p:spPr>
      </p:pic>
      <p:pic>
        <p:nvPicPr>
          <p:cNvPr id="195" name="Google Shape;90;p13" descr=""/>
          <p:cNvPicPr/>
          <p:nvPr/>
        </p:nvPicPr>
        <p:blipFill>
          <a:blip r:embed="rId25"/>
          <a:stretch/>
        </p:blipFill>
        <p:spPr>
          <a:xfrm>
            <a:off x="5573520" y="2281320"/>
            <a:ext cx="1096560" cy="924120"/>
          </a:xfrm>
          <a:prstGeom prst="rect">
            <a:avLst/>
          </a:prstGeom>
          <a:ln w="0">
            <a:noFill/>
          </a:ln>
        </p:spPr>
      </p:pic>
      <p:pic>
        <p:nvPicPr>
          <p:cNvPr id="196" name="Google Shape;91;p13" descr=""/>
          <p:cNvPicPr/>
          <p:nvPr/>
        </p:nvPicPr>
        <p:blipFill>
          <a:blip r:embed="rId26"/>
          <a:stretch/>
        </p:blipFill>
        <p:spPr>
          <a:xfrm>
            <a:off x="5895720" y="5578920"/>
            <a:ext cx="1251720" cy="1024920"/>
          </a:xfrm>
          <a:prstGeom prst="rect">
            <a:avLst/>
          </a:prstGeom>
          <a:ln w="0">
            <a:noFill/>
          </a:ln>
        </p:spPr>
      </p:pic>
      <p:pic>
        <p:nvPicPr>
          <p:cNvPr id="197" name="Google Shape;92;p13" descr=""/>
          <p:cNvPicPr/>
          <p:nvPr/>
        </p:nvPicPr>
        <p:blipFill>
          <a:blip r:embed="rId27"/>
          <a:stretch/>
        </p:blipFill>
        <p:spPr>
          <a:xfrm>
            <a:off x="8241480" y="5815800"/>
            <a:ext cx="1158120" cy="911520"/>
          </a:xfrm>
          <a:prstGeom prst="rect">
            <a:avLst/>
          </a:prstGeom>
          <a:ln w="0">
            <a:noFill/>
          </a:ln>
        </p:spPr>
      </p:pic>
      <p:pic>
        <p:nvPicPr>
          <p:cNvPr id="198" name="Google Shape;93;p13" descr=""/>
          <p:cNvPicPr/>
          <p:nvPr/>
        </p:nvPicPr>
        <p:blipFill>
          <a:blip r:embed="rId28"/>
          <a:stretch/>
        </p:blipFill>
        <p:spPr>
          <a:xfrm>
            <a:off x="4871880" y="4649040"/>
            <a:ext cx="964440" cy="957600"/>
          </a:xfrm>
          <a:prstGeom prst="rect">
            <a:avLst/>
          </a:prstGeom>
          <a:ln w="0">
            <a:noFill/>
          </a:ln>
        </p:spPr>
      </p:pic>
      <p:pic>
        <p:nvPicPr>
          <p:cNvPr id="199" name="Google Shape;94;p13" descr=""/>
          <p:cNvPicPr/>
          <p:nvPr/>
        </p:nvPicPr>
        <p:blipFill>
          <a:blip r:embed="rId29"/>
          <a:stretch/>
        </p:blipFill>
        <p:spPr>
          <a:xfrm>
            <a:off x="7332840" y="4637880"/>
            <a:ext cx="826560" cy="97956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95;p13" descr=""/>
          <p:cNvPicPr/>
          <p:nvPr/>
        </p:nvPicPr>
        <p:blipFill>
          <a:blip r:embed="rId30"/>
          <a:stretch/>
        </p:blipFill>
        <p:spPr>
          <a:xfrm>
            <a:off x="5098320" y="3705120"/>
            <a:ext cx="1051560" cy="87552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96;p13" descr=""/>
          <p:cNvPicPr/>
          <p:nvPr/>
        </p:nvPicPr>
        <p:blipFill>
          <a:blip r:embed="rId31"/>
          <a:stretch/>
        </p:blipFill>
        <p:spPr>
          <a:xfrm>
            <a:off x="7206480" y="5846400"/>
            <a:ext cx="866160" cy="85032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97;p13" descr=""/>
          <p:cNvPicPr/>
          <p:nvPr/>
        </p:nvPicPr>
        <p:blipFill>
          <a:blip r:embed="rId32"/>
          <a:stretch/>
        </p:blipFill>
        <p:spPr>
          <a:xfrm>
            <a:off x="8268480" y="4637880"/>
            <a:ext cx="1097280" cy="1061640"/>
          </a:xfrm>
          <a:prstGeom prst="rect">
            <a:avLst/>
          </a:prstGeom>
          <a:ln w="0">
            <a:noFill/>
          </a:ln>
        </p:spPr>
      </p:pic>
      <p:pic>
        <p:nvPicPr>
          <p:cNvPr id="203" name="Google Shape;98;p13" descr=""/>
          <p:cNvPicPr/>
          <p:nvPr/>
        </p:nvPicPr>
        <p:blipFill>
          <a:blip r:embed="rId33"/>
          <a:stretch/>
        </p:blipFill>
        <p:spPr>
          <a:xfrm>
            <a:off x="7952040" y="3738240"/>
            <a:ext cx="897120" cy="809640"/>
          </a:xfrm>
          <a:prstGeom prst="rect">
            <a:avLst/>
          </a:prstGeom>
          <a:ln w="0">
            <a:noFill/>
          </a:ln>
        </p:spPr>
      </p:pic>
      <p:pic>
        <p:nvPicPr>
          <p:cNvPr id="204" name="Google Shape;99;p13" descr=""/>
          <p:cNvPicPr/>
          <p:nvPr/>
        </p:nvPicPr>
        <p:blipFill>
          <a:blip r:embed="rId34"/>
          <a:stretch/>
        </p:blipFill>
        <p:spPr>
          <a:xfrm>
            <a:off x="6030000" y="4649040"/>
            <a:ext cx="1193760" cy="735840"/>
          </a:xfrm>
          <a:prstGeom prst="rect">
            <a:avLst/>
          </a:prstGeom>
          <a:ln w="0">
            <a:noFill/>
          </a:ln>
        </p:spPr>
      </p:pic>
      <p:pic>
        <p:nvPicPr>
          <p:cNvPr id="205" name="Google Shape;100;p13" descr=""/>
          <p:cNvPicPr/>
          <p:nvPr/>
        </p:nvPicPr>
        <p:blipFill>
          <a:blip r:embed="rId35"/>
          <a:stretch/>
        </p:blipFill>
        <p:spPr>
          <a:xfrm>
            <a:off x="4750920" y="5854320"/>
            <a:ext cx="866160" cy="83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105;p14" descr=""/>
          <p:cNvPicPr/>
          <p:nvPr/>
        </p:nvPicPr>
        <p:blipFill>
          <a:blip r:embed="rId1"/>
          <a:stretch/>
        </p:blipFill>
        <p:spPr>
          <a:xfrm>
            <a:off x="505080" y="340920"/>
            <a:ext cx="11181240" cy="6516720"/>
          </a:xfrm>
          <a:prstGeom prst="rect">
            <a:avLst/>
          </a:prstGeom>
          <a:ln w="0">
            <a:noFill/>
          </a:ln>
        </p:spPr>
      </p:pic>
      <p:sp>
        <p:nvSpPr>
          <p:cNvPr id="207" name="Google Shape;106;p14"/>
          <p:cNvSpPr/>
          <p:nvPr/>
        </p:nvSpPr>
        <p:spPr>
          <a:xfrm>
            <a:off x="227880" y="82800"/>
            <a:ext cx="10334520" cy="6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" sz="2660" spc="-1" strike="noStrike">
                <a:solidFill>
                  <a:srgbClr val="000000"/>
                </a:solidFill>
                <a:latin typeface="Calibri"/>
              </a:rPr>
              <a:t>Time series of crystal habits</a:t>
            </a:r>
            <a:endParaRPr b="0" lang="en-US" sz="26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111;p15" descr=""/>
          <p:cNvPicPr/>
          <p:nvPr/>
        </p:nvPicPr>
        <p:blipFill>
          <a:blip r:embed="rId1"/>
          <a:stretch/>
        </p:blipFill>
        <p:spPr>
          <a:xfrm>
            <a:off x="505080" y="340920"/>
            <a:ext cx="11181240" cy="6516720"/>
          </a:xfrm>
          <a:prstGeom prst="rect">
            <a:avLst/>
          </a:prstGeom>
          <a:ln w="0">
            <a:noFill/>
          </a:ln>
        </p:spPr>
      </p:pic>
      <p:sp>
        <p:nvSpPr>
          <p:cNvPr id="209" name="Google Shape;112;p15"/>
          <p:cNvSpPr/>
          <p:nvPr/>
        </p:nvSpPr>
        <p:spPr>
          <a:xfrm>
            <a:off x="227880" y="82800"/>
            <a:ext cx="10334520" cy="6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" sz="2660" spc="-1" strike="noStrike">
                <a:solidFill>
                  <a:srgbClr val="000000"/>
                </a:solidFill>
                <a:latin typeface="Calibri"/>
              </a:rPr>
              <a:t>Time series of crystal habits</a:t>
            </a:r>
            <a:endParaRPr b="0" lang="en-US" sz="26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117;p16" descr=""/>
          <p:cNvPicPr/>
          <p:nvPr/>
        </p:nvPicPr>
        <p:blipFill>
          <a:blip r:embed="rId1"/>
          <a:stretch/>
        </p:blipFill>
        <p:spPr>
          <a:xfrm>
            <a:off x="2571120" y="2477880"/>
            <a:ext cx="6373080" cy="4379760"/>
          </a:xfrm>
          <a:prstGeom prst="rect">
            <a:avLst/>
          </a:prstGeom>
          <a:ln w="0">
            <a:noFill/>
          </a:ln>
        </p:spPr>
      </p:pic>
      <p:pic>
        <p:nvPicPr>
          <p:cNvPr id="211" name="Google Shape;118;p16" descr=""/>
          <p:cNvPicPr/>
          <p:nvPr/>
        </p:nvPicPr>
        <p:blipFill>
          <a:blip r:embed="rId2"/>
          <a:srcRect l="7963" t="3355" r="6847" b="64647"/>
          <a:stretch/>
        </p:blipFill>
        <p:spPr>
          <a:xfrm>
            <a:off x="231840" y="0"/>
            <a:ext cx="11878920" cy="259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yriad Pro"/>
              </a:rPr>
              <a:t>C- RF06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3" name="Content Placeholder 4" descr=""/>
          <p:cNvPicPr/>
          <p:nvPr/>
        </p:nvPicPr>
        <p:blipFill>
          <a:blip r:embed="rId1"/>
          <a:srcRect l="8934" t="0" r="6837" b="0"/>
          <a:stretch/>
        </p:blipFill>
        <p:spPr>
          <a:xfrm>
            <a:off x="1147320" y="1364040"/>
            <a:ext cx="9994320" cy="4659840"/>
          </a:xfrm>
          <a:prstGeom prst="rect">
            <a:avLst/>
          </a:prstGeom>
          <a:ln w="0">
            <a:noFill/>
          </a:ln>
        </p:spPr>
      </p:pic>
      <p:pic>
        <p:nvPicPr>
          <p:cNvPr id="214" name="Picture 5" descr=""/>
          <p:cNvPicPr/>
          <p:nvPr/>
        </p:nvPicPr>
        <p:blipFill>
          <a:blip r:embed="rId2"/>
          <a:srcRect l="8676" t="0" r="8013" b="0"/>
          <a:stretch/>
        </p:blipFill>
        <p:spPr>
          <a:xfrm>
            <a:off x="875880" y="1300320"/>
            <a:ext cx="10156680" cy="478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yriad Pro"/>
              </a:rPr>
              <a:t>Updraft Core (~4.7 m/s)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038240" y="1342440"/>
            <a:ext cx="10163160" cy="555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419480" cy="72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5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yriad Pro"/>
              </a:rPr>
              <a:t>C-RF06- CDP &amp; HOLODEC number concentration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rcRect l="7606" t="0" r="0" b="0"/>
          <a:stretch/>
        </p:blipFill>
        <p:spPr>
          <a:xfrm>
            <a:off x="457200" y="1328400"/>
            <a:ext cx="9601200" cy="5529600"/>
          </a:xfrm>
          <a:prstGeom prst="rect">
            <a:avLst/>
          </a:prstGeom>
          <a:ln w="0">
            <a:noFill/>
          </a:ln>
        </p:spPr>
      </p:pic>
      <p:sp>
        <p:nvSpPr>
          <p:cNvPr id="219" name=""/>
          <p:cNvSpPr txBox="1"/>
          <p:nvPr/>
        </p:nvSpPr>
        <p:spPr>
          <a:xfrm>
            <a:off x="9372600" y="1828800"/>
            <a:ext cx="272124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Holodec Number Conc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= 277 #/cc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Holodec LWC = 0.5 g/m3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CDP LWC = 1 g/m3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Myriad Pro"/>
              </a:rPr>
              <a:t>Example Flight Segments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1666800" y="1749960"/>
            <a:ext cx="5352120" cy="200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Myriad Pro"/>
              </a:rPr>
              <a:t>C-RF 06 – Warm Cloud</a:t>
            </a:r>
            <a:endParaRPr b="0" lang="en-US" sz="2800" spc="-1" strike="noStrike">
              <a:latin typeface="Arial"/>
            </a:endParaRPr>
          </a:p>
          <a:p>
            <a:pPr lvl="1" marL="6858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Myriad Pro"/>
              </a:rPr>
              <a:t>21:23:45-21:24:25 UTC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Myriad Pro"/>
              </a:rPr>
              <a:t>C-RF 12 – Mixed Phase cloud</a:t>
            </a:r>
            <a:endParaRPr b="0" lang="en-US" sz="2800" spc="-1" strike="noStrike">
              <a:latin typeface="Arial"/>
            </a:endParaRPr>
          </a:p>
          <a:p>
            <a:pPr lvl="1" marL="6858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Myriad Pro"/>
              </a:rPr>
              <a:t>23:18:40-23:19:25 UTC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8"/>
          </p:nvPr>
        </p:nvSpPr>
        <p:spPr>
          <a:xfrm>
            <a:off x="4616280" y="62442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800" spc="-1" strike="noStrike">
                <a:solidFill>
                  <a:srgbClr val="808080"/>
                </a:solidFill>
                <a:latin typeface="Avenir Next"/>
                <a:ea typeface="Avenir Nex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08080"/>
                </a:solidFill>
                <a:latin typeface="Avenir Next"/>
                <a:ea typeface="Avenir Next"/>
              </a:rPr>
              <a:t>11/9/2022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419480" cy="72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2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yriad Pro"/>
              </a:rPr>
              <a:t>C-RF06- HOLODEC number concentration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1" name="Picture 3" descr="Chart, ba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1008720" y="1647360"/>
            <a:ext cx="10167840" cy="421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yriad Pro"/>
              </a:rPr>
              <a:t>C-RF06- HOLODEC – Mixing Diagram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Box 5"/>
          <p:cNvSpPr/>
          <p:nvPr/>
        </p:nvSpPr>
        <p:spPr>
          <a:xfrm>
            <a:off x="8292240" y="2885040"/>
            <a:ext cx="360360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Indication of Inhomogeneous mixing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24" name="Picture 3" descr="Chart, scatt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1604160" y="1719720"/>
            <a:ext cx="6357240" cy="444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yriad Pro"/>
              </a:rPr>
              <a:t>HOLODEC preliminary results C-RF06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1517760" y="1749960"/>
            <a:ext cx="8794800" cy="350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Myriad Pro"/>
              </a:rPr>
              <a:t>Holodec and CDP droplet distributions have similar shape, but peak is shifted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Myriad Pro"/>
              </a:rPr>
              <a:t>The mixing signatures indicate inhomogeneous mixing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6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yriad Pro"/>
              </a:rPr>
              <a:t>HOLODEC preliminary results C-RF12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1129320" y="1467360"/>
            <a:ext cx="9899640" cy="4574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Myriad Pro"/>
              </a:rPr>
              <a:t>    </a:t>
            </a:r>
            <a:r>
              <a:rPr b="1" lang="en-US" sz="2800" spc="-1" strike="noStrike">
                <a:solidFill>
                  <a:srgbClr val="000000"/>
                </a:solidFill>
                <a:latin typeface="Myriad Pro"/>
              </a:rPr>
              <a:t>LIQUID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Myriad Pro"/>
              </a:rPr>
              <a:t>There are regions with different droplet size distributions within a single cell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Myriad Pro"/>
              </a:rPr>
              <a:t>The clusters align well with different vertical velocity regions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Myriad Pro"/>
              </a:rPr>
              <a:t>    </a:t>
            </a:r>
            <a:r>
              <a:rPr b="1" lang="en-US" sz="2800" spc="-1" strike="noStrike">
                <a:solidFill>
                  <a:srgbClr val="000000"/>
                </a:solidFill>
                <a:latin typeface="Myriad Pro"/>
              </a:rPr>
              <a:t>ICE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Myriad Pro"/>
              </a:rPr>
              <a:t>The ice concentrations tend to change at the cluster transition points.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Myriad Pro"/>
              </a:rPr>
              <a:t>The liquid droplet size distribution prior to ice formation seems to have an influence on the ice habits that arise.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yriad Pro"/>
              </a:rPr>
              <a:t>C- RF12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Picture 4" descr=""/>
          <p:cNvPicPr/>
          <p:nvPr/>
        </p:nvPicPr>
        <p:blipFill>
          <a:blip r:embed="rId1"/>
          <a:stretch/>
        </p:blipFill>
        <p:spPr>
          <a:xfrm>
            <a:off x="2127600" y="1342800"/>
            <a:ext cx="8073720" cy="524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yriad Pro"/>
              </a:rPr>
              <a:t>C-RF12- HOLODEC vs CDP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Picture 12" descr=""/>
          <p:cNvPicPr/>
          <p:nvPr/>
        </p:nvPicPr>
        <p:blipFill>
          <a:blip r:embed="rId1"/>
          <a:stretch/>
        </p:blipFill>
        <p:spPr>
          <a:xfrm>
            <a:off x="1091880" y="1236960"/>
            <a:ext cx="5889960" cy="5007600"/>
          </a:xfrm>
          <a:prstGeom prst="rect">
            <a:avLst/>
          </a:prstGeom>
          <a:ln w="0">
            <a:noFill/>
          </a:ln>
        </p:spPr>
      </p:pic>
      <p:sp>
        <p:nvSpPr>
          <p:cNvPr id="134" name="TextBox 13"/>
          <p:cNvSpPr/>
          <p:nvPr/>
        </p:nvSpPr>
        <p:spPr>
          <a:xfrm>
            <a:off x="7620120" y="3182400"/>
            <a:ext cx="399780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Reasonable agreement between CDP and HOLODEC number concentrations.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Some holograms are corrupted by water on the instrument windows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4" descr=""/>
          <p:cNvPicPr/>
          <p:nvPr/>
        </p:nvPicPr>
        <p:blipFill>
          <a:blip r:embed="rId1"/>
          <a:stretch/>
        </p:blipFill>
        <p:spPr>
          <a:xfrm>
            <a:off x="983880" y="1447200"/>
            <a:ext cx="10224000" cy="5196240"/>
          </a:xfrm>
          <a:prstGeom prst="rect">
            <a:avLst/>
          </a:prstGeom>
          <a:ln w="0">
            <a:noFill/>
          </a:ln>
        </p:spPr>
      </p:pic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Myriad Pro"/>
              </a:rPr>
              <a:t>C-RF- HOLODEC  sample volume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670400" cy="72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Myriad Pro"/>
              </a:rPr>
              <a:t>C-RF12: Clusters of similar droplet size distribution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8" name="Picture 4" descr=""/>
          <p:cNvPicPr/>
          <p:nvPr/>
        </p:nvPicPr>
        <p:blipFill>
          <a:blip r:embed="rId1"/>
          <a:stretch/>
        </p:blipFill>
        <p:spPr>
          <a:xfrm>
            <a:off x="717840" y="1479240"/>
            <a:ext cx="8510400" cy="3891600"/>
          </a:xfrm>
          <a:prstGeom prst="rect">
            <a:avLst/>
          </a:prstGeom>
          <a:ln w="0">
            <a:noFill/>
          </a:ln>
        </p:spPr>
      </p:pic>
      <p:sp>
        <p:nvSpPr>
          <p:cNvPr id="139" name="TextBox 5"/>
          <p:cNvSpPr/>
          <p:nvPr/>
        </p:nvSpPr>
        <p:spPr>
          <a:xfrm>
            <a:off x="9475560" y="3110760"/>
            <a:ext cx="25185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3 clusters of holograms having similar droplet size distributions are identified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TextBox 2"/>
          <p:cNvSpPr/>
          <p:nvPr/>
        </p:nvSpPr>
        <p:spPr>
          <a:xfrm>
            <a:off x="1253880" y="5507640"/>
            <a:ext cx="902124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Allwayin, N., Larsen, M. L., Shaw, A. G., &amp; Shaw, R. A. (2022). Automated Identification of Characteristic Droplet Size Distributions in Stratocumulus Clouds Utilizing a Data Clustering Algorithm, 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</a:rPr>
              <a:t>Artificial Intelligence for the Earth Systems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, 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(3), e220003. Retrieved Nov 10, 2022, from </a:t>
            </a:r>
            <a:r>
              <a:rPr b="0" lang="en-US" sz="12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https://journals.ametsoc.org/view/journals/aies/1/3/AIES-D-22-0003.1.xml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Myriad Pro"/>
              </a:rPr>
              <a:t>C-RF12: Clusters of similar droplet size distribution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Picture 4" descr=""/>
          <p:cNvPicPr/>
          <p:nvPr/>
        </p:nvPicPr>
        <p:blipFill>
          <a:blip r:embed="rId1"/>
          <a:stretch/>
        </p:blipFill>
        <p:spPr>
          <a:xfrm>
            <a:off x="1409040" y="1749600"/>
            <a:ext cx="5567400" cy="3826080"/>
          </a:xfrm>
          <a:prstGeom prst="rect">
            <a:avLst/>
          </a:prstGeom>
          <a:ln w="0">
            <a:noFill/>
          </a:ln>
        </p:spPr>
      </p:pic>
      <p:sp>
        <p:nvSpPr>
          <p:cNvPr id="143" name="TextBox 5"/>
          <p:cNvSpPr/>
          <p:nvPr/>
        </p:nvSpPr>
        <p:spPr>
          <a:xfrm>
            <a:off x="7700760" y="2196360"/>
            <a:ext cx="378288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Each cluster correspond to distinct distribution shapes.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There might be a possible fourth cluster not identified by the algorithm (possibly due to threshold of minimum number of holograms needed to form a cluster).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Myriad Pro"/>
              </a:rPr>
              <a:t>RF12- number concentration time series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1666800" y="1749960"/>
            <a:ext cx="8645760" cy="350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46" name="Picture 10" descr=""/>
          <p:cNvPicPr/>
          <p:nvPr/>
        </p:nvPicPr>
        <p:blipFill>
          <a:blip r:embed="rId1"/>
          <a:stretch/>
        </p:blipFill>
        <p:spPr>
          <a:xfrm>
            <a:off x="1213560" y="1463040"/>
            <a:ext cx="9764640" cy="393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75880" y="613080"/>
            <a:ext cx="10224000" cy="72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Myriad Pro"/>
              </a:rPr>
              <a:t>RF12- number concentration with clusters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1666800" y="1749960"/>
            <a:ext cx="8645760" cy="350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49" name="Picture 7" descr=""/>
          <p:cNvPicPr/>
          <p:nvPr/>
        </p:nvPicPr>
        <p:blipFill>
          <a:blip r:embed="rId1"/>
          <a:stretch/>
        </p:blipFill>
        <p:spPr>
          <a:xfrm>
            <a:off x="1213560" y="1463040"/>
            <a:ext cx="9764640" cy="393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5843</TotalTime>
  <Application>LibreOffice/7.3.6.2$Linux_X86_64 LibreOffice_project/30$Build-2</Application>
  <AppVersion>15.0000</AppVersion>
  <Words>378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2016-04-13T13:43:46Z</dcterms:created>
  <dc:creator>Microsoft Office User</dc:creator>
  <dc:description/>
  <dc:language>en-US</dc:language>
  <cp:lastModifiedBy/>
  <cp:lastPrinted>2016-04-14T19:29:19Z</cp:lastPrinted>
  <dcterms:modified xsi:type="dcterms:W3CDTF">2022-11-09T22:01:11Z</dcterms:modified>
  <cp:revision>68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3</vt:r8>
  </property>
  <property fmtid="{D5CDD505-2E9C-101B-9397-08002B2CF9AE}" pid="3" name="Notes">
    <vt:r8>4</vt:r8>
  </property>
  <property fmtid="{D5CDD505-2E9C-101B-9397-08002B2CF9AE}" pid="4" name="PresentationFormat">
    <vt:lpwstr>Widescreen</vt:lpwstr>
  </property>
  <property fmtid="{D5CDD505-2E9C-101B-9397-08002B2CF9AE}" pid="5" name="Slides">
    <vt:r8>21</vt:r8>
  </property>
</Properties>
</file>