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59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32D3DE-715C-4AF5-9507-EFE99C2B36D1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9E8287-CBAF-4840-95A2-2E99DA4770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8046B8-C1C7-497A-859C-BC56ABFF16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39395C-E645-4946-8583-E5CE5FE32B94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C286F5-2DBF-48B9-AE2E-91141208F06C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57388C-5500-421F-91B1-A59B030A57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39123E-AC4D-4172-A6D7-0C43901522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AB3694-FBDD-4B51-9C1C-A7F1497D7B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3410EA-802D-4528-9824-3C189BF7B1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F78A5-0AD9-4A5F-885E-4350451775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436987-127F-43D0-809A-D1BB764072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646958-FDDD-49B6-9930-47F5AC73A7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C56EA1-28DB-4F45-8155-B55BE05356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161CB4-CC26-46CF-912B-030564E06B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00AE86-8404-4068-85FD-3A985D208D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1C86A9-92D4-44FE-AF17-1E225E314E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0A1FE2-C6B7-43E9-8977-2EDEC8AE27C4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D256DC-4F74-47CC-B687-17BE89147A8E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A154CC-5929-47B6-9B8F-6A0B95B11F4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C35619-962F-45AB-B1F2-3E654E3FEC56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612B7D-5590-402E-8F73-D39C7389C55B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0D828E-8360-4D65-A165-2C9C526AB32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ACAF41-9BB0-4AF0-BD88-274D7A8945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BB7D7D-D572-4FBC-8AF5-2DF3C71A039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BA2EA3-D077-4F95-873E-C52212D543A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7A0D2D-6A65-41AE-A54F-ED7F40A0AC95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69440A-C53F-4D52-B854-5DA332D77CD9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9A91BA-DBDC-4F55-B5BF-7D668B8DE9A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857C8E-635F-44AA-AB13-2C62811F4C4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462C7E-5579-49A4-A879-133FB3EBF31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6DB807-921E-481E-B3EF-1F08A9E00A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36BA5F-826D-462D-A5A0-18FA2A3CC5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25BD4B-B844-4D1D-8814-2C1E8AE32D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6B1D98-856C-4CA4-A975-69C5BDB172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2BB0E7-268E-4393-BEE0-DE5D5BF528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BCA3C7-74C3-47FF-8853-3D601F4810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HuskyIcon_TwoColor.png"/>
          <p:cNvPicPr/>
          <p:nvPr/>
        </p:nvPicPr>
        <p:blipFill>
          <a:blip r:embed="rId2"/>
          <a:stretch/>
        </p:blipFill>
        <p:spPr>
          <a:xfrm>
            <a:off x="11234160" y="6238800"/>
            <a:ext cx="336960" cy="417240"/>
          </a:xfrm>
          <a:prstGeom prst="rect">
            <a:avLst/>
          </a:prstGeom>
          <a:ln w="0">
            <a:noFill/>
          </a:ln>
        </p:spPr>
      </p:pic>
      <p:sp>
        <p:nvSpPr>
          <p:cNvPr id="1" name="TextBox 14"/>
          <p:cNvSpPr/>
          <p:nvPr/>
        </p:nvSpPr>
        <p:spPr>
          <a:xfrm>
            <a:off x="3391560" y="-134280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>
          <a:xfrm>
            <a:off x="8431200" y="62532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9920E1-A16D-4702-A603-EB871B4925EB}" type="slidenum">
              <a: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4724280" y="62532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HuskyIcon_TwoColor.png"/>
          <p:cNvPicPr/>
          <p:nvPr/>
        </p:nvPicPr>
        <p:blipFill>
          <a:blip r:embed="rId2"/>
          <a:stretch/>
        </p:blipFill>
        <p:spPr>
          <a:xfrm>
            <a:off x="11234160" y="6238800"/>
            <a:ext cx="336960" cy="4172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sldNum" idx="3"/>
          </p:nvPr>
        </p:nvSpPr>
        <p:spPr>
          <a:xfrm>
            <a:off x="8431200" y="62532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77954C-3EAE-45CF-9B0B-CDE4AF1F60E6}" type="slidenum">
              <a: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4"/>
          </p:nvPr>
        </p:nvSpPr>
        <p:spPr>
          <a:xfrm>
            <a:off x="4667400" y="625320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 descr="HuskyIcon_TwoColor.png"/>
          <p:cNvPicPr/>
          <p:nvPr/>
        </p:nvPicPr>
        <p:blipFill>
          <a:blip r:embed="rId2"/>
          <a:stretch/>
        </p:blipFill>
        <p:spPr>
          <a:xfrm>
            <a:off x="11234160" y="6238800"/>
            <a:ext cx="336960" cy="4172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5"/>
          </p:nvPr>
        </p:nvSpPr>
        <p:spPr>
          <a:xfrm>
            <a:off x="11296440" y="6217560"/>
            <a:ext cx="73080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defRPr b="0" lang="en" sz="18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B46756-1185-4709-820E-A53B689C4500}" type="slidenum">
              <a:rPr b="0" lang="en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Relationship Id="rId36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journals.ametsoc.org/view/journals/aies/1/3/AIES-D-22-0003.1.xml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6000"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Myriad Pro"/>
              </a:rPr>
              <a:t>Microphysical properties of</a:t>
            </a:r>
            <a:br>
              <a:rPr sz="6000"/>
            </a:br>
            <a:r>
              <a:rPr b="1" lang="en-US" sz="6000" spc="-1" strike="noStrike">
                <a:solidFill>
                  <a:srgbClr val="000000"/>
                </a:solidFill>
                <a:latin typeface="Myriad Pro"/>
              </a:rPr>
              <a:t>ESCAPE clouds as measured by HOLODEC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2697840" y="3781440"/>
            <a:ext cx="6391080" cy="6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yriad Pro"/>
              </a:rPr>
              <a:t>Nithin Allwayin, Elise Rosky, Raymond Shaw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Michigan Technological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6"/>
          </p:nvPr>
        </p:nvSpPr>
        <p:spPr>
          <a:xfrm>
            <a:off x="8276400" y="62442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08080"/>
                </a:solidFill>
                <a:latin typeface="Avenir Next"/>
                <a:ea typeface="Avenir Nex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venir Next"/>
                <a:ea typeface="Avenir Next"/>
              </a:rPr>
              <a:t>ESCAPE Science Meeting, Nov 10, 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7"/>
          </p:nvPr>
        </p:nvSpPr>
        <p:spPr>
          <a:xfrm>
            <a:off x="4616280" y="62442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rPr>
              <a:t>11/9/2022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C-RF12 – Liquid Water Content Comparison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875880" y="1548720"/>
            <a:ext cx="9721440" cy="391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C-RF12 – Liquid Water Content with Clusters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1234800" y="1472400"/>
            <a:ext cx="9721440" cy="391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C-RF12 –Vertical velocity with Clusters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1666800" y="1749960"/>
            <a:ext cx="8645400" cy="35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Rectangle 3"/>
          <p:cNvSpPr/>
          <p:nvPr/>
        </p:nvSpPr>
        <p:spPr>
          <a:xfrm>
            <a:off x="5969520" y="3244320"/>
            <a:ext cx="25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Rectangle 5"/>
          <p:cNvSpPr/>
          <p:nvPr/>
        </p:nvSpPr>
        <p:spPr>
          <a:xfrm>
            <a:off x="5969520" y="3244320"/>
            <a:ext cx="25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8" name="Picture 8" descr=""/>
          <p:cNvPicPr/>
          <p:nvPr/>
        </p:nvPicPr>
        <p:blipFill>
          <a:blip r:embed="rId1"/>
          <a:stretch/>
        </p:blipFill>
        <p:spPr>
          <a:xfrm>
            <a:off x="1079280" y="1463040"/>
            <a:ext cx="10032480" cy="39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54;p13"/>
          <p:cNvSpPr/>
          <p:nvPr/>
        </p:nvSpPr>
        <p:spPr>
          <a:xfrm>
            <a:off x="284400" y="73440"/>
            <a:ext cx="3017160" cy="325404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55;p13"/>
          <p:cNvSpPr/>
          <p:nvPr/>
        </p:nvSpPr>
        <p:spPr>
          <a:xfrm>
            <a:off x="206280" y="3367800"/>
            <a:ext cx="3931200" cy="341604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56;p13"/>
          <p:cNvSpPr/>
          <p:nvPr/>
        </p:nvSpPr>
        <p:spPr>
          <a:xfrm>
            <a:off x="3384000" y="73440"/>
            <a:ext cx="4700880" cy="325404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Google Shape;57;p13"/>
          <p:cNvSpPr/>
          <p:nvPr/>
        </p:nvSpPr>
        <p:spPr>
          <a:xfrm>
            <a:off x="4194720" y="3367800"/>
            <a:ext cx="5408640" cy="341604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Google Shape;58;p13"/>
          <p:cNvSpPr/>
          <p:nvPr/>
        </p:nvSpPr>
        <p:spPr>
          <a:xfrm>
            <a:off x="8167320" y="73440"/>
            <a:ext cx="3931200" cy="325404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59;p13"/>
          <p:cNvSpPr/>
          <p:nvPr/>
        </p:nvSpPr>
        <p:spPr>
          <a:xfrm>
            <a:off x="9687240" y="3367800"/>
            <a:ext cx="2405520" cy="341604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60;p13"/>
          <p:cNvSpPr/>
          <p:nvPr/>
        </p:nvSpPr>
        <p:spPr>
          <a:xfrm>
            <a:off x="206280" y="0"/>
            <a:ext cx="31773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70ad47"/>
                </a:highlight>
                <a:latin typeface="Calibri"/>
                <a:ea typeface="DejaVu Sans"/>
              </a:rPr>
              <a:t>Short Columns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Google Shape;61;p13"/>
          <p:cNvSpPr/>
          <p:nvPr/>
        </p:nvSpPr>
        <p:spPr>
          <a:xfrm>
            <a:off x="9211680" y="3679560"/>
            <a:ext cx="3177360" cy="9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Small Ice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&lt;20um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Google Shape;62;p13"/>
          <p:cNvSpPr/>
          <p:nvPr/>
        </p:nvSpPr>
        <p:spPr>
          <a:xfrm>
            <a:off x="5509800" y="3429000"/>
            <a:ext cx="31773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00ff00"/>
                </a:highlight>
                <a:latin typeface="Calibri"/>
                <a:ea typeface="DejaVu Sans"/>
              </a:rPr>
              <a:t>Irregular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Google Shape;63;p13"/>
          <p:cNvSpPr/>
          <p:nvPr/>
        </p:nvSpPr>
        <p:spPr>
          <a:xfrm>
            <a:off x="4174200" y="0"/>
            <a:ext cx="31773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5b9bd5"/>
                </a:highlight>
                <a:latin typeface="Calibri"/>
                <a:ea typeface="DejaVu Sans"/>
              </a:rPr>
              <a:t>Frozen Droplets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Google Shape;64;p13"/>
          <p:cNvSpPr/>
          <p:nvPr/>
        </p:nvSpPr>
        <p:spPr>
          <a:xfrm>
            <a:off x="583200" y="3287160"/>
            <a:ext cx="31773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ff00ff"/>
                </a:highlight>
                <a:latin typeface="Calibri"/>
                <a:ea typeface="DejaVu Sans"/>
              </a:rPr>
              <a:t>Long Columns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Google Shape;65;p13"/>
          <p:cNvSpPr/>
          <p:nvPr/>
        </p:nvSpPr>
        <p:spPr>
          <a:xfrm>
            <a:off x="8598960" y="0"/>
            <a:ext cx="31773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DejaVu Sans"/>
              </a:rPr>
              <a:t>Plate Assemblages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1" name="Google Shape;66;p13" descr=""/>
          <p:cNvPicPr/>
          <p:nvPr/>
        </p:nvPicPr>
        <p:blipFill>
          <a:blip r:embed="rId1"/>
          <a:stretch/>
        </p:blipFill>
        <p:spPr>
          <a:xfrm>
            <a:off x="506520" y="1514160"/>
            <a:ext cx="1123560" cy="82980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67;p13" descr=""/>
          <p:cNvPicPr/>
          <p:nvPr/>
        </p:nvPicPr>
        <p:blipFill>
          <a:blip r:embed="rId2"/>
          <a:stretch/>
        </p:blipFill>
        <p:spPr>
          <a:xfrm>
            <a:off x="1795320" y="525960"/>
            <a:ext cx="1287720" cy="92700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68;p13" descr=""/>
          <p:cNvPicPr/>
          <p:nvPr/>
        </p:nvPicPr>
        <p:blipFill>
          <a:blip r:embed="rId3"/>
          <a:stretch/>
        </p:blipFill>
        <p:spPr>
          <a:xfrm>
            <a:off x="1890000" y="1655280"/>
            <a:ext cx="1098360" cy="102960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69;p13" descr=""/>
          <p:cNvPicPr/>
          <p:nvPr/>
        </p:nvPicPr>
        <p:blipFill>
          <a:blip r:embed="rId4"/>
          <a:stretch/>
        </p:blipFill>
        <p:spPr>
          <a:xfrm>
            <a:off x="535680" y="2495880"/>
            <a:ext cx="1064880" cy="79056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70;p13" descr=""/>
          <p:cNvPicPr/>
          <p:nvPr/>
        </p:nvPicPr>
        <p:blipFill>
          <a:blip r:embed="rId5"/>
          <a:stretch/>
        </p:blipFill>
        <p:spPr>
          <a:xfrm>
            <a:off x="506520" y="497880"/>
            <a:ext cx="1098720" cy="86472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71;p13" descr=""/>
          <p:cNvPicPr/>
          <p:nvPr/>
        </p:nvPicPr>
        <p:blipFill>
          <a:blip r:embed="rId6"/>
          <a:stretch/>
        </p:blipFill>
        <p:spPr>
          <a:xfrm>
            <a:off x="459360" y="3863160"/>
            <a:ext cx="1175400" cy="142200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72;p13" descr=""/>
          <p:cNvPicPr/>
          <p:nvPr/>
        </p:nvPicPr>
        <p:blipFill>
          <a:blip r:embed="rId7"/>
          <a:stretch/>
        </p:blipFill>
        <p:spPr>
          <a:xfrm>
            <a:off x="541080" y="5339520"/>
            <a:ext cx="1175400" cy="132300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73;p13" descr=""/>
          <p:cNvPicPr/>
          <p:nvPr/>
        </p:nvPicPr>
        <p:blipFill>
          <a:blip r:embed="rId8"/>
          <a:stretch/>
        </p:blipFill>
        <p:spPr>
          <a:xfrm>
            <a:off x="1700280" y="5100120"/>
            <a:ext cx="1085400" cy="1503360"/>
          </a:xfrm>
          <a:prstGeom prst="rect">
            <a:avLst/>
          </a:prstGeom>
          <a:ln w="0">
            <a:noFill/>
          </a:ln>
        </p:spPr>
      </p:pic>
      <p:pic>
        <p:nvPicPr>
          <p:cNvPr id="179" name="Google Shape;74;p13" descr=""/>
          <p:cNvPicPr/>
          <p:nvPr/>
        </p:nvPicPr>
        <p:blipFill>
          <a:blip r:embed="rId9"/>
          <a:stretch/>
        </p:blipFill>
        <p:spPr>
          <a:xfrm>
            <a:off x="1608480" y="3863160"/>
            <a:ext cx="1269000" cy="115704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75;p13" descr=""/>
          <p:cNvPicPr/>
          <p:nvPr/>
        </p:nvPicPr>
        <p:blipFill>
          <a:blip r:embed="rId10"/>
          <a:stretch/>
        </p:blipFill>
        <p:spPr>
          <a:xfrm>
            <a:off x="2944080" y="3876840"/>
            <a:ext cx="1085400" cy="139428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76;p13" descr=""/>
          <p:cNvPicPr/>
          <p:nvPr/>
        </p:nvPicPr>
        <p:blipFill>
          <a:blip r:embed="rId11"/>
          <a:stretch/>
        </p:blipFill>
        <p:spPr>
          <a:xfrm>
            <a:off x="2851560" y="5302440"/>
            <a:ext cx="1085400" cy="139752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77;p13" descr=""/>
          <p:cNvPicPr/>
          <p:nvPr/>
        </p:nvPicPr>
        <p:blipFill>
          <a:blip r:embed="rId12"/>
          <a:stretch/>
        </p:blipFill>
        <p:spPr>
          <a:xfrm>
            <a:off x="8386200" y="421560"/>
            <a:ext cx="1958400" cy="151344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78;p13" descr=""/>
          <p:cNvPicPr/>
          <p:nvPr/>
        </p:nvPicPr>
        <p:blipFill>
          <a:blip r:embed="rId13"/>
          <a:stretch/>
        </p:blipFill>
        <p:spPr>
          <a:xfrm>
            <a:off x="10519200" y="514080"/>
            <a:ext cx="1393200" cy="114588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79;p13" descr=""/>
          <p:cNvPicPr/>
          <p:nvPr/>
        </p:nvPicPr>
        <p:blipFill>
          <a:blip r:embed="rId14"/>
          <a:stretch/>
        </p:blipFill>
        <p:spPr>
          <a:xfrm>
            <a:off x="8430840" y="2063160"/>
            <a:ext cx="1913400" cy="106812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80;p13" descr=""/>
          <p:cNvPicPr/>
          <p:nvPr/>
        </p:nvPicPr>
        <p:blipFill>
          <a:blip r:embed="rId15"/>
          <a:stretch/>
        </p:blipFill>
        <p:spPr>
          <a:xfrm>
            <a:off x="10467720" y="1964880"/>
            <a:ext cx="1401480" cy="132876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81;p13" descr=""/>
          <p:cNvPicPr/>
          <p:nvPr/>
        </p:nvPicPr>
        <p:blipFill>
          <a:blip r:embed="rId16"/>
          <a:stretch/>
        </p:blipFill>
        <p:spPr>
          <a:xfrm>
            <a:off x="3676320" y="1269360"/>
            <a:ext cx="1164240" cy="88056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82;p13" descr=""/>
          <p:cNvPicPr/>
          <p:nvPr/>
        </p:nvPicPr>
        <p:blipFill>
          <a:blip r:embed="rId17"/>
          <a:stretch/>
        </p:blipFill>
        <p:spPr>
          <a:xfrm>
            <a:off x="6030360" y="421560"/>
            <a:ext cx="952200" cy="83268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83;p13" descr=""/>
          <p:cNvPicPr/>
          <p:nvPr/>
        </p:nvPicPr>
        <p:blipFill>
          <a:blip r:embed="rId18"/>
          <a:stretch/>
        </p:blipFill>
        <p:spPr>
          <a:xfrm>
            <a:off x="4901400" y="421560"/>
            <a:ext cx="1068120" cy="83268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84;p13" descr=""/>
          <p:cNvPicPr/>
          <p:nvPr/>
        </p:nvPicPr>
        <p:blipFill>
          <a:blip r:embed="rId19"/>
          <a:stretch/>
        </p:blipFill>
        <p:spPr>
          <a:xfrm>
            <a:off x="6049800" y="1304640"/>
            <a:ext cx="882720" cy="84564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85;p13" descr=""/>
          <p:cNvPicPr/>
          <p:nvPr/>
        </p:nvPicPr>
        <p:blipFill>
          <a:blip r:embed="rId20"/>
          <a:stretch/>
        </p:blipFill>
        <p:spPr>
          <a:xfrm>
            <a:off x="4901400" y="1304640"/>
            <a:ext cx="1068120" cy="845640"/>
          </a:xfrm>
          <a:prstGeom prst="rect">
            <a:avLst/>
          </a:prstGeom>
          <a:ln w="0">
            <a:noFill/>
          </a:ln>
        </p:spPr>
      </p:pic>
      <p:pic>
        <p:nvPicPr>
          <p:cNvPr id="191" name="Google Shape;86;p13" descr=""/>
          <p:cNvPicPr/>
          <p:nvPr/>
        </p:nvPicPr>
        <p:blipFill>
          <a:blip r:embed="rId21"/>
          <a:stretch/>
        </p:blipFill>
        <p:spPr>
          <a:xfrm>
            <a:off x="3742560" y="407520"/>
            <a:ext cx="1098000" cy="861480"/>
          </a:xfrm>
          <a:prstGeom prst="rect">
            <a:avLst/>
          </a:prstGeom>
          <a:ln w="0">
            <a:noFill/>
          </a:ln>
        </p:spPr>
      </p:pic>
      <p:pic>
        <p:nvPicPr>
          <p:cNvPr id="192" name="Google Shape;87;p13" descr=""/>
          <p:cNvPicPr/>
          <p:nvPr/>
        </p:nvPicPr>
        <p:blipFill>
          <a:blip r:embed="rId22"/>
          <a:stretch/>
        </p:blipFill>
        <p:spPr>
          <a:xfrm>
            <a:off x="6720840" y="2292120"/>
            <a:ext cx="1139400" cy="87696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88;p13" descr=""/>
          <p:cNvPicPr/>
          <p:nvPr/>
        </p:nvPicPr>
        <p:blipFill>
          <a:blip r:embed="rId23"/>
          <a:stretch/>
        </p:blipFill>
        <p:spPr>
          <a:xfrm>
            <a:off x="4647960" y="2268720"/>
            <a:ext cx="796680" cy="101772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89;p13" descr=""/>
          <p:cNvPicPr/>
          <p:nvPr/>
        </p:nvPicPr>
        <p:blipFill>
          <a:blip r:embed="rId24"/>
          <a:stretch/>
        </p:blipFill>
        <p:spPr>
          <a:xfrm>
            <a:off x="3384000" y="2298240"/>
            <a:ext cx="1177200" cy="890280"/>
          </a:xfrm>
          <a:prstGeom prst="rect">
            <a:avLst/>
          </a:prstGeom>
          <a:ln w="0">
            <a:noFill/>
          </a:ln>
        </p:spPr>
      </p:pic>
      <p:pic>
        <p:nvPicPr>
          <p:cNvPr id="195" name="Google Shape;90;p13" descr=""/>
          <p:cNvPicPr/>
          <p:nvPr/>
        </p:nvPicPr>
        <p:blipFill>
          <a:blip r:embed="rId25"/>
          <a:stretch/>
        </p:blipFill>
        <p:spPr>
          <a:xfrm>
            <a:off x="5573520" y="2281320"/>
            <a:ext cx="1096200" cy="923760"/>
          </a:xfrm>
          <a:prstGeom prst="rect">
            <a:avLst/>
          </a:prstGeom>
          <a:ln w="0">
            <a:noFill/>
          </a:ln>
        </p:spPr>
      </p:pic>
      <p:pic>
        <p:nvPicPr>
          <p:cNvPr id="196" name="Google Shape;91;p13" descr=""/>
          <p:cNvPicPr/>
          <p:nvPr/>
        </p:nvPicPr>
        <p:blipFill>
          <a:blip r:embed="rId26"/>
          <a:stretch/>
        </p:blipFill>
        <p:spPr>
          <a:xfrm>
            <a:off x="5895720" y="5578920"/>
            <a:ext cx="1251360" cy="102456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92;p13" descr=""/>
          <p:cNvPicPr/>
          <p:nvPr/>
        </p:nvPicPr>
        <p:blipFill>
          <a:blip r:embed="rId27"/>
          <a:stretch/>
        </p:blipFill>
        <p:spPr>
          <a:xfrm>
            <a:off x="8241480" y="5815800"/>
            <a:ext cx="1157760" cy="91116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93;p13" descr=""/>
          <p:cNvPicPr/>
          <p:nvPr/>
        </p:nvPicPr>
        <p:blipFill>
          <a:blip r:embed="rId28"/>
          <a:stretch/>
        </p:blipFill>
        <p:spPr>
          <a:xfrm>
            <a:off x="4871880" y="4649040"/>
            <a:ext cx="964080" cy="95724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94;p13" descr=""/>
          <p:cNvPicPr/>
          <p:nvPr/>
        </p:nvPicPr>
        <p:blipFill>
          <a:blip r:embed="rId29"/>
          <a:stretch/>
        </p:blipFill>
        <p:spPr>
          <a:xfrm>
            <a:off x="7332840" y="4637880"/>
            <a:ext cx="826200" cy="97920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95;p13" descr=""/>
          <p:cNvPicPr/>
          <p:nvPr/>
        </p:nvPicPr>
        <p:blipFill>
          <a:blip r:embed="rId30"/>
          <a:stretch/>
        </p:blipFill>
        <p:spPr>
          <a:xfrm>
            <a:off x="5098320" y="3705120"/>
            <a:ext cx="1051200" cy="87516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96;p13" descr=""/>
          <p:cNvPicPr/>
          <p:nvPr/>
        </p:nvPicPr>
        <p:blipFill>
          <a:blip r:embed="rId31"/>
          <a:stretch/>
        </p:blipFill>
        <p:spPr>
          <a:xfrm>
            <a:off x="7206480" y="5846400"/>
            <a:ext cx="865800" cy="84996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97;p13" descr=""/>
          <p:cNvPicPr/>
          <p:nvPr/>
        </p:nvPicPr>
        <p:blipFill>
          <a:blip r:embed="rId32"/>
          <a:stretch/>
        </p:blipFill>
        <p:spPr>
          <a:xfrm>
            <a:off x="8268480" y="4637880"/>
            <a:ext cx="1096920" cy="106128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98;p13" descr=""/>
          <p:cNvPicPr/>
          <p:nvPr/>
        </p:nvPicPr>
        <p:blipFill>
          <a:blip r:embed="rId33"/>
          <a:stretch/>
        </p:blipFill>
        <p:spPr>
          <a:xfrm>
            <a:off x="7952040" y="3738240"/>
            <a:ext cx="896760" cy="80928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99;p13" descr=""/>
          <p:cNvPicPr/>
          <p:nvPr/>
        </p:nvPicPr>
        <p:blipFill>
          <a:blip r:embed="rId34"/>
          <a:stretch/>
        </p:blipFill>
        <p:spPr>
          <a:xfrm>
            <a:off x="6030000" y="4649040"/>
            <a:ext cx="1193400" cy="73548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100;p13" descr=""/>
          <p:cNvPicPr/>
          <p:nvPr/>
        </p:nvPicPr>
        <p:blipFill>
          <a:blip r:embed="rId35"/>
          <a:stretch/>
        </p:blipFill>
        <p:spPr>
          <a:xfrm>
            <a:off x="4750920" y="5854320"/>
            <a:ext cx="865800" cy="83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105;p14" descr=""/>
          <p:cNvPicPr/>
          <p:nvPr/>
        </p:nvPicPr>
        <p:blipFill>
          <a:blip r:embed="rId1"/>
          <a:stretch/>
        </p:blipFill>
        <p:spPr>
          <a:xfrm>
            <a:off x="505080" y="340920"/>
            <a:ext cx="11180880" cy="6516360"/>
          </a:xfrm>
          <a:prstGeom prst="rect">
            <a:avLst/>
          </a:prstGeom>
          <a:ln w="0">
            <a:noFill/>
          </a:ln>
        </p:spPr>
      </p:pic>
      <p:sp>
        <p:nvSpPr>
          <p:cNvPr id="207" name="Google Shape;106;p14"/>
          <p:cNvSpPr/>
          <p:nvPr/>
        </p:nvSpPr>
        <p:spPr>
          <a:xfrm>
            <a:off x="227880" y="82800"/>
            <a:ext cx="10334160" cy="6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" sz="2660" spc="-1" strike="noStrike">
                <a:solidFill>
                  <a:srgbClr val="000000"/>
                </a:solidFill>
                <a:latin typeface="Calibri"/>
                <a:ea typeface="DejaVu Sans"/>
              </a:rPr>
              <a:t>Time series of crystal habits</a:t>
            </a:r>
            <a:endParaRPr b="0" lang="en-US" sz="2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111;p15" descr=""/>
          <p:cNvPicPr/>
          <p:nvPr/>
        </p:nvPicPr>
        <p:blipFill>
          <a:blip r:embed="rId1"/>
          <a:stretch/>
        </p:blipFill>
        <p:spPr>
          <a:xfrm>
            <a:off x="505080" y="340920"/>
            <a:ext cx="11180880" cy="6516360"/>
          </a:xfrm>
          <a:prstGeom prst="rect">
            <a:avLst/>
          </a:prstGeom>
          <a:ln w="0">
            <a:noFill/>
          </a:ln>
        </p:spPr>
      </p:pic>
      <p:sp>
        <p:nvSpPr>
          <p:cNvPr id="209" name="Google Shape;112;p15"/>
          <p:cNvSpPr/>
          <p:nvPr/>
        </p:nvSpPr>
        <p:spPr>
          <a:xfrm>
            <a:off x="227880" y="82800"/>
            <a:ext cx="10334160" cy="6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" sz="2660" spc="-1" strike="noStrike">
                <a:solidFill>
                  <a:srgbClr val="000000"/>
                </a:solidFill>
                <a:latin typeface="Calibri"/>
                <a:ea typeface="DejaVu Sans"/>
              </a:rPr>
              <a:t>Time series of crystal habits</a:t>
            </a:r>
            <a:endParaRPr b="0" lang="en-US" sz="2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117;p16" descr=""/>
          <p:cNvPicPr/>
          <p:nvPr/>
        </p:nvPicPr>
        <p:blipFill>
          <a:blip r:embed="rId1"/>
          <a:stretch/>
        </p:blipFill>
        <p:spPr>
          <a:xfrm>
            <a:off x="2571120" y="2477880"/>
            <a:ext cx="6372720" cy="437940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118;p16" descr=""/>
          <p:cNvPicPr/>
          <p:nvPr/>
        </p:nvPicPr>
        <p:blipFill>
          <a:blip r:embed="rId2"/>
          <a:srcRect l="7963" t="3355" r="6845" b="64637"/>
          <a:stretch/>
        </p:blipFill>
        <p:spPr>
          <a:xfrm>
            <a:off x="231840" y="0"/>
            <a:ext cx="11878560" cy="259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 RF06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3" name="Content Placeholder 4" descr=""/>
          <p:cNvPicPr/>
          <p:nvPr/>
        </p:nvPicPr>
        <p:blipFill>
          <a:blip r:embed="rId1"/>
          <a:srcRect l="8934" t="0" r="6837" b="0"/>
          <a:stretch/>
        </p:blipFill>
        <p:spPr>
          <a:xfrm>
            <a:off x="1147320" y="1364040"/>
            <a:ext cx="9993960" cy="465948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5" descr=""/>
          <p:cNvPicPr/>
          <p:nvPr/>
        </p:nvPicPr>
        <p:blipFill>
          <a:blip r:embed="rId2"/>
          <a:srcRect l="8676" t="0" r="8013" b="0"/>
          <a:stretch/>
        </p:blipFill>
        <p:spPr>
          <a:xfrm>
            <a:off x="875880" y="1300320"/>
            <a:ext cx="10156320" cy="478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Updraft Core (~4.7 m/s)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038240" y="1342440"/>
            <a:ext cx="10162800" cy="555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41912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51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  <a:ea typeface="Noto Sans CJK SC"/>
              </a:rPr>
              <a:t>C-RF06- HOLODEC number concentration using Major Axis diameter (Good agreement with CDP)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rcRect l="7771" t="0" r="0" b="0"/>
          <a:stretch/>
        </p:blipFill>
        <p:spPr>
          <a:xfrm>
            <a:off x="457200" y="1328400"/>
            <a:ext cx="9600840" cy="5529240"/>
          </a:xfrm>
          <a:prstGeom prst="rect">
            <a:avLst/>
          </a:prstGeom>
          <a:ln w="0">
            <a:noFill/>
          </a:ln>
        </p:spPr>
      </p:pic>
      <p:sp>
        <p:nvSpPr>
          <p:cNvPr id="219" name=""/>
          <p:cNvSpPr/>
          <p:nvPr/>
        </p:nvSpPr>
        <p:spPr>
          <a:xfrm>
            <a:off x="9372600" y="1828800"/>
            <a:ext cx="272088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Major Axis diameter = major axis of elipse enclosing the particle.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Holodec Number Conc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= 277 #/cc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Holodec LWC = 0.7 g/m3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CDP LWC = 1 g/m3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Myriad Pro"/>
              </a:rPr>
              <a:t>Example Flight Segments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1666800" y="1749960"/>
            <a:ext cx="5351760" cy="20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C-RF 06 – Warm Cloud</a:t>
            </a:r>
            <a:endParaRPr b="0" lang="en-US" sz="2800" spc="-1" strike="noStrike">
              <a:latin typeface="Arial"/>
            </a:endParaRPr>
          </a:p>
          <a:p>
            <a:pPr lvl="1" marL="6858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Myriad Pro"/>
              </a:rPr>
              <a:t>21:23:45-21:24:25 UTC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C-RF 12 – Mixed Phase cloud</a:t>
            </a:r>
            <a:endParaRPr b="0" lang="en-US" sz="2800" spc="-1" strike="noStrike">
              <a:latin typeface="Arial"/>
            </a:endParaRPr>
          </a:p>
          <a:p>
            <a:pPr lvl="1" marL="6858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Myriad Pro"/>
              </a:rPr>
              <a:t>23:18:40-23:19:25 UTC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8"/>
          </p:nvPr>
        </p:nvSpPr>
        <p:spPr>
          <a:xfrm>
            <a:off x="4616280" y="62442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rPr>
              <a:t>11/9/2022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41912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51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C-RF06- HOLODEC number concentration using Equivalent Diameter (Biased towards low LWC)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rcRect l="7606" t="0" r="0" b="0"/>
          <a:stretch/>
        </p:blipFill>
        <p:spPr>
          <a:xfrm>
            <a:off x="457200" y="1328400"/>
            <a:ext cx="9600840" cy="5529240"/>
          </a:xfrm>
          <a:prstGeom prst="rect">
            <a:avLst/>
          </a:prstGeom>
          <a:ln w="0">
            <a:noFill/>
          </a:ln>
        </p:spPr>
      </p:pic>
      <p:sp>
        <p:nvSpPr>
          <p:cNvPr id="222" name=""/>
          <p:cNvSpPr/>
          <p:nvPr/>
        </p:nvSpPr>
        <p:spPr>
          <a:xfrm>
            <a:off x="9372600" y="1828800"/>
            <a:ext cx="272088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Equivalent Diameter = particle pixel area converted to diameter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Holodec Number Conc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= 277 #/cc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Holodec LWC = 0.5 g/m3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CDP LWC = 1 g/m3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41912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2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C-RF06- HOLODEC number concentration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4" name="Picture 3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008720" y="1647360"/>
            <a:ext cx="10167480" cy="421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C-RF06- HOLODEC – Mixing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TextBox 5"/>
          <p:cNvSpPr/>
          <p:nvPr/>
        </p:nvSpPr>
        <p:spPr>
          <a:xfrm>
            <a:off x="8292240" y="2885040"/>
            <a:ext cx="360324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Indication of Inhomogeneous mixing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7" name="Picture 3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604160" y="1719720"/>
            <a:ext cx="6356880" cy="444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HOLODEC preliminary results C-RF06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1517760" y="1749960"/>
            <a:ext cx="8794440" cy="35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Holodec and CDP droplet distributions have similar shape, but peak is shifted depending on how Holodec diameter is selected.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The mixing signatures indicate inhomogeneous mixing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6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HOLODEC preliminary results C-RF12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1129320" y="1467360"/>
            <a:ext cx="9899280" cy="457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Myriad Pro"/>
              </a:rPr>
              <a:t>LIQUID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There are regions with different droplet size distributions within a single cell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The clusters align well with different vertical velocity regions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Myriad Pro"/>
              </a:rPr>
              <a:t>ICE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The ice concentrations tend to change at the cluster transition points.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The liquid droplet size distribution prior to ice formation seems to have an influence on the ice habits that arise.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 RF12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2127600" y="1342800"/>
            <a:ext cx="8073360" cy="524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C-RF12- HOLODEC vs CDP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3" name="Picture 12" descr=""/>
          <p:cNvPicPr/>
          <p:nvPr/>
        </p:nvPicPr>
        <p:blipFill>
          <a:blip r:embed="rId1"/>
          <a:stretch/>
        </p:blipFill>
        <p:spPr>
          <a:xfrm>
            <a:off x="1091880" y="1236960"/>
            <a:ext cx="5889600" cy="5007240"/>
          </a:xfrm>
          <a:prstGeom prst="rect">
            <a:avLst/>
          </a:prstGeom>
          <a:ln w="0">
            <a:noFill/>
          </a:ln>
        </p:spPr>
      </p:pic>
      <p:sp>
        <p:nvSpPr>
          <p:cNvPr id="134" name="TextBox 13"/>
          <p:cNvSpPr/>
          <p:nvPr/>
        </p:nvSpPr>
        <p:spPr>
          <a:xfrm>
            <a:off x="7620120" y="3182400"/>
            <a:ext cx="39974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Reasonable agreement between CDP and HOLODEC number concentrations.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Some holograms are corrupted by water on the instrument windows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983880" y="1447200"/>
            <a:ext cx="10223640" cy="519588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C-RF- HOLODEC  sample volume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6700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C-RF12: Clusters of similar droplet size distribution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717840" y="1479240"/>
            <a:ext cx="8510040" cy="3891240"/>
          </a:xfrm>
          <a:prstGeom prst="rect">
            <a:avLst/>
          </a:prstGeom>
          <a:ln w="0">
            <a:noFill/>
          </a:ln>
        </p:spPr>
      </p:pic>
      <p:sp>
        <p:nvSpPr>
          <p:cNvPr id="139" name="TextBox 5"/>
          <p:cNvSpPr/>
          <p:nvPr/>
        </p:nvSpPr>
        <p:spPr>
          <a:xfrm>
            <a:off x="9475560" y="3110760"/>
            <a:ext cx="25182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 clusters of holograms having similar droplet size distributions are identified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TextBox 2"/>
          <p:cNvSpPr/>
          <p:nvPr/>
        </p:nvSpPr>
        <p:spPr>
          <a:xfrm>
            <a:off x="1253880" y="5507640"/>
            <a:ext cx="90208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Allwayin, N., Larsen, M. L., Shaw, A. G., &amp; Shaw, R. A. (2022). Automated Identification of Characteristic Droplet Size Distributions in Stratocumulus Clouds Utilizing a Data Clustering Algorithm, 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Artificial Intelligence for the Earth Systems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 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(3), e220003. Retrieved Nov 10, 2022, from 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https://journals.ametsoc.org/view/journals/aies/1/3/AIES-D-22-0003.1.xml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C-RF12: Clusters of similar droplet size distribution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1409040" y="1749600"/>
            <a:ext cx="5567040" cy="3825720"/>
          </a:xfrm>
          <a:prstGeom prst="rect">
            <a:avLst/>
          </a:prstGeom>
          <a:ln w="0">
            <a:noFill/>
          </a:ln>
        </p:spPr>
      </p:pic>
      <p:sp>
        <p:nvSpPr>
          <p:cNvPr id="143" name="TextBox 5"/>
          <p:cNvSpPr/>
          <p:nvPr/>
        </p:nvSpPr>
        <p:spPr>
          <a:xfrm>
            <a:off x="7700760" y="2196360"/>
            <a:ext cx="37825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Each cluster correspond to distinct distribution shapes.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There might be a possible fourth cluster not identified by the algorithm (possibly due to threshold of minimum number of holograms needed to form a cluster).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RF12- number concentration time series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1666800" y="1749960"/>
            <a:ext cx="8645400" cy="35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6" name="Picture 10" descr=""/>
          <p:cNvPicPr/>
          <p:nvPr/>
        </p:nvPicPr>
        <p:blipFill>
          <a:blip r:embed="rId1"/>
          <a:stretch/>
        </p:blipFill>
        <p:spPr>
          <a:xfrm>
            <a:off x="1213560" y="1463040"/>
            <a:ext cx="9764280" cy="39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3640" cy="7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RF12- number concentration with clusters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1666800" y="1749960"/>
            <a:ext cx="8645400" cy="35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9" name="Picture 7" descr=""/>
          <p:cNvPicPr/>
          <p:nvPr/>
        </p:nvPicPr>
        <p:blipFill>
          <a:blip r:embed="rId1"/>
          <a:stretch/>
        </p:blipFill>
        <p:spPr>
          <a:xfrm>
            <a:off x="1213560" y="1463040"/>
            <a:ext cx="9764280" cy="39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5959</TotalTime>
  <Application>LibreOffice/7.3.6.2$Linux_X86_64 LibreOffice_project/30$Build-2</Application>
  <AppVersion>15.0000</AppVersion>
  <Words>378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2016-04-13T13:43:46Z</dcterms:created>
  <dc:creator>Microsoft Office User</dc:creator>
  <dc:description/>
  <dc:language>en-US</dc:language>
  <cp:lastModifiedBy/>
  <cp:lastPrinted>2016-04-14T19:29:19Z</cp:lastPrinted>
  <dcterms:modified xsi:type="dcterms:W3CDTF">2022-11-13T16:39:44Z</dcterms:modified>
  <cp:revision>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3</vt:r8>
  </property>
  <property fmtid="{D5CDD505-2E9C-101B-9397-08002B2CF9AE}" pid="3" name="Notes">
    <vt:r8>4</vt:r8>
  </property>
  <property fmtid="{D5CDD505-2E9C-101B-9397-08002B2CF9AE}" pid="4" name="PresentationFormat">
    <vt:lpwstr>Widescreen</vt:lpwstr>
  </property>
  <property fmtid="{D5CDD505-2E9C-101B-9397-08002B2CF9AE}" pid="5" name="Slides">
    <vt:r8>21</vt:r8>
  </property>
</Properties>
</file>