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14" r:id="rId5"/>
    <p:sldId id="329" r:id="rId6"/>
    <p:sldId id="333" r:id="rId7"/>
    <p:sldId id="334" r:id="rId8"/>
    <p:sldId id="335" r:id="rId9"/>
    <p:sldId id="337" r:id="rId10"/>
    <p:sldId id="339" r:id="rId11"/>
    <p:sldId id="336" r:id="rId12"/>
    <p:sldId id="338" r:id="rId13"/>
    <p:sldId id="33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DFE"/>
    <a:srgbClr val="D5DEFF"/>
    <a:srgbClr val="F6F7FF"/>
    <a:srgbClr val="DBDCE5"/>
    <a:srgbClr val="F0F1FB"/>
    <a:srgbClr val="DFE1F6"/>
    <a:srgbClr val="EEEFF5"/>
    <a:srgbClr val="DFE1EF"/>
    <a:srgbClr val="A9B1FF"/>
    <a:srgbClr val="FF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77" autoAdjust="0"/>
    <p:restoredTop sz="96327" autoAdjust="0"/>
  </p:normalViewPr>
  <p:slideViewPr>
    <p:cSldViewPr snapToGrid="0">
      <p:cViewPr varScale="1">
        <p:scale>
          <a:sx n="164" d="100"/>
          <a:sy n="164" d="100"/>
        </p:scale>
        <p:origin x="200" y="256"/>
      </p:cViewPr>
      <p:guideLst>
        <p:guide orient="horz" pos="1416"/>
        <p:guide orient="horz" pos="10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24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10/8/22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73A30-F0E7-1854-D7A5-7F568CB337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43A2A-6559-1747-976A-DC26AF7BBE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10/8/22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4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10010"/>
            <a:ext cx="8874306" cy="3585753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4502448"/>
            <a:ext cx="8874306" cy="1441152"/>
          </a:xfrm>
        </p:spPr>
        <p:txBody>
          <a:bodyPr lIns="0" tIns="0" rIns="0" bIns="0"/>
          <a:lstStyle>
            <a:lvl1pPr marL="0" indent="0" algn="l">
              <a:buNone/>
              <a:defRPr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 descr="preencoded.png">
            <a:extLst>
              <a:ext uri="{FF2B5EF4-FFF2-40B4-BE49-F238E27FC236}">
                <a16:creationId xmlns:a16="http://schemas.microsoft.com/office/drawing/2014/main" id="{056E6431-5C32-6197-AA1B-376379431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28A9E30-DD50-8CF6-982F-9900C57AA8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72106"/>
          <a:stretch>
            <a:fillRect/>
          </a:stretch>
        </p:blipFill>
        <p:spPr>
          <a:xfrm>
            <a:off x="-1" y="4945020"/>
            <a:ext cx="5304866" cy="1912980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B31B01D-6799-48A5-28CB-18D05984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25221-A778-8D2D-4131-4EB7C15E96F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95401" y="3429000"/>
            <a:ext cx="3773778" cy="2558845"/>
          </a:xfrm>
        </p:spPr>
        <p:txBody>
          <a:bodyPr/>
          <a:lstStyle>
            <a:lvl1pPr marL="0" indent="0"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566928" indent="-283464">
              <a:spcBef>
                <a:spcPts val="1000"/>
              </a:spcBef>
              <a:defRPr sz="1800"/>
            </a:lvl3pPr>
            <a:lvl4pPr marL="850392" indent="-283464">
              <a:spcBef>
                <a:spcPts val="1000"/>
              </a:spcBef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979827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9C2DFFA-1F01-A357-525E-918DEE3CFF3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79827" y="3444611"/>
            <a:ext cx="3773778" cy="2558845"/>
          </a:xfrm>
        </p:spPr>
        <p:txBody>
          <a:bodyPr/>
          <a:lstStyle>
            <a:lvl1pPr marL="0" indent="0"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566928" indent="-283464">
              <a:spcBef>
                <a:spcPts val="1000"/>
              </a:spcBef>
              <a:defRPr sz="1800"/>
            </a:lvl3pPr>
            <a:lvl4pPr marL="850392" indent="-283464">
              <a:spcBef>
                <a:spcPts val="1000"/>
              </a:spcBef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CC1D31-1A58-0955-7050-EC12CA42AF9F}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33EBEA4-E496-D277-9742-756CF63AE6A6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FD4F8D5-4E6F-402B-2B42-248D213930DD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0B88FFF6-96F4-A5EC-5FA7-28B793F76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27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949977" cy="162377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5962" y="24765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BCCCB2B0-FA91-2B00-07E8-454DF4E8C89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45734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C208DBEE-F3AC-002B-D94F-58BCDF0827F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25142" y="24765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AB6090E-B445-CAD9-6D75-F89A9C01394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88164" y="42291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00527DBE-FAF9-7AE6-659C-035A708977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2291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B205B4BA-3FDF-ACE5-FC20-17EE755268B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57344" y="4229100"/>
            <a:ext cx="500634" cy="500634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7B586C0-CA7D-6A7A-4BE7-8EC9D8C635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5142" y="42291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279400"/>
            <a:ext cx="8874306" cy="3251571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3837656"/>
            <a:ext cx="8874306" cy="207615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108B6DF-70B6-3DE6-4253-3C4926B86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A5B9066-F7A6-6231-330D-A498C543A6A1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eck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AB13D922-479E-0DC1-5C55-F4D7A55044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5962" y="2476500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9443615E-62BC-2D46-B8BA-FD3A72B7BAB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388164" y="3484562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CBD4E95C-EAA1-DCCF-D975-37EE3FBD91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55962" y="3484562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EF5E933-304E-1D0F-2544-A608B4EE087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388164" y="4492625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3014695-7138-84E3-3225-87977FD8E4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492625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E53F7E88-2097-D325-6D72-678AA2F5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1542C44-78F9-C385-BA13-32EF29E328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3" y="2487613"/>
            <a:ext cx="2603497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E3F465DB-04AD-D2AA-978D-7B88D2F319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4970" y="2487613"/>
            <a:ext cx="2603497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379A3659-EC2D-312F-1FA2-2C3208B35D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54537" y="2487613"/>
            <a:ext cx="2604092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8352836-701E-DDA9-602B-1CF2FD54A7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95400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2B9A4520-E4E7-3735-9AA4-F886868CDA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74967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2ED3CCCC-5B50-BA18-C9CF-82C1113391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4534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9446AE-6E14-9EAD-CCAA-C1EC91FDA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4945" b="66188"/>
          <a:stretch>
            <a:fillRect/>
          </a:stretch>
        </p:blipFill>
        <p:spPr>
          <a:xfrm>
            <a:off x="7730504" y="4539146"/>
            <a:ext cx="4461496" cy="2318855"/>
          </a:xfrm>
          <a:custGeom>
            <a:avLst/>
            <a:gdLst>
              <a:gd name="connsiteX0" fmla="*/ 0 w 4461496"/>
              <a:gd name="connsiteY0" fmla="*/ 0 h 2318855"/>
              <a:gd name="connsiteX1" fmla="*/ 4461496 w 4461496"/>
              <a:gd name="connsiteY1" fmla="*/ 0 h 2318855"/>
              <a:gd name="connsiteX2" fmla="*/ 4461496 w 4461496"/>
              <a:gd name="connsiteY2" fmla="*/ 2318855 h 2318855"/>
              <a:gd name="connsiteX3" fmla="*/ 0 w 4461496"/>
              <a:gd name="connsiteY3" fmla="*/ 2318855 h 231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496" h="2318855">
                <a:moveTo>
                  <a:pt x="0" y="0"/>
                </a:moveTo>
                <a:lnTo>
                  <a:pt x="4461496" y="0"/>
                </a:lnTo>
                <a:lnTo>
                  <a:pt x="4461496" y="2318855"/>
                </a:lnTo>
                <a:lnTo>
                  <a:pt x="0" y="2318855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788B2DA-5890-0F11-581C-A9189E008CE1}"/>
              </a:ext>
            </a:extLst>
          </p:cNvPr>
          <p:cNvGrpSpPr/>
          <p:nvPr userDrawn="1"/>
        </p:nvGrpSpPr>
        <p:grpSpPr>
          <a:xfrm rot="5400000">
            <a:off x="10058034" y="23582"/>
            <a:ext cx="2133966" cy="2133966"/>
            <a:chOff x="9654699" y="2229295"/>
            <a:chExt cx="2133966" cy="2133966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C0B013B-DCAB-56B5-B1A1-0962EFCDAD0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7E9164D-468F-6ABB-E014-8357739493B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17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AF34004-C8D7-0BF6-E972-61781179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D9C1F6F0-4FC6-1160-0C8F-975ECDECAF3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74967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EF1040F-3507-9529-F7BA-DEF2138BAC8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454534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F93679A-06AD-D46C-BEB8-62FEE039D4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6320" r="60054"/>
          <a:stretch>
            <a:fillRect/>
          </a:stretch>
        </p:blipFill>
        <p:spPr>
          <a:xfrm>
            <a:off x="9452531" y="0"/>
            <a:ext cx="2739468" cy="3681345"/>
          </a:xfrm>
          <a:custGeom>
            <a:avLst/>
            <a:gdLst>
              <a:gd name="connsiteX0" fmla="*/ 0 w 2739468"/>
              <a:gd name="connsiteY0" fmla="*/ 0 h 3681345"/>
              <a:gd name="connsiteX1" fmla="*/ 2739468 w 2739468"/>
              <a:gd name="connsiteY1" fmla="*/ 0 h 3681345"/>
              <a:gd name="connsiteX2" fmla="*/ 2739468 w 2739468"/>
              <a:gd name="connsiteY2" fmla="*/ 3681345 h 3681345"/>
              <a:gd name="connsiteX3" fmla="*/ 0 w 2739468"/>
              <a:gd name="connsiteY3" fmla="*/ 3681345 h 368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468" h="3681345">
                <a:moveTo>
                  <a:pt x="0" y="0"/>
                </a:moveTo>
                <a:lnTo>
                  <a:pt x="2739468" y="0"/>
                </a:lnTo>
                <a:lnTo>
                  <a:pt x="2739468" y="3681345"/>
                </a:lnTo>
                <a:lnTo>
                  <a:pt x="0" y="3681345"/>
                </a:lnTo>
                <a:close/>
              </a:path>
            </a:pathLst>
          </a:cu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504F2DB4-4E28-277B-9867-CFC84603650B}"/>
              </a:ext>
            </a:extLst>
          </p:cNvPr>
          <p:cNvSpPr/>
          <p:nvPr userDrawn="1"/>
        </p:nvSpPr>
        <p:spPr>
          <a:xfrm>
            <a:off x="0" y="4094798"/>
            <a:ext cx="1057676" cy="2115352"/>
          </a:xfrm>
          <a:custGeom>
            <a:avLst/>
            <a:gdLst>
              <a:gd name="connsiteX0" fmla="*/ 0 w 1057676"/>
              <a:gd name="connsiteY0" fmla="*/ 0 h 2115352"/>
              <a:gd name="connsiteX1" fmla="*/ 1057676 w 1057676"/>
              <a:gd name="connsiteY1" fmla="*/ 1057676 h 2115352"/>
              <a:gd name="connsiteX2" fmla="*/ 0 w 1057676"/>
              <a:gd name="connsiteY2" fmla="*/ 2115352 h 211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676" h="2115352">
                <a:moveTo>
                  <a:pt x="0" y="0"/>
                </a:moveTo>
                <a:cubicBezTo>
                  <a:pt x="584138" y="0"/>
                  <a:pt x="1057676" y="473538"/>
                  <a:pt x="1057676" y="1057676"/>
                </a:cubicBezTo>
                <a:cubicBezTo>
                  <a:pt x="1057676" y="1641814"/>
                  <a:pt x="584138" y="2115352"/>
                  <a:pt x="0" y="21153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73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hart o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433915" cy="1695777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2" y="2743200"/>
            <a:ext cx="3657598" cy="3187700"/>
          </a:xfrm>
        </p:spPr>
        <p:txBody>
          <a:bodyPr lIns="0" tIns="0" rIns="0" bIns="0">
            <a:noAutofit/>
          </a:bodyPr>
          <a:lstStyle>
            <a:lvl1pPr marL="285750" indent="-283464">
              <a:buFont typeface="Arial" panose="020B0604020202020204" pitchFamily="34" charset="0"/>
              <a:buChar char="•"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EDCEA88-E3F7-FC47-F274-E58409CC4E7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67407" y="1054099"/>
            <a:ext cx="5657793" cy="48895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SmartArt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365DF2-FE3C-3232-AB75-C282AFD43D64}"/>
              </a:ext>
            </a:extLst>
          </p:cNvPr>
          <p:cNvSpPr/>
          <p:nvPr userDrawn="1"/>
        </p:nvSpPr>
        <p:spPr>
          <a:xfrm>
            <a:off x="9638466" y="3991499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20871AE-D105-49BC-6CB6-BC68EC55D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39644024-6839-A3FA-9801-8CE700F9EC99}"/>
              </a:ext>
            </a:extLst>
          </p:cNvPr>
          <p:cNvSpPr/>
          <p:nvPr userDrawn="1"/>
        </p:nvSpPr>
        <p:spPr>
          <a:xfrm>
            <a:off x="10198293" y="4875419"/>
            <a:ext cx="1993707" cy="1982581"/>
          </a:xfrm>
          <a:custGeom>
            <a:avLst/>
            <a:gdLst>
              <a:gd name="connsiteX0" fmla="*/ 1993707 w 1993707"/>
              <a:gd name="connsiteY0" fmla="*/ 1952030 h 1982581"/>
              <a:gd name="connsiteX1" fmla="*/ 1993707 w 1993707"/>
              <a:gd name="connsiteY1" fmla="*/ 1982581 h 1982581"/>
              <a:gd name="connsiteX2" fmla="*/ 1965515 w 1993707"/>
              <a:gd name="connsiteY2" fmla="*/ 1982581 h 1982581"/>
              <a:gd name="connsiteX3" fmla="*/ 1974866 w 1993707"/>
              <a:gd name="connsiteY3" fmla="*/ 1974866 h 1982581"/>
              <a:gd name="connsiteX4" fmla="*/ 1346200 w 1993707"/>
              <a:gd name="connsiteY4" fmla="*/ 0 h 1982581"/>
              <a:gd name="connsiteX5" fmla="*/ 1987879 w 1993707"/>
              <a:gd name="connsiteY5" fmla="*/ 162479 h 1982581"/>
              <a:gd name="connsiteX6" fmla="*/ 1993707 w 1993707"/>
              <a:gd name="connsiteY6" fmla="*/ 166020 h 1982581"/>
              <a:gd name="connsiteX7" fmla="*/ 1993707 w 1993707"/>
              <a:gd name="connsiteY7" fmla="*/ 740369 h 1982581"/>
              <a:gd name="connsiteX8" fmla="*/ 1974866 w 1993707"/>
              <a:gd name="connsiteY8" fmla="*/ 717533 h 1982581"/>
              <a:gd name="connsiteX9" fmla="*/ 1346199 w 1993707"/>
              <a:gd name="connsiteY9" fmla="*/ 457130 h 1982581"/>
              <a:gd name="connsiteX10" fmla="*/ 457130 w 1993707"/>
              <a:gd name="connsiteY10" fmla="*/ 1346199 h 1982581"/>
              <a:gd name="connsiteX11" fmla="*/ 717532 w 1993707"/>
              <a:gd name="connsiteY11" fmla="*/ 1974866 h 1982581"/>
              <a:gd name="connsiteX12" fmla="*/ 726883 w 1993707"/>
              <a:gd name="connsiteY12" fmla="*/ 1982581 h 1982581"/>
              <a:gd name="connsiteX13" fmla="*/ 159927 w 1993707"/>
              <a:gd name="connsiteY13" fmla="*/ 1982581 h 1982581"/>
              <a:gd name="connsiteX14" fmla="*/ 105791 w 1993707"/>
              <a:gd name="connsiteY14" fmla="*/ 1870202 h 1982581"/>
              <a:gd name="connsiteX15" fmla="*/ 0 w 1993707"/>
              <a:gd name="connsiteY15" fmla="*/ 1346200 h 1982581"/>
              <a:gd name="connsiteX16" fmla="*/ 1346200 w 1993707"/>
              <a:gd name="connsiteY16" fmla="*/ 0 h 198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93707" h="1982581">
                <a:moveTo>
                  <a:pt x="1993707" y="1952030"/>
                </a:moveTo>
                <a:lnTo>
                  <a:pt x="1993707" y="1982581"/>
                </a:lnTo>
                <a:lnTo>
                  <a:pt x="1965515" y="1982581"/>
                </a:lnTo>
                <a:lnTo>
                  <a:pt x="1974866" y="1974866"/>
                </a:lnTo>
                <a:close/>
                <a:moveTo>
                  <a:pt x="1346200" y="0"/>
                </a:moveTo>
                <a:cubicBezTo>
                  <a:pt x="1578539" y="0"/>
                  <a:pt x="1797131" y="58859"/>
                  <a:pt x="1987879" y="162479"/>
                </a:cubicBezTo>
                <a:lnTo>
                  <a:pt x="1993707" y="166020"/>
                </a:lnTo>
                <a:lnTo>
                  <a:pt x="1993707" y="740369"/>
                </a:lnTo>
                <a:lnTo>
                  <a:pt x="1974866" y="717533"/>
                </a:lnTo>
                <a:cubicBezTo>
                  <a:pt x="1813976" y="556643"/>
                  <a:pt x="1591708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591709"/>
                  <a:pt x="556643" y="1813976"/>
                  <a:pt x="717532" y="1974866"/>
                </a:cubicBezTo>
                <a:lnTo>
                  <a:pt x="726883" y="1982581"/>
                </a:lnTo>
                <a:lnTo>
                  <a:pt x="159927" y="1982581"/>
                </a:lnTo>
                <a:lnTo>
                  <a:pt x="105791" y="1870202"/>
                </a:lnTo>
                <a:cubicBezTo>
                  <a:pt x="37670" y="1709145"/>
                  <a:pt x="0" y="1532072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11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9A77AE4-6D69-28DE-CC84-F7991882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269C21E5-B8EE-7438-A771-34BC8006E1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57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</a:extLst>
          </p:cNvPr>
          <p:cNvSpPr/>
          <p:nvPr userDrawn="1"/>
        </p:nvSpPr>
        <p:spPr>
          <a:xfrm>
            <a:off x="9363677" y="152331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</a:extLst>
          </p:cNvPr>
          <p:cNvSpPr/>
          <p:nvPr userDrawn="1"/>
        </p:nvSpPr>
        <p:spPr>
          <a:xfrm>
            <a:off x="8907309" y="13652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D5364683-E8FF-8D94-04BD-2DF0086DB12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B1592037-0F29-1473-3EA8-7A7812DF3A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CE6D5275-4C73-11F2-4948-8DD43F836F7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FDF0F72F-56B8-7E37-B80A-49A9D92550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73895"/>
          <a:stretch>
            <a:fillRect/>
          </a:stretch>
        </p:blipFill>
        <p:spPr>
          <a:xfrm>
            <a:off x="3459002" y="4945020"/>
            <a:ext cx="7328137" cy="1912980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1491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7309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8" r:id="rId4"/>
    <p:sldLayoutId id="2147483669" r:id="rId5"/>
    <p:sldLayoutId id="2147483670" r:id="rId6"/>
    <p:sldLayoutId id="2147483672" r:id="rId7"/>
    <p:sldLayoutId id="2147483675" r:id="rId8"/>
    <p:sldLayoutId id="2147483671" r:id="rId9"/>
    <p:sldLayoutId id="2147483673" r:id="rId10"/>
    <p:sldLayoutId id="2147483677" r:id="rId11"/>
    <p:sldLayoutId id="2147483676" r:id="rId12"/>
    <p:sldLayoutId id="214748365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Excel for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6B039-AD11-C061-6CE2-7424121FE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4621718"/>
            <a:ext cx="8874306" cy="467117"/>
          </a:xfrm>
        </p:spPr>
        <p:txBody>
          <a:bodyPr/>
          <a:lstStyle/>
          <a:p>
            <a:r>
              <a:rPr lang="en-US" sz="2000" dirty="0"/>
              <a:t>Samson </a:t>
            </a:r>
            <a:r>
              <a:rPr lang="en-US" sz="2000" dirty="0" err="1"/>
              <a:t>Eromonsei</a:t>
            </a:r>
            <a:r>
              <a:rPr lang="en-US" sz="2000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E4A2-76A4-9A5B-0633-96D3DDEC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6981093" cy="961899"/>
          </a:xfrm>
        </p:spPr>
        <p:txBody>
          <a:bodyPr/>
          <a:lstStyle/>
          <a:p>
            <a:r>
              <a:rPr lang="en-US" sz="3600" dirty="0"/>
              <a:t>Files Types, Structures </a:t>
            </a:r>
            <a:br>
              <a:rPr lang="en-US" sz="3600" dirty="0"/>
            </a:br>
            <a:r>
              <a:rPr lang="en-US" sz="3600" dirty="0"/>
              <a:t>         and Data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97956-849E-08B8-985C-4E8BC59EA9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5029" y="2463704"/>
            <a:ext cx="3708401" cy="685800"/>
          </a:xfrm>
        </p:spPr>
        <p:txBody>
          <a:bodyPr/>
          <a:lstStyle/>
          <a:p>
            <a:r>
              <a:rPr lang="en-US" dirty="0"/>
              <a:t>Understanding Files Types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687E07-9957-B219-055E-FD39B036EEB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985027" y="3242022"/>
            <a:ext cx="3708401" cy="685800"/>
          </a:xfrm>
        </p:spPr>
        <p:txBody>
          <a:bodyPr/>
          <a:lstStyle/>
          <a:p>
            <a:r>
              <a:rPr lang="en-US" dirty="0"/>
              <a:t>Understanding Files Structures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EC3E75-4819-C9A0-0781-5A9FB6BC11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FB483E-2431-DF40-B99C-8666305ED8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Picture Placeholder 11" descr="Badge with checkmark">
            <a:extLst>
              <a:ext uri="{FF2B5EF4-FFF2-40B4-BE49-F238E27FC236}">
                <a16:creationId xmlns:a16="http://schemas.microsoft.com/office/drawing/2014/main" id="{696396D1-B548-4903-5AA6-56B904517564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91320" y="2282757"/>
            <a:ext cx="502920" cy="502920"/>
          </a:xfrm>
        </p:spPr>
      </p:pic>
      <p:pic>
        <p:nvPicPr>
          <p:cNvPr id="12" name="Picture Placeholder 11" descr="Badge with checkmark">
            <a:extLst>
              <a:ext uri="{FF2B5EF4-FFF2-40B4-BE49-F238E27FC236}">
                <a16:creationId xmlns:a16="http://schemas.microsoft.com/office/drawing/2014/main" id="{189EB662-0152-5B40-BACA-443472CBC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91320" y="3128353"/>
            <a:ext cx="502920" cy="502920"/>
          </a:xfrm>
          <a:prstGeom prst="rect">
            <a:avLst/>
          </a:prstGeom>
        </p:spPr>
      </p:pic>
      <p:pic>
        <p:nvPicPr>
          <p:cNvPr id="13" name="Picture Placeholder 11" descr="Badge with checkmark">
            <a:extLst>
              <a:ext uri="{FF2B5EF4-FFF2-40B4-BE49-F238E27FC236}">
                <a16:creationId xmlns:a16="http://schemas.microsoft.com/office/drawing/2014/main" id="{B2E56F93-2D55-EEEA-0BDB-627152385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91320" y="3963602"/>
            <a:ext cx="502920" cy="502920"/>
          </a:xfrm>
          <a:prstGeom prst="rect">
            <a:avLst/>
          </a:prstGeom>
        </p:spPr>
      </p:pic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7F201E1-1312-9EA2-D056-7A951A8E8314}"/>
              </a:ext>
            </a:extLst>
          </p:cNvPr>
          <p:cNvSpPr txBox="1">
            <a:spLocks/>
          </p:cNvSpPr>
          <p:nvPr/>
        </p:nvSpPr>
        <p:spPr>
          <a:xfrm>
            <a:off x="1900360" y="4117821"/>
            <a:ext cx="3708401" cy="685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28838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2" name="Picture Placeholder 11" descr="Badge with checkmark">
            <a:extLst>
              <a:ext uri="{FF2B5EF4-FFF2-40B4-BE49-F238E27FC236}">
                <a16:creationId xmlns:a16="http://schemas.microsoft.com/office/drawing/2014/main" id="{7ACB77E6-BC5F-1BC1-CA97-6D2E37F39C9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Excel ?</a:t>
            </a:r>
          </a:p>
          <a:p>
            <a:endParaRPr lang="en-US" dirty="0"/>
          </a:p>
        </p:txBody>
      </p:sp>
      <p:pic>
        <p:nvPicPr>
          <p:cNvPr id="16" name="Picture Placeholder 15" descr="Badge with checkmark">
            <a:extLst>
              <a:ext uri="{FF2B5EF4-FFF2-40B4-BE49-F238E27FC236}">
                <a16:creationId xmlns:a16="http://schemas.microsoft.com/office/drawing/2014/main" id="{41353449-F29F-160E-215E-BB307C73E33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A858E6-8813-CD9D-EE22-EB8E062FBA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Why is excel essential tool for businesses and why do I need to learn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F16C9-B662-209D-15DE-55D714B284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DA4DD-2363-F475-FCAA-A686AA9F99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9A90-BA71-2458-C51A-1BF207A2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Course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DBA06-70E6-A8CD-E6C9-324A16E6C9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Empower you to help business to automate and optimize business process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804442-C64F-3F18-CDA6-C61DD6095C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The Course will help you know how to collect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98F6E3-CA62-B299-70A9-7952F66A658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Perform in-depth analysis  , Drive effective and impactful  business decision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6C32946-639A-7E81-4188-167A0BF36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C98B16-E7B0-A579-39C0-C1C5F9DBF6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Picture Placeholder 11" descr="Badge with checkmark">
            <a:extLst>
              <a:ext uri="{FF2B5EF4-FFF2-40B4-BE49-F238E27FC236}">
                <a16:creationId xmlns:a16="http://schemas.microsoft.com/office/drawing/2014/main" id="{D154309F-82E9-8AE3-ED77-C8F680F11BF0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88164" y="2476500"/>
            <a:ext cx="502920" cy="502920"/>
          </a:xfrm>
        </p:spPr>
      </p:pic>
      <p:pic>
        <p:nvPicPr>
          <p:cNvPr id="12" name="Picture Placeholder 11" descr="Badge with checkmark">
            <a:extLst>
              <a:ext uri="{FF2B5EF4-FFF2-40B4-BE49-F238E27FC236}">
                <a16:creationId xmlns:a16="http://schemas.microsoft.com/office/drawing/2014/main" id="{3B820613-2187-18DB-38AD-FB250CA27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88164" y="3385155"/>
            <a:ext cx="502920" cy="502920"/>
          </a:xfrm>
          <a:prstGeom prst="rect">
            <a:avLst/>
          </a:prstGeom>
        </p:spPr>
      </p:pic>
      <p:pic>
        <p:nvPicPr>
          <p:cNvPr id="14" name="Picture Placeholder 11" descr="Badge with checkmark">
            <a:extLst>
              <a:ext uri="{FF2B5EF4-FFF2-40B4-BE49-F238E27FC236}">
                <a16:creationId xmlns:a16="http://schemas.microsoft.com/office/drawing/2014/main" id="{6C48C589-BFB1-C333-D6B6-5DA85DF7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89894" y="4507865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8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AFD2-AC0A-30BD-8DA5-7427E1E9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8389259" cy="961899"/>
          </a:xfrm>
        </p:spPr>
        <p:txBody>
          <a:bodyPr/>
          <a:lstStyle/>
          <a:p>
            <a:r>
              <a:rPr lang="en-US" sz="3200" dirty="0"/>
              <a:t>Primary focus of the course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6D109-E362-8597-FD62-301DFBD8F5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use Pivot tables, Charts, Histogram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ED412B-B68B-20A6-100E-74E6A17C92D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Data cleaning and prep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6D4DAD-4A08-F3C5-B298-5D4F4FFC45A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Basic statistical functions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747C65D-2120-EE6C-5937-95B65248FD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1B3FACA-C4B0-BC73-B999-6FA16660AF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Picture Placeholder 11" descr="Badge with checkmark">
            <a:extLst>
              <a:ext uri="{FF2B5EF4-FFF2-40B4-BE49-F238E27FC236}">
                <a16:creationId xmlns:a16="http://schemas.microsoft.com/office/drawing/2014/main" id="{BDC3F9D9-A800-5C0F-C72C-76E4D9F30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41504" y="3405888"/>
            <a:ext cx="502920" cy="502920"/>
          </a:xfrm>
          <a:prstGeom prst="rect">
            <a:avLst/>
          </a:prstGeom>
        </p:spPr>
      </p:pic>
      <p:pic>
        <p:nvPicPr>
          <p:cNvPr id="15" name="Picture Placeholder 11" descr="Badge with checkmark">
            <a:extLst>
              <a:ext uri="{FF2B5EF4-FFF2-40B4-BE49-F238E27FC236}">
                <a16:creationId xmlns:a16="http://schemas.microsoft.com/office/drawing/2014/main" id="{C04284C7-B8E5-A53A-5EF0-B3239A1FA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41504" y="4297791"/>
            <a:ext cx="502920" cy="502920"/>
          </a:xfrm>
          <a:prstGeom prst="rect">
            <a:avLst/>
          </a:prstGeom>
        </p:spPr>
      </p:pic>
      <p:pic>
        <p:nvPicPr>
          <p:cNvPr id="16" name="Picture Placeholder 11" descr="Badge with checkmark">
            <a:extLst>
              <a:ext uri="{FF2B5EF4-FFF2-40B4-BE49-F238E27FC236}">
                <a16:creationId xmlns:a16="http://schemas.microsoft.com/office/drawing/2014/main" id="{8678EDB2-07EC-B207-D434-3295CFB8A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41504" y="2490349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8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731A-8A79-E465-11E9-84167914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Outcomes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3D674-76E2-E117-5874-BF1979F7F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55962" y="1906135"/>
            <a:ext cx="3708401" cy="685800"/>
          </a:xfrm>
        </p:spPr>
        <p:txBody>
          <a:bodyPr/>
          <a:lstStyle/>
          <a:p>
            <a:r>
              <a:rPr lang="en-US" dirty="0"/>
              <a:t>Understand business problem  and datasets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41C52C-E7C0-F32A-47BD-3FB91F0C2CE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255962" y="2743200"/>
            <a:ext cx="3708401" cy="685800"/>
          </a:xfrm>
        </p:spPr>
        <p:txBody>
          <a:bodyPr/>
          <a:lstStyle/>
          <a:p>
            <a:r>
              <a:rPr lang="en-US" dirty="0"/>
              <a:t>Perform calculations using statistical techniques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3C6208-32DE-659B-2E2E-8E39BE336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255962" y="3580265"/>
            <a:ext cx="3708401" cy="685800"/>
          </a:xfrm>
        </p:spPr>
        <p:txBody>
          <a:bodyPr/>
          <a:lstStyle/>
          <a:p>
            <a:r>
              <a:rPr lang="en-US" dirty="0"/>
              <a:t>Present  and interpret the result of statistical analysis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B9D29D-D2AF-B534-3356-B01495FAA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F2FB0A8-BD54-4EF0-05D8-E50DC94B33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8C23273-0A8D-D0DA-E1A1-DF8D2DB1447A}"/>
              </a:ext>
            </a:extLst>
          </p:cNvPr>
          <p:cNvSpPr txBox="1">
            <a:spLocks/>
          </p:cNvSpPr>
          <p:nvPr/>
        </p:nvSpPr>
        <p:spPr>
          <a:xfrm>
            <a:off x="2255961" y="4549775"/>
            <a:ext cx="5996217" cy="685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 dynamic reports and dashboard for the business consumption</a:t>
            </a:r>
          </a:p>
        </p:txBody>
      </p:sp>
      <p:pic>
        <p:nvPicPr>
          <p:cNvPr id="12" name="Picture Placeholder 11" descr="Badge with checkmark">
            <a:extLst>
              <a:ext uri="{FF2B5EF4-FFF2-40B4-BE49-F238E27FC236}">
                <a16:creationId xmlns:a16="http://schemas.microsoft.com/office/drawing/2014/main" id="{070E24BC-78E0-F495-8C41-774C6F2B4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07637" y="1827306"/>
            <a:ext cx="502920" cy="502920"/>
          </a:xfrm>
          <a:prstGeom prst="rect">
            <a:avLst/>
          </a:prstGeom>
        </p:spPr>
      </p:pic>
      <p:pic>
        <p:nvPicPr>
          <p:cNvPr id="13" name="Picture Placeholder 11" descr="Badge with checkmark">
            <a:extLst>
              <a:ext uri="{FF2B5EF4-FFF2-40B4-BE49-F238E27FC236}">
                <a16:creationId xmlns:a16="http://schemas.microsoft.com/office/drawing/2014/main" id="{C8FCAF1E-DD95-06E0-5172-8A853B56D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56468" y="2784756"/>
            <a:ext cx="502920" cy="502920"/>
          </a:xfrm>
          <a:prstGeom prst="rect">
            <a:avLst/>
          </a:prstGeom>
        </p:spPr>
      </p:pic>
      <p:pic>
        <p:nvPicPr>
          <p:cNvPr id="15" name="Picture Placeholder 11" descr="Badge with checkmark">
            <a:extLst>
              <a:ext uri="{FF2B5EF4-FFF2-40B4-BE49-F238E27FC236}">
                <a16:creationId xmlns:a16="http://schemas.microsoft.com/office/drawing/2014/main" id="{AC44F9AB-BBC1-F439-892E-8B038F529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56468" y="3619024"/>
            <a:ext cx="502920" cy="502920"/>
          </a:xfrm>
          <a:prstGeom prst="rect">
            <a:avLst/>
          </a:prstGeom>
        </p:spPr>
      </p:pic>
      <p:pic>
        <p:nvPicPr>
          <p:cNvPr id="16" name="Picture Placeholder 11" descr="Badge with checkmark">
            <a:extLst>
              <a:ext uri="{FF2B5EF4-FFF2-40B4-BE49-F238E27FC236}">
                <a16:creationId xmlns:a16="http://schemas.microsoft.com/office/drawing/2014/main" id="{00BDB67B-2A21-8376-4D12-B2E69423B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27305" y="4570553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2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EEFB-75E0-EB43-D019-8AD831178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7319024" cy="961899"/>
          </a:xfrm>
        </p:spPr>
        <p:txBody>
          <a:bodyPr/>
          <a:lstStyle/>
          <a:p>
            <a:r>
              <a:rPr lang="en-US" dirty="0"/>
              <a:t>Areas of Analytics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D3FB4-3E17-851B-7567-1C2AA3B765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1684" y="1860274"/>
            <a:ext cx="5605890" cy="3228562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Verdana" panose="020B0604030504040204" pitchFamily="34" charset="0"/>
              </a:rPr>
              <a:t>  Customer Analytics</a:t>
            </a:r>
            <a:endParaRPr lang="en-US" b="0" i="0" dirty="0"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b="0" i="0" dirty="0">
                <a:effectLst/>
                <a:latin typeface="Verdana" panose="020B0604030504040204" pitchFamily="34" charset="0"/>
              </a:rPr>
              <a:t>  Data entry /Data management</a:t>
            </a:r>
          </a:p>
          <a:p>
            <a:pPr algn="l">
              <a:lnSpc>
                <a:spcPct val="100000"/>
              </a:lnSpc>
            </a:pPr>
            <a:r>
              <a:rPr lang="en-US" b="0" i="0" dirty="0">
                <a:effectLst/>
                <a:latin typeface="Verdana" panose="020B0604030504040204" pitchFamily="34" charset="0"/>
              </a:rPr>
              <a:t>  Accounting/Auditing</a:t>
            </a:r>
          </a:p>
          <a:p>
            <a:pPr algn="l">
              <a:lnSpc>
                <a:spcPct val="100000"/>
              </a:lnSpc>
            </a:pPr>
            <a:r>
              <a:rPr lang="en-US" b="0" i="0" dirty="0">
                <a:effectLst/>
                <a:latin typeface="Verdana" panose="020B0604030504040204" pitchFamily="34" charset="0"/>
              </a:rPr>
              <a:t>  Budgeting Planning</a:t>
            </a:r>
          </a:p>
          <a:p>
            <a:pPr algn="l">
              <a:lnSpc>
                <a:spcPct val="100000"/>
              </a:lnSpc>
            </a:pPr>
            <a:r>
              <a:rPr lang="en-US" b="0" i="0" dirty="0">
                <a:effectLst/>
                <a:latin typeface="Verdana" panose="020B0604030504040204" pitchFamily="34" charset="0"/>
              </a:rPr>
              <a:t>  Data analysis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Verdana" panose="020B0604030504040204" pitchFamily="34" charset="0"/>
              </a:rPr>
              <a:t>  Risk analytics </a:t>
            </a:r>
            <a:r>
              <a:rPr lang="en-US" sz="1600" dirty="0">
                <a:latin typeface="Verdana" panose="020B0604030504040204" pitchFamily="34" charset="0"/>
              </a:rPr>
              <a:t>(Quantitative/ Qualitative)</a:t>
            </a:r>
            <a:endParaRPr lang="en-US" b="0" i="0" dirty="0"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b="0" i="0" dirty="0">
                <a:effectLst/>
                <a:latin typeface="Verdana" panose="020B0604030504040204" pitchFamily="34" charset="0"/>
              </a:rPr>
              <a:t>  Programming/Performance Analytics</a:t>
            </a:r>
          </a:p>
          <a:p>
            <a:pPr algn="l">
              <a:lnSpc>
                <a:spcPct val="100000"/>
              </a:lnSpc>
            </a:pPr>
            <a:r>
              <a:rPr lang="en-US" b="0" i="0" dirty="0">
                <a:effectLst/>
                <a:latin typeface="Verdana" panose="020B0604030504040204" pitchFamily="34" charset="0"/>
              </a:rPr>
              <a:t>  Financial modelling and Analytics</a:t>
            </a:r>
          </a:p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DED888E-3329-E049-9B5C-DA6A561AC9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593EB3-E275-7AAA-625F-713BB3A4D7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Picture Placeholder 11" descr="Badge with checkmark">
            <a:extLst>
              <a:ext uri="{FF2B5EF4-FFF2-40B4-BE49-F238E27FC236}">
                <a16:creationId xmlns:a16="http://schemas.microsoft.com/office/drawing/2014/main" id="{A55F04F7-92EC-8BF6-3852-5FB2EFADDA70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50725" y="1814189"/>
            <a:ext cx="357817" cy="357817"/>
          </a:xfrm>
        </p:spPr>
      </p:pic>
      <p:pic>
        <p:nvPicPr>
          <p:cNvPr id="15" name="Picture Placeholder 11" descr="Badge with checkmark">
            <a:extLst>
              <a:ext uri="{FF2B5EF4-FFF2-40B4-BE49-F238E27FC236}">
                <a16:creationId xmlns:a16="http://schemas.microsoft.com/office/drawing/2014/main" id="{39018830-D961-AF0B-8509-340BDABA8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30847" y="2208380"/>
            <a:ext cx="365125" cy="365125"/>
          </a:xfrm>
          <a:prstGeom prst="rect">
            <a:avLst/>
          </a:prstGeom>
        </p:spPr>
      </p:pic>
      <p:pic>
        <p:nvPicPr>
          <p:cNvPr id="16" name="Picture Placeholder 11" descr="Badge with checkmark">
            <a:extLst>
              <a:ext uri="{FF2B5EF4-FFF2-40B4-BE49-F238E27FC236}">
                <a16:creationId xmlns:a16="http://schemas.microsoft.com/office/drawing/2014/main" id="{EFC77815-C25A-DCBA-6DBF-184435E94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00981" y="3896414"/>
            <a:ext cx="350520" cy="350520"/>
          </a:xfrm>
          <a:prstGeom prst="rect">
            <a:avLst/>
          </a:prstGeom>
        </p:spPr>
      </p:pic>
      <p:pic>
        <p:nvPicPr>
          <p:cNvPr id="17" name="Picture Placeholder 11" descr="Badge with checkmark">
            <a:extLst>
              <a:ext uri="{FF2B5EF4-FFF2-40B4-BE49-F238E27FC236}">
                <a16:creationId xmlns:a16="http://schemas.microsoft.com/office/drawing/2014/main" id="{2A98D3A3-0E74-7952-0163-126B4B095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05961" y="3039528"/>
            <a:ext cx="350520" cy="350520"/>
          </a:xfrm>
          <a:prstGeom prst="rect">
            <a:avLst/>
          </a:prstGeom>
        </p:spPr>
      </p:pic>
      <p:pic>
        <p:nvPicPr>
          <p:cNvPr id="18" name="Picture Placeholder 11" descr="Badge with checkmark">
            <a:extLst>
              <a:ext uri="{FF2B5EF4-FFF2-40B4-BE49-F238E27FC236}">
                <a16:creationId xmlns:a16="http://schemas.microsoft.com/office/drawing/2014/main" id="{8EF91871-9BF5-8F3A-88CF-2727B17CE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85246" y="3470459"/>
            <a:ext cx="372292" cy="372292"/>
          </a:xfrm>
          <a:prstGeom prst="rect">
            <a:avLst/>
          </a:prstGeom>
        </p:spPr>
      </p:pic>
      <p:pic>
        <p:nvPicPr>
          <p:cNvPr id="21" name="Picture Placeholder 11" descr="Badge with checkmark">
            <a:extLst>
              <a:ext uri="{FF2B5EF4-FFF2-40B4-BE49-F238E27FC236}">
                <a16:creationId xmlns:a16="http://schemas.microsoft.com/office/drawing/2014/main" id="{7B18385D-AB9F-F262-66CE-3C2122FC6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81103" y="4252742"/>
            <a:ext cx="350520" cy="350520"/>
          </a:xfrm>
          <a:prstGeom prst="rect">
            <a:avLst/>
          </a:prstGeom>
        </p:spPr>
      </p:pic>
      <p:pic>
        <p:nvPicPr>
          <p:cNvPr id="22" name="Picture Placeholder 11" descr="Badge with checkmark">
            <a:extLst>
              <a:ext uri="{FF2B5EF4-FFF2-40B4-BE49-F238E27FC236}">
                <a16:creationId xmlns:a16="http://schemas.microsoft.com/office/drawing/2014/main" id="{79451D98-461B-0BEB-E9C4-4A3B3BD82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85246" y="4603262"/>
            <a:ext cx="350520" cy="350520"/>
          </a:xfrm>
          <a:prstGeom prst="rect">
            <a:avLst/>
          </a:prstGeom>
        </p:spPr>
      </p:pic>
      <p:pic>
        <p:nvPicPr>
          <p:cNvPr id="23" name="Picture Placeholder 11" descr="Badge with checkmark">
            <a:extLst>
              <a:ext uri="{FF2B5EF4-FFF2-40B4-BE49-F238E27FC236}">
                <a16:creationId xmlns:a16="http://schemas.microsoft.com/office/drawing/2014/main" id="{8388FAD2-6C58-BD5F-2AD7-E39F5E057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11827" y="2628900"/>
            <a:ext cx="350520" cy="35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3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2AD2-49CA-0965-D6F9-849EC338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967302" cy="961899"/>
          </a:xfrm>
        </p:spPr>
        <p:txBody>
          <a:bodyPr/>
          <a:lstStyle/>
          <a:p>
            <a:r>
              <a:rPr lang="en-US" dirty="0"/>
              <a:t>What is Analytics 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CCABA-6086-7640-3D97-21BEC63E21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1185" y="2118690"/>
            <a:ext cx="6858221" cy="28806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Is really  about analyze historical data for descriptive, diagnostic , predictive  and prescriptive purposes . In order to understand trends and patterns to make important decision. Or to evaluate performance of the business base on past decision.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177BD60-A9AF-7E78-7081-A4EF2AE0DC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9C1BD4F-961E-AA40-CC00-CECB1916B1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8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BDBD-38E0-7C45-79AA-DE42841A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6413704" cy="961899"/>
          </a:xfrm>
        </p:spPr>
        <p:txBody>
          <a:bodyPr/>
          <a:lstStyle/>
          <a:p>
            <a:r>
              <a:rPr lang="en-US" dirty="0"/>
              <a:t>Business Scenario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A3D4F-3133-D0BB-13ED-6A8552CBC9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8226" y="2420006"/>
            <a:ext cx="7451984" cy="20724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Your Business and manager has  you to take sales data, cost expenses data and create an analysis on it. Your business/manager want to know the sales to cost relationship. In order to decide if they should push in money into certain areas of the business or they should should quit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Tyre</a:t>
            </a:r>
            <a:r>
              <a:rPr lang="en-US" dirty="0"/>
              <a:t> Manufacturing Company collecting data on production line for good and defective product.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4BDA617-A50C-8EB3-8DB8-B6044AAA0E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3FC2EA6-D039-3EEF-9EC6-9BB9EBDA26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6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3EBF-770B-AA87-0DF7-C87FC48E2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6494076" cy="961899"/>
          </a:xfrm>
        </p:spPr>
        <p:txBody>
          <a:bodyPr/>
          <a:lstStyle/>
          <a:p>
            <a:r>
              <a:rPr lang="en-US" dirty="0"/>
              <a:t>Understanding Excel</a:t>
            </a:r>
            <a:br>
              <a:rPr lang="en-US" dirty="0"/>
            </a:br>
            <a:r>
              <a:rPr lang="en-US" dirty="0"/>
              <a:t>         Interface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C2A1347-C44D-8D55-BB29-AC856DC257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281D78-584C-6FA2-81A9-04C7AD2F64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E2B54D-A43B-C50E-6E1C-99547DE97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91" y="278969"/>
            <a:ext cx="11259232" cy="563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3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-presentation_tm03460604_Win32_SD_v8.pptx" id="{66635C4D-D4A9-4648-90D6-E45654B1E8E2}" vid="{94017650-3BB5-407C-BEF8-89944962ED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775E1D-CEA1-47AF-BBAA-C0FEE5CAA5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229B82-2C15-48C7-81C4-60933CA1C9E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37CE065-66B7-4F0E-946A-AB3C0E53962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6394</TotalTime>
  <Words>314</Words>
  <Application>Microsoft Macintosh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Verdana</vt:lpstr>
      <vt:lpstr>Office Theme</vt:lpstr>
      <vt:lpstr>Excel for Data Analysis</vt:lpstr>
      <vt:lpstr>Introduction</vt:lpstr>
      <vt:lpstr>About the Course</vt:lpstr>
      <vt:lpstr>Primary focus of the course</vt:lpstr>
      <vt:lpstr>Course Outcomes</vt:lpstr>
      <vt:lpstr>Areas of Analytics </vt:lpstr>
      <vt:lpstr>What is Analytics ?</vt:lpstr>
      <vt:lpstr>Business Scenario</vt:lpstr>
      <vt:lpstr>Understanding Excel          Interface</vt:lpstr>
      <vt:lpstr>Files Types, Structures           and Data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for Data Analysis</dc:title>
  <dc:creator>Eromonsei, Samson SESOL-IGN/X/E</dc:creator>
  <cp:lastModifiedBy>Eromonsei, Samson SESOL-IGN/X/E</cp:lastModifiedBy>
  <cp:revision>6</cp:revision>
  <dcterms:created xsi:type="dcterms:W3CDTF">2022-10-08T06:11:32Z</dcterms:created>
  <dcterms:modified xsi:type="dcterms:W3CDTF">2022-10-12T16:45:40Z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