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4"/>
  </p:notesMasterIdLst>
  <p:handoutMasterIdLst>
    <p:handoutMasterId r:id="rId45"/>
  </p:handoutMasterIdLst>
  <p:sldIdLst>
    <p:sldId id="330" r:id="rId2"/>
    <p:sldId id="411" r:id="rId3"/>
    <p:sldId id="413" r:id="rId4"/>
    <p:sldId id="414" r:id="rId5"/>
    <p:sldId id="415" r:id="rId6"/>
    <p:sldId id="416" r:id="rId7"/>
    <p:sldId id="499" r:id="rId8"/>
    <p:sldId id="500" r:id="rId9"/>
    <p:sldId id="418" r:id="rId10"/>
    <p:sldId id="419" r:id="rId11"/>
    <p:sldId id="421" r:id="rId12"/>
    <p:sldId id="422" r:id="rId13"/>
    <p:sldId id="423" r:id="rId14"/>
    <p:sldId id="424" r:id="rId15"/>
    <p:sldId id="425" r:id="rId16"/>
    <p:sldId id="427" r:id="rId17"/>
    <p:sldId id="428" r:id="rId18"/>
    <p:sldId id="429" r:id="rId19"/>
    <p:sldId id="430" r:id="rId20"/>
    <p:sldId id="431" r:id="rId21"/>
    <p:sldId id="432" r:id="rId22"/>
    <p:sldId id="434" r:id="rId23"/>
    <p:sldId id="471" r:id="rId24"/>
    <p:sldId id="435" r:id="rId25"/>
    <p:sldId id="436" r:id="rId26"/>
    <p:sldId id="437" r:id="rId27"/>
    <p:sldId id="488" r:id="rId28"/>
    <p:sldId id="489" r:id="rId29"/>
    <p:sldId id="490" r:id="rId30"/>
    <p:sldId id="491" r:id="rId31"/>
    <p:sldId id="492" r:id="rId32"/>
    <p:sldId id="443" r:id="rId33"/>
    <p:sldId id="479" r:id="rId34"/>
    <p:sldId id="473" r:id="rId35"/>
    <p:sldId id="445" r:id="rId36"/>
    <p:sldId id="449" r:id="rId37"/>
    <p:sldId id="495" r:id="rId38"/>
    <p:sldId id="458" r:id="rId39"/>
    <p:sldId id="459" r:id="rId40"/>
    <p:sldId id="460" r:id="rId41"/>
    <p:sldId id="461" r:id="rId42"/>
    <p:sldId id="467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86151"/>
  </p:normalViewPr>
  <p:slideViewPr>
    <p:cSldViewPr snapToGrid="0">
      <p:cViewPr varScale="1">
        <p:scale>
          <a:sx n="115" d="100"/>
          <a:sy n="115" d="100"/>
        </p:scale>
        <p:origin x="1968" y="19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ing Liu" userId="1e4b75e0-8938-470c-9583-bf4243e4c4f1" providerId="ADAL" clId="{195339DB-EC42-4B0D-AE71-519140076CAF}"/>
    <pc:docChg chg="undo custSel addSld delSld modSld">
      <pc:chgData name="Siming Liu" userId="1e4b75e0-8938-470c-9583-bf4243e4c4f1" providerId="ADAL" clId="{195339DB-EC42-4B0D-AE71-519140076CAF}" dt="2020-08-24T21:23:32.112" v="17" actId="47"/>
      <pc:docMkLst>
        <pc:docMk/>
      </pc:docMkLst>
      <pc:sldChg chg="addSp delSp mod">
        <pc:chgData name="Siming Liu" userId="1e4b75e0-8938-470c-9583-bf4243e4c4f1" providerId="ADAL" clId="{195339DB-EC42-4B0D-AE71-519140076CAF}" dt="2020-08-23T05:11:15.972" v="1" actId="9405"/>
        <pc:sldMkLst>
          <pc:docMk/>
          <pc:sldMk cId="0" sldId="330"/>
        </pc:sldMkLst>
        <pc:inkChg chg="add del">
          <ac:chgData name="Siming Liu" userId="1e4b75e0-8938-470c-9583-bf4243e4c4f1" providerId="ADAL" clId="{195339DB-EC42-4B0D-AE71-519140076CAF}" dt="2020-08-23T05:11:15.972" v="1" actId="9405"/>
          <ac:inkMkLst>
            <pc:docMk/>
            <pc:sldMk cId="0" sldId="330"/>
            <ac:inkMk id="2" creationId="{4FE62FAB-848B-4C65-AD78-4C7CB967D2DA}"/>
          </ac:inkMkLst>
        </pc:inkChg>
      </pc:sldChg>
      <pc:sldChg chg="del">
        <pc:chgData name="Siming Liu" userId="1e4b75e0-8938-470c-9583-bf4243e4c4f1" providerId="ADAL" clId="{195339DB-EC42-4B0D-AE71-519140076CAF}" dt="2020-08-24T21:18:27.799" v="5" actId="47"/>
        <pc:sldMkLst>
          <pc:docMk/>
          <pc:sldMk cId="0" sldId="446"/>
        </pc:sldMkLst>
      </pc:sldChg>
      <pc:sldChg chg="del">
        <pc:chgData name="Siming Liu" userId="1e4b75e0-8938-470c-9583-bf4243e4c4f1" providerId="ADAL" clId="{195339DB-EC42-4B0D-AE71-519140076CAF}" dt="2020-08-24T21:18:22.865" v="4" actId="47"/>
        <pc:sldMkLst>
          <pc:docMk/>
          <pc:sldMk cId="0" sldId="447"/>
        </pc:sldMkLst>
      </pc:sldChg>
      <pc:sldChg chg="del">
        <pc:chgData name="Siming Liu" userId="1e4b75e0-8938-470c-9583-bf4243e4c4f1" providerId="ADAL" clId="{195339DB-EC42-4B0D-AE71-519140076CAF}" dt="2020-08-24T21:18:19.362" v="3" actId="47"/>
        <pc:sldMkLst>
          <pc:docMk/>
          <pc:sldMk cId="0" sldId="448"/>
        </pc:sldMkLst>
      </pc:sldChg>
      <pc:sldChg chg="del">
        <pc:chgData name="Siming Liu" userId="1e4b75e0-8938-470c-9583-bf4243e4c4f1" providerId="ADAL" clId="{195339DB-EC42-4B0D-AE71-519140076CAF}" dt="2020-08-24T21:19:22.844" v="14" actId="47"/>
        <pc:sldMkLst>
          <pc:docMk/>
          <pc:sldMk cId="0" sldId="451"/>
        </pc:sldMkLst>
      </pc:sldChg>
      <pc:sldChg chg="del">
        <pc:chgData name="Siming Liu" userId="1e4b75e0-8938-470c-9583-bf4243e4c4f1" providerId="ADAL" clId="{195339DB-EC42-4B0D-AE71-519140076CAF}" dt="2020-08-24T21:18:57.955" v="10" actId="47"/>
        <pc:sldMkLst>
          <pc:docMk/>
          <pc:sldMk cId="0" sldId="464"/>
        </pc:sldMkLst>
      </pc:sldChg>
      <pc:sldChg chg="del">
        <pc:chgData name="Siming Liu" userId="1e4b75e0-8938-470c-9583-bf4243e4c4f1" providerId="ADAL" clId="{195339DB-EC42-4B0D-AE71-519140076CAF}" dt="2020-08-24T21:18:56.177" v="9" actId="47"/>
        <pc:sldMkLst>
          <pc:docMk/>
          <pc:sldMk cId="0" sldId="465"/>
        </pc:sldMkLst>
      </pc:sldChg>
      <pc:sldChg chg="del">
        <pc:chgData name="Siming Liu" userId="1e4b75e0-8938-470c-9583-bf4243e4c4f1" providerId="ADAL" clId="{195339DB-EC42-4B0D-AE71-519140076CAF}" dt="2020-08-24T21:18:51.970" v="6" actId="47"/>
        <pc:sldMkLst>
          <pc:docMk/>
          <pc:sldMk cId="0" sldId="466"/>
        </pc:sldMkLst>
      </pc:sldChg>
      <pc:sldChg chg="add del">
        <pc:chgData name="Siming Liu" userId="1e4b75e0-8938-470c-9583-bf4243e4c4f1" providerId="ADAL" clId="{195339DB-EC42-4B0D-AE71-519140076CAF}" dt="2020-08-24T21:18:54.575" v="8" actId="47"/>
        <pc:sldMkLst>
          <pc:docMk/>
          <pc:sldMk cId="0" sldId="467"/>
        </pc:sldMkLst>
      </pc:sldChg>
      <pc:sldChg chg="del">
        <pc:chgData name="Siming Liu" userId="1e4b75e0-8938-470c-9583-bf4243e4c4f1" providerId="ADAL" clId="{195339DB-EC42-4B0D-AE71-519140076CAF}" dt="2020-08-23T05:11:55.578" v="2" actId="47"/>
        <pc:sldMkLst>
          <pc:docMk/>
          <pc:sldMk cId="0" sldId="469"/>
        </pc:sldMkLst>
      </pc:sldChg>
      <pc:sldChg chg="del">
        <pc:chgData name="Siming Liu" userId="1e4b75e0-8938-470c-9583-bf4243e4c4f1" providerId="ADAL" clId="{195339DB-EC42-4B0D-AE71-519140076CAF}" dt="2020-08-24T21:23:32.112" v="17" actId="47"/>
        <pc:sldMkLst>
          <pc:docMk/>
          <pc:sldMk cId="0" sldId="476"/>
        </pc:sldMkLst>
      </pc:sldChg>
      <pc:sldChg chg="del">
        <pc:chgData name="Siming Liu" userId="1e4b75e0-8938-470c-9583-bf4243e4c4f1" providerId="ADAL" clId="{195339DB-EC42-4B0D-AE71-519140076CAF}" dt="2020-08-24T21:19:15.016" v="13" actId="47"/>
        <pc:sldMkLst>
          <pc:docMk/>
          <pc:sldMk cId="0" sldId="496"/>
        </pc:sldMkLst>
      </pc:sldChg>
      <pc:sldChg chg="del">
        <pc:chgData name="Siming Liu" userId="1e4b75e0-8938-470c-9583-bf4243e4c4f1" providerId="ADAL" clId="{195339DB-EC42-4B0D-AE71-519140076CAF}" dt="2020-08-24T21:19:10.654" v="11" actId="47"/>
        <pc:sldMkLst>
          <pc:docMk/>
          <pc:sldMk cId="0" sldId="497"/>
        </pc:sldMkLst>
      </pc:sldChg>
      <pc:sldChg chg="del">
        <pc:chgData name="Siming Liu" userId="1e4b75e0-8938-470c-9583-bf4243e4c4f1" providerId="ADAL" clId="{195339DB-EC42-4B0D-AE71-519140076CAF}" dt="2020-08-24T21:19:11.136" v="12" actId="47"/>
        <pc:sldMkLst>
          <pc:docMk/>
          <pc:sldMk cId="0" sldId="498"/>
        </pc:sldMkLst>
      </pc:sldChg>
      <pc:sldChg chg="del">
        <pc:chgData name="Siming Liu" userId="1e4b75e0-8938-470c-9583-bf4243e4c4f1" providerId="ADAL" clId="{195339DB-EC42-4B0D-AE71-519140076CAF}" dt="2020-08-24T21:19:43.163" v="15" actId="47"/>
        <pc:sldMkLst>
          <pc:docMk/>
          <pc:sldMk cId="1909953017" sldId="501"/>
        </pc:sldMkLst>
      </pc:sldChg>
      <pc:sldChg chg="del">
        <pc:chgData name="Siming Liu" userId="1e4b75e0-8938-470c-9583-bf4243e4c4f1" providerId="ADAL" clId="{195339DB-EC42-4B0D-AE71-519140076CAF}" dt="2020-08-24T21:19:43.677" v="16" actId="47"/>
        <pc:sldMkLst>
          <pc:docMk/>
          <pc:sldMk cId="2310095677" sldId="502"/>
        </pc:sldMkLst>
      </pc:sldChg>
    </pc:docChg>
  </pc:docChgLst>
  <pc:docChgLst>
    <pc:chgData name="Liu, Siming" userId="1e4b75e0-8938-470c-9583-bf4243e4c4f1" providerId="ADAL" clId="{E008AEEB-DE1F-48B7-BDCC-CDB02B8251E2}"/>
    <pc:docChg chg="modSld">
      <pc:chgData name="Liu, Siming" userId="1e4b75e0-8938-470c-9583-bf4243e4c4f1" providerId="ADAL" clId="{E008AEEB-DE1F-48B7-BDCC-CDB02B8251E2}" dt="2023-09-12T17:34:20.882" v="0" actId="108"/>
      <pc:docMkLst>
        <pc:docMk/>
      </pc:docMkLst>
      <pc:sldChg chg="modSp mod">
        <pc:chgData name="Liu, Siming" userId="1e4b75e0-8938-470c-9583-bf4243e4c4f1" providerId="ADAL" clId="{E008AEEB-DE1F-48B7-BDCC-CDB02B8251E2}" dt="2023-09-12T17:34:20.882" v="0" actId="108"/>
        <pc:sldMkLst>
          <pc:docMk/>
          <pc:sldMk cId="0" sldId="491"/>
        </pc:sldMkLst>
        <pc:spChg chg="mod">
          <ac:chgData name="Liu, Siming" userId="1e4b75e0-8938-470c-9583-bf4243e4c4f1" providerId="ADAL" clId="{E008AEEB-DE1F-48B7-BDCC-CDB02B8251E2}" dt="2023-09-12T17:34:20.882" v="0" actId="108"/>
          <ac:spMkLst>
            <pc:docMk/>
            <pc:sldMk cId="0" sldId="491"/>
            <ac:spMk id="33795" creationId="{00000000-0000-0000-0000-000000000000}"/>
          </ac:spMkLst>
        </pc:spChg>
      </pc:sldChg>
    </pc:docChg>
  </pc:docChgLst>
  <pc:docChgLst>
    <pc:chgData name="Routon, Evelyn F" userId="d0821561-da28-4a12-a8b5-d3af6d9252a9" providerId="ADAL" clId="{25A56E0C-1F11-C04C-A163-2D4FBEDA65C6}"/>
    <pc:docChg chg="undo custSel addSld delSld modSld">
      <pc:chgData name="Routon, Evelyn F" userId="d0821561-da28-4a12-a8b5-d3af6d9252a9" providerId="ADAL" clId="{25A56E0C-1F11-C04C-A163-2D4FBEDA65C6}" dt="2024-08-27T18:25:19.649" v="2176" actId="20577"/>
      <pc:docMkLst>
        <pc:docMk/>
      </pc:docMkLst>
      <pc:sldChg chg="modNotesTx">
        <pc:chgData name="Routon, Evelyn F" userId="d0821561-da28-4a12-a8b5-d3af6d9252a9" providerId="ADAL" clId="{25A56E0C-1F11-C04C-A163-2D4FBEDA65C6}" dt="2024-08-22T18:30:54.461" v="74" actId="20577"/>
        <pc:sldMkLst>
          <pc:docMk/>
          <pc:sldMk cId="0" sldId="413"/>
        </pc:sldMkLst>
      </pc:sldChg>
      <pc:sldChg chg="modNotesTx">
        <pc:chgData name="Routon, Evelyn F" userId="d0821561-da28-4a12-a8b5-d3af6d9252a9" providerId="ADAL" clId="{25A56E0C-1F11-C04C-A163-2D4FBEDA65C6}" dt="2024-08-22T18:42:09.109" v="145" actId="20577"/>
        <pc:sldMkLst>
          <pc:docMk/>
          <pc:sldMk cId="0" sldId="414"/>
        </pc:sldMkLst>
      </pc:sldChg>
      <pc:sldChg chg="modNotesTx">
        <pc:chgData name="Routon, Evelyn F" userId="d0821561-da28-4a12-a8b5-d3af6d9252a9" providerId="ADAL" clId="{25A56E0C-1F11-C04C-A163-2D4FBEDA65C6}" dt="2024-08-27T17:37:42.710" v="343" actId="20577"/>
        <pc:sldMkLst>
          <pc:docMk/>
          <pc:sldMk cId="0" sldId="416"/>
        </pc:sldMkLst>
      </pc:sldChg>
      <pc:sldChg chg="modNotesTx">
        <pc:chgData name="Routon, Evelyn F" userId="d0821561-da28-4a12-a8b5-d3af6d9252a9" providerId="ADAL" clId="{25A56E0C-1F11-C04C-A163-2D4FBEDA65C6}" dt="2024-08-27T17:52:33.933" v="397" actId="20577"/>
        <pc:sldMkLst>
          <pc:docMk/>
          <pc:sldMk cId="0" sldId="418"/>
        </pc:sldMkLst>
      </pc:sldChg>
      <pc:sldChg chg="modNotesTx">
        <pc:chgData name="Routon, Evelyn F" userId="d0821561-da28-4a12-a8b5-d3af6d9252a9" providerId="ADAL" clId="{25A56E0C-1F11-C04C-A163-2D4FBEDA65C6}" dt="2024-08-27T18:00:50.100" v="726" actId="20577"/>
        <pc:sldMkLst>
          <pc:docMk/>
          <pc:sldMk cId="0" sldId="419"/>
        </pc:sldMkLst>
      </pc:sldChg>
      <pc:sldChg chg="modNotesTx">
        <pc:chgData name="Routon, Evelyn F" userId="d0821561-da28-4a12-a8b5-d3af6d9252a9" providerId="ADAL" clId="{25A56E0C-1F11-C04C-A163-2D4FBEDA65C6}" dt="2024-08-27T18:02:34.853" v="928" actId="20577"/>
        <pc:sldMkLst>
          <pc:docMk/>
          <pc:sldMk cId="0" sldId="421"/>
        </pc:sldMkLst>
      </pc:sldChg>
      <pc:sldChg chg="modNotesTx">
        <pc:chgData name="Routon, Evelyn F" userId="d0821561-da28-4a12-a8b5-d3af6d9252a9" providerId="ADAL" clId="{25A56E0C-1F11-C04C-A163-2D4FBEDA65C6}" dt="2024-08-27T18:08:51.941" v="1122" actId="20577"/>
        <pc:sldMkLst>
          <pc:docMk/>
          <pc:sldMk cId="0" sldId="423"/>
        </pc:sldMkLst>
      </pc:sldChg>
      <pc:sldChg chg="modNotesTx">
        <pc:chgData name="Routon, Evelyn F" userId="d0821561-da28-4a12-a8b5-d3af6d9252a9" providerId="ADAL" clId="{25A56E0C-1F11-C04C-A163-2D4FBEDA65C6}" dt="2024-08-27T18:12:42.622" v="1545" actId="20577"/>
        <pc:sldMkLst>
          <pc:docMk/>
          <pc:sldMk cId="0" sldId="424"/>
        </pc:sldMkLst>
      </pc:sldChg>
      <pc:sldChg chg="modNotesTx">
        <pc:chgData name="Routon, Evelyn F" userId="d0821561-da28-4a12-a8b5-d3af6d9252a9" providerId="ADAL" clId="{25A56E0C-1F11-C04C-A163-2D4FBEDA65C6}" dt="2024-08-27T18:15:03.484" v="1621" actId="20577"/>
        <pc:sldMkLst>
          <pc:docMk/>
          <pc:sldMk cId="0" sldId="425"/>
        </pc:sldMkLst>
      </pc:sldChg>
      <pc:sldChg chg="modNotesTx">
        <pc:chgData name="Routon, Evelyn F" userId="d0821561-da28-4a12-a8b5-d3af6d9252a9" providerId="ADAL" clId="{25A56E0C-1F11-C04C-A163-2D4FBEDA65C6}" dt="2024-08-27T18:21:02.710" v="2073" actId="20577"/>
        <pc:sldMkLst>
          <pc:docMk/>
          <pc:sldMk cId="0" sldId="427"/>
        </pc:sldMkLst>
      </pc:sldChg>
      <pc:sldChg chg="modNotesTx">
        <pc:chgData name="Routon, Evelyn F" userId="d0821561-da28-4a12-a8b5-d3af6d9252a9" providerId="ADAL" clId="{25A56E0C-1F11-C04C-A163-2D4FBEDA65C6}" dt="2024-08-27T18:21:51.269" v="2146" actId="20577"/>
        <pc:sldMkLst>
          <pc:docMk/>
          <pc:sldMk cId="0" sldId="429"/>
        </pc:sldMkLst>
      </pc:sldChg>
      <pc:sldChg chg="modNotesTx">
        <pc:chgData name="Routon, Evelyn F" userId="d0821561-da28-4a12-a8b5-d3af6d9252a9" providerId="ADAL" clId="{25A56E0C-1F11-C04C-A163-2D4FBEDA65C6}" dt="2024-08-27T18:25:19.649" v="2176" actId="20577"/>
        <pc:sldMkLst>
          <pc:docMk/>
          <pc:sldMk cId="0" sldId="431"/>
        </pc:sldMkLst>
      </pc:sldChg>
      <pc:sldChg chg="modNotesTx">
        <pc:chgData name="Routon, Evelyn F" userId="d0821561-da28-4a12-a8b5-d3af6d9252a9" providerId="ADAL" clId="{25A56E0C-1F11-C04C-A163-2D4FBEDA65C6}" dt="2024-08-27T17:49:46.723" v="373" actId="20577"/>
        <pc:sldMkLst>
          <pc:docMk/>
          <pc:sldMk cId="2409559985" sldId="499"/>
        </pc:sldMkLst>
      </pc:sldChg>
      <pc:sldChg chg="new del">
        <pc:chgData name="Routon, Evelyn F" userId="d0821561-da28-4a12-a8b5-d3af6d9252a9" providerId="ADAL" clId="{25A56E0C-1F11-C04C-A163-2D4FBEDA65C6}" dt="2024-08-27T18:00:07.893" v="612" actId="680"/>
        <pc:sldMkLst>
          <pc:docMk/>
          <pc:sldMk cId="3719690356" sldId="5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pitchFamily="-84" charset="0"/>
              </a:defRPr>
            </a:lvl1pPr>
          </a:lstStyle>
          <a:p>
            <a:pPr>
              <a:defRPr/>
            </a:pPr>
            <a:fld id="{A6E4C252-AA7E-4307-8E29-971D63BEE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1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783E149-4619-4B4C-BA70-B848E6AFF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4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A823439-BC13-43DA-A0A4-3FFDC6E044E5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Single thread – sequential (one process after the other)</a:t>
            </a:r>
          </a:p>
          <a:p>
            <a:r>
              <a:rPr lang="en-US" altLang="en-US" dirty="0">
                <a:latin typeface="Times New Roman" pitchFamily="18" charset="0"/>
              </a:rPr>
              <a:t>Multi-threading – every thread is a list of instructions to be executed at run-time</a:t>
            </a:r>
          </a:p>
          <a:p>
            <a:r>
              <a:rPr lang="en-US" altLang="en-US" dirty="0">
                <a:latin typeface="Times New Roman" pitchFamily="18" charset="0"/>
              </a:rPr>
              <a:t>	multiple run time environments = more run time stacks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STRUCT SLIDES:</a:t>
            </a:r>
          </a:p>
          <a:p>
            <a:r>
              <a:rPr lang="en-US" altLang="en-US" dirty="0">
                <a:latin typeface="Times New Roman" pitchFamily="18" charset="0"/>
              </a:rPr>
              <a:t>All linked together, like linked list</a:t>
            </a:r>
          </a:p>
          <a:p>
            <a:r>
              <a:rPr lang="en-US" altLang="en-US" dirty="0">
                <a:latin typeface="Times New Roman" pitchFamily="18" charset="0"/>
              </a:rPr>
              <a:t>	ready queue, ready to be executed</a:t>
            </a:r>
          </a:p>
          <a:p>
            <a:r>
              <a:rPr lang="en-US" altLang="en-US" dirty="0">
                <a:latin typeface="Times New Roman" pitchFamily="18" charset="0"/>
              </a:rPr>
              <a:t>	doubly linked list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Process scheduler – decide which process is next for execution among all processes available</a:t>
            </a:r>
          </a:p>
          <a:p>
            <a:r>
              <a:rPr lang="en-US" altLang="en-US" dirty="0">
                <a:latin typeface="Times New Roman" pitchFamily="18" charset="0"/>
              </a:rPr>
              <a:t>	- one way: first come first serve</a:t>
            </a:r>
          </a:p>
          <a:p>
            <a:r>
              <a:rPr lang="en-US" altLang="en-US" dirty="0">
                <a:latin typeface="Times New Roman" pitchFamily="18" charset="0"/>
              </a:rPr>
              <a:t>Job queue</a:t>
            </a:r>
          </a:p>
          <a:p>
            <a:r>
              <a:rPr lang="en-US" altLang="en-US" dirty="0">
                <a:latin typeface="Times New Roman" pitchFamily="18" charset="0"/>
              </a:rPr>
              <a:t>Ready queue</a:t>
            </a:r>
          </a:p>
          <a:p>
            <a:r>
              <a:rPr lang="en-US" altLang="en-US" dirty="0">
                <a:latin typeface="Times New Roman" pitchFamily="18" charset="0"/>
              </a:rPr>
              <a:t>Device queue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5 states from kernel/system perspective 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1 process can create a new process - ‘fork a child’ and parent process must wait for child to finish executing until it can continue on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CPU scheduler – very fast</a:t>
            </a:r>
          </a:p>
          <a:p>
            <a:r>
              <a:rPr lang="en-US" altLang="en-US" dirty="0">
                <a:latin typeface="Times New Roman" pitchFamily="18" charset="0"/>
              </a:rPr>
              <a:t>	multi-tasking</a:t>
            </a:r>
          </a:p>
          <a:p>
            <a:r>
              <a:rPr lang="en-US" altLang="en-US" dirty="0">
                <a:latin typeface="Times New Roman" pitchFamily="18" charset="0"/>
              </a:rPr>
              <a:t>Job scheduler</a:t>
            </a:r>
          </a:p>
          <a:p>
            <a:r>
              <a:rPr lang="en-US" altLang="en-US" dirty="0">
                <a:latin typeface="Times New Roman" pitchFamily="18" charset="0"/>
              </a:rPr>
              <a:t>	picking up jobs from hard drive</a:t>
            </a:r>
          </a:p>
          <a:p>
            <a:r>
              <a:rPr lang="en-US" altLang="en-US" dirty="0">
                <a:latin typeface="Times New Roman" pitchFamily="18" charset="0"/>
              </a:rPr>
              <a:t>	slow</a:t>
            </a:r>
          </a:p>
          <a:p>
            <a:r>
              <a:rPr lang="en-US" altLang="en-US" dirty="0">
                <a:latin typeface="Times New Roman" pitchFamily="18" charset="0"/>
              </a:rPr>
              <a:t>	decides when a process(s) should be brought to ready queue from memory</a:t>
            </a:r>
          </a:p>
          <a:p>
            <a:r>
              <a:rPr lang="en-US" altLang="en-US" dirty="0">
                <a:latin typeface="Times New Roman" pitchFamily="18" charset="0"/>
              </a:rPr>
              <a:t>	degree of multiprogramming (??)</a:t>
            </a:r>
          </a:p>
          <a:p>
            <a:r>
              <a:rPr lang="en-US" altLang="en-US" dirty="0">
                <a:latin typeface="Times New Roman" pitchFamily="18" charset="0"/>
              </a:rPr>
              <a:t>CPU-bound process</a:t>
            </a:r>
          </a:p>
          <a:p>
            <a:r>
              <a:rPr lang="en-US" altLang="en-US" dirty="0">
                <a:latin typeface="Times New Roman" pitchFamily="18" charset="0"/>
              </a:rPr>
              <a:t>	scientific processes</a:t>
            </a:r>
          </a:p>
          <a:p>
            <a:r>
              <a:rPr lang="en-US" altLang="en-US" dirty="0">
                <a:latin typeface="Times New Roman" pitchFamily="18" charset="0"/>
              </a:rPr>
              <a:t>	CPU bursts: a lot of CPU calculations at once, only focuses on one process for a longer amount of time than normal</a:t>
            </a:r>
          </a:p>
          <a:p>
            <a:r>
              <a:rPr lang="en-US" altLang="en-US" dirty="0">
                <a:latin typeface="Times New Roman" pitchFamily="18" charset="0"/>
              </a:rPr>
              <a:t>I/O-bound</a:t>
            </a:r>
          </a:p>
          <a:p>
            <a:r>
              <a:rPr lang="en-US" altLang="en-US" dirty="0">
                <a:latin typeface="Times New Roman" pitchFamily="18" charset="0"/>
              </a:rPr>
              <a:t>	user</a:t>
            </a:r>
          </a:p>
          <a:p>
            <a:r>
              <a:rPr lang="en-US" altLang="en-US" dirty="0">
                <a:latin typeface="Times New Roman" pitchFamily="18" charset="0"/>
              </a:rPr>
              <a:t>	</a:t>
            </a:r>
            <a:r>
              <a:rPr lang="en-US" altLang="en-US" dirty="0" err="1">
                <a:latin typeface="Times New Roman" pitchFamily="18" charset="0"/>
              </a:rPr>
              <a:t>iphone</a:t>
            </a:r>
            <a:r>
              <a:rPr lang="en-US" altLang="en-US" dirty="0">
                <a:latin typeface="Times New Roman" pitchFamily="18" charset="0"/>
              </a:rPr>
              <a:t>, etc.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Medium-term:</a:t>
            </a:r>
          </a:p>
          <a:p>
            <a:r>
              <a:rPr lang="en-US" altLang="en-US" dirty="0">
                <a:latin typeface="Times New Roman" pitchFamily="18" charset="0"/>
              </a:rPr>
              <a:t>	putting processes into ready queue (?)</a:t>
            </a:r>
          </a:p>
          <a:p>
            <a:r>
              <a:rPr lang="en-US" altLang="en-US" dirty="0">
                <a:latin typeface="Times New Roman" pitchFamily="18" charset="0"/>
              </a:rPr>
              <a:t>	*look over this later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When switching processes:</a:t>
            </a:r>
          </a:p>
          <a:p>
            <a:r>
              <a:rPr lang="en-US" altLang="en-US" dirty="0">
                <a:latin typeface="Times New Roman" pitchFamily="18" charset="0"/>
              </a:rPr>
              <a:t>	- save the state</a:t>
            </a:r>
          </a:p>
          <a:p>
            <a:r>
              <a:rPr lang="en-US" altLang="en-US" dirty="0">
                <a:latin typeface="Times New Roman" pitchFamily="18" charset="0"/>
              </a:rPr>
              <a:t>	- load next</a:t>
            </a:r>
          </a:p>
          <a:p>
            <a:r>
              <a:rPr lang="en-US" altLang="en-US" dirty="0">
                <a:latin typeface="Times New Roman" pitchFamily="18" charset="0"/>
              </a:rPr>
              <a:t>		context switch – PCB</a:t>
            </a:r>
          </a:p>
          <a:p>
            <a:r>
              <a:rPr lang="en-US" altLang="en-US" dirty="0">
                <a:latin typeface="Times New Roman" pitchFamily="18" charset="0"/>
              </a:rPr>
              <a:t>	overhead cost time, no useful processing during this time</a:t>
            </a:r>
          </a:p>
          <a:p>
            <a:r>
              <a:rPr lang="en-US" altLang="en-US" dirty="0">
                <a:latin typeface="Times New Roman" pitchFamily="18" charset="0"/>
              </a:rPr>
              <a:t>	more complex OS/PCB == longer switching</a:t>
            </a:r>
          </a:p>
          <a:p>
            <a:r>
              <a:rPr lang="en-US" altLang="en-US" dirty="0">
                <a:latin typeface="Times New Roman" pitchFamily="18" charset="0"/>
              </a:rPr>
              <a:t>How often you should be switching is dependent on application</a:t>
            </a:r>
          </a:p>
          <a:p>
            <a:r>
              <a:rPr lang="en-US" altLang="en-US" dirty="0">
                <a:latin typeface="Times New Roman" pitchFamily="18" charset="0"/>
              </a:rPr>
              <a:t>	server = less frequent switching, it is more important to complete the processing</a:t>
            </a:r>
          </a:p>
          <a:p>
            <a:r>
              <a:rPr lang="en-US" altLang="en-US" dirty="0">
                <a:latin typeface="Times New Roman" pitchFamily="18" charset="0"/>
              </a:rPr>
              <a:t>	touchscreen = more frequent switching, more important for user to feel like the performance is good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latin typeface="Times New Roman" pitchFamily="18" charset="0"/>
              </a:rPr>
              <a:t>Pid</a:t>
            </a:r>
            <a:r>
              <a:rPr lang="en-US" altLang="en-US" dirty="0">
                <a:latin typeface="Times New Roman" pitchFamily="18" charset="0"/>
              </a:rPr>
              <a:t> – process identifier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Parent and children execute concurrently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Create </a:t>
            </a:r>
            <a:r>
              <a:rPr lang="en-US" altLang="en-US">
                <a:latin typeface="Times New Roman" pitchFamily="18" charset="0"/>
              </a:rPr>
              <a:t>a process using fork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Process = program during run-time</a:t>
            </a:r>
          </a:p>
          <a:p>
            <a:r>
              <a:rPr lang="en-US" altLang="en-US" dirty="0">
                <a:latin typeface="Times New Roman" pitchFamily="18" charset="0"/>
              </a:rPr>
              <a:t>Terminate when main function is over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****most important picture in CS concepts. -- not just this class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Ready – currently running on CPU</a:t>
            </a:r>
          </a:p>
          <a:p>
            <a:r>
              <a:rPr lang="en-US" altLang="en-US" dirty="0">
                <a:latin typeface="Times New Roman" pitchFamily="18" charset="0"/>
              </a:rPr>
              <a:t>Scheduler dispatch – chose by CPU scheduler : timeslot </a:t>
            </a:r>
          </a:p>
          <a:p>
            <a:r>
              <a:rPr lang="en-US" altLang="en-US" dirty="0">
                <a:latin typeface="Times New Roman" pitchFamily="18" charset="0"/>
              </a:rPr>
              <a:t>Interrupt – after running for x amount of time, CPU needs to process others </a:t>
            </a:r>
          </a:p>
          <a:p>
            <a:r>
              <a:rPr lang="en-US" altLang="en-US" dirty="0">
                <a:latin typeface="Times New Roman" pitchFamily="18" charset="0"/>
              </a:rPr>
              <a:t>**exam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Running state = to # of cores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83E149-4619-4B4C-BA70-B848E6AFFF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Timesharing mechanism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61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486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056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6759" y="5513948"/>
            <a:ext cx="7759700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15900" y="6492875"/>
            <a:ext cx="86725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 &amp; Bo,Modern  Operating Systems:4th ed., 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684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400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8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90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49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428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25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04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23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3.</a:t>
            </a:r>
            <a:fld id="{3105BFCE-1AD8-4E70-A247-A3DC0A84D7DF}" type="slidenum">
              <a:rPr lang="en-US" sz="1000" b="1" smtClean="0">
                <a:solidFill>
                  <a:srgbClr val="006699"/>
                </a:solidFill>
                <a:latin typeface="Helvetica" pitchFamily="-8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 dirty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/>
              <a:t>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093788"/>
            <a:ext cx="6975475" cy="3983037"/>
          </a:xfrm>
        </p:spPr>
        <p:txBody>
          <a:bodyPr/>
          <a:lstStyle/>
          <a:p>
            <a:r>
              <a:rPr lang="en-US" altLang="en-US" dirty="0"/>
              <a:t>So far, process has a single thread of execution</a:t>
            </a:r>
          </a:p>
          <a:p>
            <a:r>
              <a:rPr lang="en-US" altLang="en-US" dirty="0"/>
              <a:t>Consider having multiple program counters per process</a:t>
            </a:r>
          </a:p>
          <a:p>
            <a:pPr lvl="1"/>
            <a:r>
              <a:rPr lang="en-US" altLang="en-US" dirty="0"/>
              <a:t>Multiple locations can execute at once</a:t>
            </a:r>
          </a:p>
          <a:p>
            <a:pPr lvl="2"/>
            <a:r>
              <a:rPr lang="en-US" altLang="en-US" dirty="0"/>
              <a:t>Multiple threads of control -&gt; </a:t>
            </a:r>
            <a:r>
              <a:rPr lang="en-US" altLang="en-US" b="1" dirty="0">
                <a:solidFill>
                  <a:srgbClr val="3366FF"/>
                </a:solidFill>
              </a:rPr>
              <a:t>threads</a:t>
            </a:r>
          </a:p>
          <a:p>
            <a:r>
              <a:rPr lang="en-US" altLang="en-US" dirty="0"/>
              <a:t>Must then have storage for thread details, multiple program counters in PCB</a:t>
            </a:r>
          </a:p>
          <a:p>
            <a:r>
              <a:rPr lang="en-US" altLang="en-US"/>
              <a:t>More about this in the next chapter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68400"/>
            <a:ext cx="6975475" cy="3983038"/>
          </a:xfrm>
        </p:spPr>
        <p:txBody>
          <a:bodyPr/>
          <a:lstStyle/>
          <a:p>
            <a:r>
              <a:rPr lang="en-US" altLang="en-US"/>
              <a:t>Maximize CPU use, quickly switch processes onto CPU for time sharing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Process scheduler </a:t>
            </a:r>
            <a:r>
              <a:rPr lang="en-US" altLang="en-US"/>
              <a:t>selects among available processes for next execution on CPU</a:t>
            </a:r>
          </a:p>
          <a:p>
            <a:r>
              <a:rPr lang="en-US" altLang="en-US"/>
              <a:t>Maintains </a:t>
            </a:r>
            <a:r>
              <a:rPr lang="en-US" altLang="en-US" b="1">
                <a:solidFill>
                  <a:srgbClr val="3366FF"/>
                </a:solidFill>
              </a:rPr>
              <a:t>scheduling queues </a:t>
            </a:r>
            <a:r>
              <a:rPr lang="en-US" altLang="en-US"/>
              <a:t>of processes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Job queue </a:t>
            </a:r>
            <a:r>
              <a:rPr lang="en-US" altLang="en-US"/>
              <a:t>– set of all processes in the system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Ready queue </a:t>
            </a:r>
            <a:r>
              <a:rPr lang="en-US" altLang="en-US"/>
              <a:t>– set of all processes residing in main memory, ready and waiting to execute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Device queues </a:t>
            </a:r>
            <a:r>
              <a:rPr lang="en-US" altLang="en-US"/>
              <a:t>– set of processes waiting for an I/O device</a:t>
            </a:r>
          </a:p>
          <a:p>
            <a:pPr lvl="1"/>
            <a:r>
              <a:rPr lang="en-US" altLang="en-US"/>
              <a:t>Processes migrate among the various queues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236538"/>
            <a:ext cx="7983538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Ready Queue And Various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66913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808038" y="1303338"/>
            <a:ext cx="69754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Queueing diagram </a:t>
            </a:r>
            <a:r>
              <a:rPr kumimoji="1" lang="en-US" altLang="en-US">
                <a:latin typeface="Helvetica" pitchFamily="-84" charset="0"/>
              </a:rPr>
              <a:t>represents queues, resources, flows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08075"/>
            <a:ext cx="7453312" cy="5022850"/>
          </a:xfrm>
        </p:spPr>
        <p:txBody>
          <a:bodyPr/>
          <a:lstStyle/>
          <a:p>
            <a:r>
              <a:rPr lang="en-US" altLang="en-US" sz="1600" b="1">
                <a:solidFill>
                  <a:srgbClr val="3366FF"/>
                </a:solidFill>
              </a:rPr>
              <a:t>Short-term scheduler  </a:t>
            </a:r>
            <a:r>
              <a:rPr lang="en-US" altLang="en-US" sz="1600"/>
              <a:t>(or </a:t>
            </a:r>
            <a:r>
              <a:rPr lang="en-US" altLang="en-US" sz="1600" b="1">
                <a:solidFill>
                  <a:srgbClr val="3366FF"/>
                </a:solidFill>
              </a:rPr>
              <a:t>CPU scheduler</a:t>
            </a:r>
            <a:r>
              <a:rPr lang="en-US" altLang="en-US" sz="1600"/>
              <a:t>) – selects which process should be executed next and allocates CPU</a:t>
            </a:r>
          </a:p>
          <a:p>
            <a:pPr lvl="1"/>
            <a:r>
              <a:rPr lang="en-US" altLang="en-US" sz="1600"/>
              <a:t>Sometimes the only scheduler in a system</a:t>
            </a:r>
          </a:p>
          <a:p>
            <a:pPr lvl="1"/>
            <a:r>
              <a:rPr lang="en-US" altLang="en-US" sz="1600"/>
              <a:t>Short-term scheduler is invoked frequently (milliseconds) </a:t>
            </a:r>
            <a:r>
              <a:rPr lang="en-US" altLang="en-US" sz="1600">
                <a:sym typeface="Symbol" pitchFamily="18" charset="2"/>
              </a:rPr>
              <a:t> (must be fast)</a:t>
            </a:r>
            <a:endParaRPr lang="en-US" altLang="en-US" sz="800">
              <a:sym typeface="Symbol" pitchFamily="18" charset="2"/>
            </a:endParaRPr>
          </a:p>
          <a:p>
            <a:r>
              <a:rPr lang="en-US" altLang="en-US" sz="1600" b="1">
                <a:solidFill>
                  <a:srgbClr val="3366FF"/>
                </a:solidFill>
              </a:rPr>
              <a:t>Long-term scheduler  </a:t>
            </a:r>
            <a:r>
              <a:rPr lang="en-US" altLang="en-US" sz="1600"/>
              <a:t>(or </a:t>
            </a:r>
            <a:r>
              <a:rPr lang="en-US" altLang="en-US" sz="1600" b="1">
                <a:solidFill>
                  <a:srgbClr val="3366FF"/>
                </a:solidFill>
              </a:rPr>
              <a:t>job scheduler</a:t>
            </a:r>
            <a:r>
              <a:rPr lang="en-US" altLang="en-US" sz="1600"/>
              <a:t>) – selects which processes should be brought into the ready queue</a:t>
            </a:r>
          </a:p>
          <a:p>
            <a:pPr lvl="1"/>
            <a:r>
              <a:rPr lang="en-US" altLang="en-US" sz="1600">
                <a:sym typeface="Symbol" pitchFamily="18" charset="2"/>
              </a:rPr>
              <a:t>Long-term scheduler is invoked  infrequently (seconds, minutes)  (may be slow)</a:t>
            </a:r>
            <a:endParaRPr lang="en-US" altLang="en-US" sz="800">
              <a:sym typeface="Symbol" pitchFamily="18" charset="2"/>
            </a:endParaRPr>
          </a:p>
          <a:p>
            <a:pPr lvl="1"/>
            <a:r>
              <a:rPr lang="en-US" altLang="en-US" sz="1600">
                <a:sym typeface="Symbol" pitchFamily="18" charset="2"/>
              </a:rPr>
              <a:t>The long-term scheduler controls the </a:t>
            </a:r>
            <a:r>
              <a:rPr lang="en-US" altLang="en-US" sz="1600" b="1">
                <a:solidFill>
                  <a:srgbClr val="3366FF"/>
                </a:solidFill>
                <a:sym typeface="Symbol" pitchFamily="18" charset="2"/>
              </a:rPr>
              <a:t>degree of multiprogramming</a:t>
            </a:r>
            <a:endParaRPr lang="en-US" altLang="en-US" sz="800" i="1">
              <a:sym typeface="Symbol" pitchFamily="18" charset="2"/>
            </a:endParaRPr>
          </a:p>
          <a:p>
            <a:r>
              <a:rPr lang="en-US" altLang="en-US" sz="1600">
                <a:sym typeface="Symbol" pitchFamily="18" charset="2"/>
              </a:rPr>
              <a:t>Processes can be described as either:</a:t>
            </a:r>
          </a:p>
          <a:p>
            <a:pPr lvl="1"/>
            <a:r>
              <a:rPr lang="en-US" altLang="en-US" sz="1600" b="1">
                <a:solidFill>
                  <a:srgbClr val="3366FF"/>
                </a:solidFill>
                <a:sym typeface="Symbol" pitchFamily="18" charset="2"/>
              </a:rPr>
              <a:t>I/O-bound process</a:t>
            </a:r>
            <a:r>
              <a:rPr lang="en-US" altLang="en-US" sz="160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sz="1600">
                <a:sym typeface="Symbol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altLang="en-US" sz="1600" b="1">
                <a:solidFill>
                  <a:srgbClr val="3366FF"/>
                </a:solidFill>
                <a:sym typeface="Symbol" pitchFamily="18" charset="2"/>
              </a:rPr>
              <a:t>CPU-bound process </a:t>
            </a:r>
            <a:r>
              <a:rPr lang="en-US" altLang="en-US" sz="1600">
                <a:sym typeface="Symbol" pitchFamily="18" charset="2"/>
              </a:rPr>
              <a:t>– spends more time doing computations; few very long CPU bursts</a:t>
            </a:r>
          </a:p>
          <a:p>
            <a:r>
              <a:rPr lang="en-US" altLang="en-US" sz="1600">
                <a:sym typeface="Symbol" pitchFamily="18" charset="2"/>
              </a:rPr>
              <a:t>Long-term scheduler strives for good </a:t>
            </a:r>
            <a:r>
              <a:rPr lang="en-US" altLang="en-US" sz="1600" b="1" i="1">
                <a:sym typeface="Symbol" pitchFamily="18" charset="2"/>
              </a:rPr>
              <a:t>process mix</a:t>
            </a:r>
            <a:endParaRPr lang="en-US" altLang="en-US" sz="1600">
              <a:sym typeface="Symbol" pitchFamily="18" charset="2"/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Addition of 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Medium-term scheduler  </a:t>
            </a:r>
            <a:r>
              <a:rPr kumimoji="1" lang="en-US" altLang="en-US">
                <a:latin typeface="Helvetica" pitchFamily="-8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itchFamily="-84" charset="0"/>
              </a:rPr>
              <a:t>Remove process from memory, store on disk, bring back in from disk to continue execution: </a:t>
            </a:r>
            <a:r>
              <a:rPr kumimoji="1" lang="en-US" altLang="en-US" b="1">
                <a:solidFill>
                  <a:srgbClr val="3366FF"/>
                </a:solidFill>
                <a:latin typeface="Helvetica" pitchFamily="-8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itchFamily="-8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08075"/>
            <a:ext cx="6997700" cy="4448175"/>
          </a:xfrm>
        </p:spPr>
        <p:txBody>
          <a:bodyPr/>
          <a:lstStyle/>
          <a:p>
            <a:r>
              <a:rPr lang="en-US" altLang="en-US"/>
              <a:t>When CPU switches to another process, the system must </a:t>
            </a:r>
            <a:r>
              <a:rPr lang="en-US" altLang="en-US" b="1">
                <a:solidFill>
                  <a:srgbClr val="3366FF"/>
                </a:solidFill>
              </a:rPr>
              <a:t>save the state </a:t>
            </a:r>
            <a:r>
              <a:rPr lang="en-US" altLang="en-US"/>
              <a:t>of the old process and load the </a:t>
            </a:r>
            <a:r>
              <a:rPr lang="en-US" altLang="en-US" b="1">
                <a:solidFill>
                  <a:srgbClr val="3366FF"/>
                </a:solidFill>
              </a:rPr>
              <a:t>saved state </a:t>
            </a:r>
            <a:r>
              <a:rPr lang="en-US" altLang="en-US"/>
              <a:t>for the new process via a </a:t>
            </a:r>
            <a:r>
              <a:rPr lang="en-US" altLang="en-US" b="1">
                <a:solidFill>
                  <a:srgbClr val="3366FF"/>
                </a:solidFill>
              </a:rPr>
              <a:t>context switch</a:t>
            </a:r>
            <a:endParaRPr lang="en-US" altLang="en-US"/>
          </a:p>
          <a:p>
            <a:r>
              <a:rPr lang="en-US" altLang="en-US" b="1">
                <a:solidFill>
                  <a:srgbClr val="3366FF"/>
                </a:solidFill>
              </a:rPr>
              <a:t>Context </a:t>
            </a:r>
            <a:r>
              <a:rPr lang="en-US" altLang="en-US"/>
              <a:t>of a process represented in the PCB</a:t>
            </a:r>
          </a:p>
          <a:p>
            <a:r>
              <a:rPr lang="en-US" altLang="en-US"/>
              <a:t>Context-switch time is overhead; the system does no useful work while switching</a:t>
            </a:r>
          </a:p>
          <a:p>
            <a:pPr lvl="1"/>
            <a:r>
              <a:rPr lang="en-US" altLang="en-US"/>
              <a:t>The more complex the OS and the PCB </a:t>
            </a:r>
            <a:r>
              <a:rPr lang="en-US" altLang="en-US">
                <a:sym typeface="Wingdings" pitchFamily="2" charset="2"/>
              </a:rPr>
              <a:t> the </a:t>
            </a:r>
            <a:r>
              <a:rPr lang="en-US" altLang="en-US"/>
              <a:t>longer the context switch</a:t>
            </a:r>
          </a:p>
          <a:p>
            <a:r>
              <a:rPr lang="en-US" altLang="en-US"/>
              <a:t>Time dependent on hardware support</a:t>
            </a:r>
          </a:p>
          <a:p>
            <a:pPr lvl="1"/>
            <a:r>
              <a:rPr lang="en-US" altLang="en-US"/>
              <a:t>Some hardware provides multiple sets of registers per CPU </a:t>
            </a:r>
            <a:r>
              <a:rPr lang="en-US" altLang="en-US">
                <a:sym typeface="Wingdings" pitchFamily="2" charset="2"/>
              </a:rPr>
              <a:t></a:t>
            </a:r>
            <a:r>
              <a:rPr lang="en-US" altLang="en-US"/>
              <a:t> multiple contexts loaded at once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80300" cy="4448175"/>
          </a:xfrm>
        </p:spPr>
        <p:txBody>
          <a:bodyPr/>
          <a:lstStyle/>
          <a:p>
            <a:r>
              <a:rPr lang="en-US" altLang="en-US"/>
              <a:t>System must provide mechanisms for:</a:t>
            </a:r>
          </a:p>
          <a:p>
            <a:pPr lvl="1"/>
            <a:r>
              <a:rPr lang="en-US" altLang="en-US"/>
              <a:t> process creation,</a:t>
            </a:r>
          </a:p>
          <a:p>
            <a:pPr lvl="1"/>
            <a:r>
              <a:rPr lang="en-US" altLang="en-US"/>
              <a:t> process termination, </a:t>
            </a:r>
          </a:p>
          <a:p>
            <a:pPr lvl="1"/>
            <a:r>
              <a:rPr lang="en-US" altLang="en-US"/>
              <a:t> and so on as detailed next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Parent</a:t>
            </a:r>
            <a:r>
              <a:rPr lang="en-US" altLang="en-US" b="1"/>
              <a:t> </a:t>
            </a:r>
            <a:r>
              <a:rPr lang="en-US" altLang="en-US"/>
              <a:t>process create </a:t>
            </a:r>
            <a:r>
              <a:rPr lang="en-US" altLang="en-US" b="1">
                <a:solidFill>
                  <a:srgbClr val="3366FF"/>
                </a:solidFill>
              </a:rPr>
              <a:t>children</a:t>
            </a:r>
            <a:r>
              <a:rPr lang="en-US" altLang="en-US" b="1"/>
              <a:t> </a:t>
            </a:r>
            <a:r>
              <a:rPr lang="en-US" altLang="en-US"/>
              <a:t>processes, which, in turn create other processes, forming a </a:t>
            </a:r>
            <a:r>
              <a:rPr lang="en-US" altLang="en-US" b="1">
                <a:solidFill>
                  <a:srgbClr val="3366FF"/>
                </a:solidFill>
              </a:rPr>
              <a:t>tree</a:t>
            </a:r>
            <a:r>
              <a:rPr lang="en-US" altLang="en-US"/>
              <a:t> of processes</a:t>
            </a:r>
            <a:endParaRPr lang="en-US" altLang="en-US" sz="800"/>
          </a:p>
          <a:p>
            <a:r>
              <a:rPr lang="en-US" altLang="en-US"/>
              <a:t>Generally, process identified and managed via a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process identifier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pid</a:t>
            </a:r>
            <a:r>
              <a:rPr lang="en-US" altLang="en-US"/>
              <a:t>)</a:t>
            </a:r>
            <a:endParaRPr lang="en-US" altLang="en-US" sz="800"/>
          </a:p>
          <a:p>
            <a:r>
              <a:rPr lang="en-US" altLang="en-US"/>
              <a:t>Resource sharing options</a:t>
            </a:r>
          </a:p>
          <a:p>
            <a:pPr lvl="1"/>
            <a:r>
              <a:rPr lang="en-US" altLang="en-US"/>
              <a:t>Parent and children share all resources</a:t>
            </a:r>
          </a:p>
          <a:p>
            <a:pPr lvl="1"/>
            <a:r>
              <a:rPr lang="en-US" altLang="en-US"/>
              <a:t>Children share subset of parent</a:t>
            </a:r>
            <a:r>
              <a:rPr lang="ja-JP" altLang="en-US"/>
              <a:t>’</a:t>
            </a:r>
            <a:r>
              <a:rPr lang="en-US" altLang="ja-JP"/>
              <a:t>s resources</a:t>
            </a:r>
          </a:p>
          <a:p>
            <a:pPr lvl="1"/>
            <a:r>
              <a:rPr lang="en-US" altLang="en-US"/>
              <a:t>Parent and child share no resources</a:t>
            </a:r>
            <a:endParaRPr lang="en-US" altLang="en-US" sz="800"/>
          </a:p>
          <a:p>
            <a:r>
              <a:rPr lang="en-US" altLang="en-US"/>
              <a:t>Execution options</a:t>
            </a:r>
          </a:p>
          <a:p>
            <a:pPr lvl="1"/>
            <a:r>
              <a:rPr lang="en-US" altLang="en-US"/>
              <a:t>Parent and children execute concurrently</a:t>
            </a:r>
          </a:p>
          <a:p>
            <a:pPr lvl="1"/>
            <a:r>
              <a:rPr lang="en-US" altLang="en-US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 Tree of Processes in Linux</a:t>
            </a:r>
          </a:p>
        </p:txBody>
      </p:sp>
      <p:pic>
        <p:nvPicPr>
          <p:cNvPr id="24579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182563"/>
            <a:ext cx="6380163" cy="576262"/>
          </a:xfrm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20775"/>
            <a:ext cx="7370763" cy="3822700"/>
          </a:xfrm>
        </p:spPr>
        <p:txBody>
          <a:bodyPr/>
          <a:lstStyle/>
          <a:p>
            <a:r>
              <a:rPr lang="en-US" altLang="en-US"/>
              <a:t>Process Concept</a:t>
            </a:r>
          </a:p>
          <a:p>
            <a:r>
              <a:rPr lang="en-US" altLang="en-US"/>
              <a:t>Process Scheduling</a:t>
            </a:r>
          </a:p>
          <a:p>
            <a:r>
              <a:rPr lang="en-US" altLang="en-US"/>
              <a:t>Operations on Processes</a:t>
            </a:r>
          </a:p>
          <a:p>
            <a:r>
              <a:rPr lang="en-US" altLang="en-US"/>
              <a:t>Interprocess Communication</a:t>
            </a:r>
          </a:p>
          <a:p>
            <a:r>
              <a:rPr lang="en-US" altLang="en-US"/>
              <a:t>Examples of IPC Systems</a:t>
            </a:r>
          </a:p>
          <a:p>
            <a:r>
              <a:rPr lang="en-US" altLang="en-US"/>
              <a:t>Communication in Client-Server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r>
              <a:rPr lang="en-US" altLang="en-US"/>
              <a:t>Address space</a:t>
            </a:r>
          </a:p>
          <a:p>
            <a:pPr lvl="1"/>
            <a:r>
              <a:rPr lang="en-US" altLang="en-US"/>
              <a:t>Child duplicate of parent</a:t>
            </a:r>
          </a:p>
          <a:p>
            <a:pPr lvl="1"/>
            <a:r>
              <a:rPr lang="en-US" altLang="en-US"/>
              <a:t>Child has a program loaded into it</a:t>
            </a:r>
          </a:p>
          <a:p>
            <a:r>
              <a:rPr lang="en-US" altLang="en-US"/>
              <a:t>UNIX examples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/>
              <a:t>system call creates new process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altLang="en-US"/>
              <a:t> system call used after a </a:t>
            </a:r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altLang="en-US"/>
              <a:t> to replace the process</a:t>
            </a:r>
            <a:r>
              <a:rPr lang="ja-JP" altLang="en-US"/>
              <a:t>’</a:t>
            </a:r>
            <a:r>
              <a:rPr lang="en-US" altLang="ja-JP"/>
              <a:t> memory space with a new program</a:t>
            </a:r>
            <a:endParaRPr lang="en-US" altLang="en-US"/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37988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619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 Program Forking Separate Process</a:t>
            </a:r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170738" cy="4530725"/>
          </a:xfrm>
        </p:spPr>
        <p:txBody>
          <a:bodyPr/>
          <a:lstStyle/>
          <a:p>
            <a:r>
              <a:rPr lang="en-US" altLang="en-US" dirty="0"/>
              <a:t>Process executes last statement and then asks the OS to delete it using the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exit()</a:t>
            </a:r>
            <a:r>
              <a:rPr lang="en-US" altLang="en-US" dirty="0">
                <a:cs typeface="Courier New" pitchFamily="49" charset="0"/>
              </a:rPr>
              <a:t> system call.</a:t>
            </a:r>
            <a:endParaRPr lang="en-US" altLang="en-US" dirty="0"/>
          </a:p>
          <a:p>
            <a:pPr lvl="1"/>
            <a:r>
              <a:rPr lang="en-US" altLang="en-US" dirty="0"/>
              <a:t>Returns  status data from child to parent (via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Process</a:t>
            </a:r>
            <a:r>
              <a:rPr lang="ja-JP" altLang="en-US" dirty="0"/>
              <a:t>’</a:t>
            </a:r>
            <a:r>
              <a:rPr lang="en-US" altLang="ja-JP" dirty="0"/>
              <a:t> resources are deallocated by OS</a:t>
            </a:r>
            <a:endParaRPr lang="en-US" altLang="en-US" dirty="0"/>
          </a:p>
          <a:p>
            <a:r>
              <a:rPr lang="en-US" altLang="en-US" dirty="0"/>
              <a:t>Parent may terminate the execution of children processes  using the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abort()</a:t>
            </a:r>
            <a:r>
              <a:rPr lang="en-US" altLang="en-US" dirty="0">
                <a:cs typeface="Courier New" pitchFamily="49" charset="0"/>
              </a:rPr>
              <a:t> system call.  Some reasons for doing so:</a:t>
            </a:r>
            <a:endParaRPr lang="en-US" altLang="en-US" dirty="0"/>
          </a:p>
          <a:p>
            <a:pPr lvl="1"/>
            <a:r>
              <a:rPr lang="en-US" altLang="en-US" dirty="0"/>
              <a:t>Child has exceeded allocated resources</a:t>
            </a:r>
          </a:p>
          <a:p>
            <a:pPr lvl="1"/>
            <a:r>
              <a:rPr lang="en-US" altLang="en-US" dirty="0"/>
              <a:t>Task assigned to child is no longer required</a:t>
            </a:r>
          </a:p>
          <a:p>
            <a:pPr lvl="1"/>
            <a:r>
              <a:rPr lang="en-US" altLang="en-US" dirty="0"/>
              <a:t>The parent is exiting and the operating systems does not allow  a child to continue if its parent terminates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1042988"/>
            <a:ext cx="7369175" cy="4530725"/>
          </a:xfrm>
        </p:spPr>
        <p:txBody>
          <a:bodyPr/>
          <a:lstStyle/>
          <a:p>
            <a:pPr lvl="1"/>
            <a:endParaRPr lang="en-US" altLang="en-US" sz="800" dirty="0"/>
          </a:p>
          <a:p>
            <a:r>
              <a:rPr lang="en-US" altLang="en-US" dirty="0"/>
              <a:t>Some operating systems do not allow child to exist if its parent has terminated.  If a process terminates, then all its children must also be terminated.</a:t>
            </a:r>
          </a:p>
          <a:p>
            <a:pPr lvl="1"/>
            <a:r>
              <a:rPr lang="en-US" altLang="en-US" b="1" dirty="0"/>
              <a:t>cascading termination.  </a:t>
            </a:r>
            <a:r>
              <a:rPr lang="en-US" altLang="en-US" dirty="0"/>
              <a:t>All children, grandchildren, etc.  are  terminated.</a:t>
            </a:r>
            <a:endParaRPr lang="en-US" altLang="en-US" b="1" dirty="0"/>
          </a:p>
          <a:p>
            <a:pPr lvl="1"/>
            <a:r>
              <a:rPr lang="en-US" altLang="en-US" dirty="0"/>
              <a:t>The termination is initiated by the operating system.</a:t>
            </a:r>
            <a:endParaRPr lang="en-US" altLang="en-US" b="1" dirty="0"/>
          </a:p>
          <a:p>
            <a:r>
              <a:rPr lang="en-US" altLang="en-US" dirty="0"/>
              <a:t>The parent process may wait for termination of a child process by using the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/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en-US" altLang="en-US" dirty="0"/>
              <a:t>The call returns status information and the </a:t>
            </a:r>
            <a:r>
              <a:rPr lang="en-US" altLang="en-US" dirty="0" err="1"/>
              <a:t>pid</a:t>
            </a:r>
            <a:r>
              <a:rPr lang="en-US" altLang="en-US" dirty="0"/>
              <a:t> of the terminated process</a:t>
            </a:r>
            <a:endParaRPr lang="en-US" alt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wait(&amp;status); </a:t>
            </a:r>
          </a:p>
          <a:p>
            <a:r>
              <a:rPr lang="en-US" altLang="en-US" dirty="0"/>
              <a:t>If no parent waiting (did not invoke 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altLang="en-US" dirty="0">
                <a:cs typeface="Courier New" pitchFamily="49" charset="0"/>
              </a:rPr>
              <a:t>) </a:t>
            </a:r>
            <a:r>
              <a:rPr lang="en-US" altLang="en-US" dirty="0"/>
              <a:t>process is a </a:t>
            </a:r>
            <a:r>
              <a:rPr lang="en-US" altLang="en-US" b="1" dirty="0">
                <a:solidFill>
                  <a:srgbClr val="3366FF"/>
                </a:solidFill>
              </a:rPr>
              <a:t>zombie</a:t>
            </a:r>
          </a:p>
          <a:p>
            <a:r>
              <a:rPr lang="en-US" altLang="en-US" dirty="0"/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wait</a:t>
            </a:r>
            <a:r>
              <a:rPr lang="en-US" altLang="en-US" dirty="0"/>
              <a:t> , process is an </a:t>
            </a:r>
            <a:r>
              <a:rPr lang="en-US" altLang="en-US" b="1" dirty="0">
                <a:solidFill>
                  <a:srgbClr val="3366FF"/>
                </a:solidFill>
              </a:rPr>
              <a:t>orphan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225550" y="150813"/>
            <a:ext cx="7997825" cy="576262"/>
          </a:xfrm>
        </p:spPr>
        <p:txBody>
          <a:bodyPr/>
          <a:lstStyle/>
          <a:p>
            <a:r>
              <a:rPr lang="en-US" altLang="en-US" sz="2800"/>
              <a:t>Multiprocess Architecture – Chrome Browser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512050" cy="4530725"/>
          </a:xfrm>
        </p:spPr>
        <p:txBody>
          <a:bodyPr/>
          <a:lstStyle/>
          <a:p>
            <a:r>
              <a:rPr lang="en-US" altLang="en-US"/>
              <a:t>Many web browsers ran as single process (some still do)</a:t>
            </a:r>
          </a:p>
          <a:p>
            <a:pPr lvl="1"/>
            <a:r>
              <a:rPr lang="en-US" altLang="en-US"/>
              <a:t>If one web site causes trouble, entire browser can hang or crash</a:t>
            </a:r>
          </a:p>
          <a:p>
            <a:r>
              <a:rPr lang="en-US" altLang="en-US"/>
              <a:t>Google Chrome Browser is multiprocess with 3 different types of processes: 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Browser</a:t>
            </a:r>
            <a:r>
              <a:rPr lang="en-US" altLang="en-US"/>
              <a:t> process manages user interface, disk and network I/O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Renderer</a:t>
            </a:r>
            <a:r>
              <a:rPr lang="en-US" altLang="en-US"/>
              <a:t> process renders web pages, deals with HTML, Javascript. A new renderer created for each website opened</a:t>
            </a:r>
          </a:p>
          <a:p>
            <a:pPr lvl="2"/>
            <a:r>
              <a:rPr lang="en-US" altLang="en-US"/>
              <a:t>Runs in </a:t>
            </a:r>
            <a:r>
              <a:rPr lang="en-US" altLang="en-US" b="1">
                <a:solidFill>
                  <a:srgbClr val="3366FF"/>
                </a:solidFill>
              </a:rPr>
              <a:t>sandbox</a:t>
            </a:r>
            <a:r>
              <a:rPr lang="en-US" altLang="en-US"/>
              <a:t> restricting disk and network I/O, minimizing effect of security exploits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Plug-in </a:t>
            </a:r>
            <a:r>
              <a:rPr lang="en-US" altLang="en-US"/>
              <a:t>process for each type of plug-in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30724" name="Picture 1" descr="in-3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926013"/>
            <a:ext cx="629285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/>
          <a:lstStyle/>
          <a:p>
            <a:r>
              <a:rPr lang="en-US" altLang="en-US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/>
          <a:lstStyle/>
          <a:p>
            <a:r>
              <a:rPr lang="en-US" altLang="en-US"/>
              <a:t>Processes within a system may be </a:t>
            </a:r>
            <a:r>
              <a:rPr lang="en-US" altLang="en-US" b="1" i="1"/>
              <a:t>independent</a:t>
            </a:r>
            <a:r>
              <a:rPr lang="en-US" altLang="en-US" b="1"/>
              <a:t> </a:t>
            </a:r>
            <a:r>
              <a:rPr lang="en-US" altLang="en-US"/>
              <a:t>or </a:t>
            </a:r>
            <a:r>
              <a:rPr lang="en-US" altLang="en-US" b="1" i="1"/>
              <a:t>cooperating</a:t>
            </a:r>
          </a:p>
          <a:p>
            <a:r>
              <a:rPr lang="en-US" altLang="en-US"/>
              <a:t>Cooperating process can affect or be affected by other processes, including sharing data</a:t>
            </a:r>
          </a:p>
          <a:p>
            <a:r>
              <a:rPr lang="en-US" altLang="en-US"/>
              <a:t>Reasons for cooperating processes:</a:t>
            </a:r>
          </a:p>
          <a:p>
            <a:pPr lvl="1"/>
            <a:r>
              <a:rPr lang="en-US" altLang="en-US"/>
              <a:t>Information sharing</a:t>
            </a:r>
          </a:p>
          <a:p>
            <a:pPr lvl="1"/>
            <a:r>
              <a:rPr lang="en-US" altLang="en-US"/>
              <a:t>Computation speedup</a:t>
            </a:r>
          </a:p>
          <a:p>
            <a:pPr lvl="1"/>
            <a:r>
              <a:rPr lang="en-US" altLang="en-US"/>
              <a:t>Modularity</a:t>
            </a:r>
          </a:p>
          <a:p>
            <a:pPr lvl="1"/>
            <a:r>
              <a:rPr lang="en-US" altLang="en-US"/>
              <a:t>Convenience	</a:t>
            </a:r>
          </a:p>
          <a:p>
            <a:r>
              <a:rPr lang="en-US" altLang="en-US"/>
              <a:t>Cooperating processes need </a:t>
            </a:r>
            <a:r>
              <a:rPr lang="en-US" altLang="en-US" b="1">
                <a:solidFill>
                  <a:srgbClr val="3366FF"/>
                </a:solidFill>
              </a:rPr>
              <a:t>interprocess communication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IPC</a:t>
            </a:r>
            <a:r>
              <a:rPr lang="en-US" altLang="en-US"/>
              <a:t>)</a:t>
            </a:r>
          </a:p>
          <a:p>
            <a:r>
              <a:rPr lang="en-US" altLang="en-US"/>
              <a:t>Two models of IPC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969963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a) Message passing.  (b) shared memory. </a:t>
            </a:r>
            <a:r>
              <a:rPr lang="en-US" altLang="en-US"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450" y="277813"/>
            <a:ext cx="7626350" cy="576262"/>
          </a:xfrm>
        </p:spPr>
        <p:txBody>
          <a:bodyPr/>
          <a:lstStyle/>
          <a:p>
            <a:pPr eaLnBrk="1" hangingPunct="1"/>
            <a:r>
              <a:rPr lang="en-US" altLang="en-US"/>
              <a:t>Cooperating Processes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529513" cy="4530725"/>
          </a:xfrm>
        </p:spPr>
        <p:txBody>
          <a:bodyPr/>
          <a:lstStyle/>
          <a:p>
            <a:r>
              <a:rPr lang="en-US" altLang="en-US" b="1" i="1"/>
              <a:t>Independent</a:t>
            </a:r>
            <a:r>
              <a:rPr lang="en-US" altLang="en-US"/>
              <a:t> process cannot affect or be affected by the execution of another process</a:t>
            </a:r>
          </a:p>
          <a:p>
            <a:r>
              <a:rPr lang="en-US" altLang="en-US" b="1" i="1">
                <a:solidFill>
                  <a:srgbClr val="000000"/>
                </a:solidFill>
              </a:rPr>
              <a:t>Cooperating</a:t>
            </a:r>
            <a:r>
              <a:rPr lang="en-US" altLang="en-US"/>
              <a:t> process can affect or be affected by the execution of another process</a:t>
            </a:r>
          </a:p>
          <a:p>
            <a:r>
              <a:rPr lang="en-US" altLang="en-US"/>
              <a:t>Advantages of process cooperation</a:t>
            </a:r>
          </a:p>
          <a:p>
            <a:pPr lvl="1"/>
            <a:r>
              <a:rPr lang="en-US" altLang="en-US"/>
              <a:t>Information sharing </a:t>
            </a:r>
          </a:p>
          <a:p>
            <a:pPr lvl="1"/>
            <a:r>
              <a:rPr lang="en-US" altLang="en-US"/>
              <a:t>Computation speed-up</a:t>
            </a:r>
          </a:p>
          <a:p>
            <a:pPr lvl="1"/>
            <a:r>
              <a:rPr lang="en-US" altLang="en-US"/>
              <a:t>Modularity</a:t>
            </a:r>
          </a:p>
          <a:p>
            <a:pPr lvl="1"/>
            <a:r>
              <a:rPr lang="en-US" altLang="en-US"/>
              <a:t>Convenience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/>
          <a:lstStyle/>
          <a:p>
            <a:r>
              <a:rPr lang="en-US" altLang="en-US"/>
              <a:t>Paradigm for cooperating processes, </a:t>
            </a:r>
            <a:r>
              <a:rPr lang="en-US" altLang="en-US" i="1"/>
              <a:t>producer</a:t>
            </a:r>
            <a:r>
              <a:rPr lang="en-US" altLang="en-US"/>
              <a:t> process produces information that is consumed by a </a:t>
            </a:r>
            <a:r>
              <a:rPr lang="en-US" altLang="en-US" i="1"/>
              <a:t>consumer</a:t>
            </a:r>
            <a:r>
              <a:rPr lang="en-US" altLang="en-US"/>
              <a:t> process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unbounded-buffer </a:t>
            </a:r>
            <a:r>
              <a:rPr lang="en-US" altLang="en-US"/>
              <a:t>places no practical limit on the size of the buffer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bounded-buffer </a:t>
            </a:r>
            <a:r>
              <a:rPr lang="en-US" altLang="en-US"/>
              <a:t>assumes that there is a fixed buffer size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/>
          <a:lstStyle/>
          <a:p>
            <a:pPr eaLnBrk="1" hangingPunct="1"/>
            <a:r>
              <a:rPr lang="en-US" altLang="en-US" sz="280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203325"/>
            <a:ext cx="7131050" cy="4700588"/>
          </a:xfrm>
        </p:spPr>
        <p:txBody>
          <a:bodyPr/>
          <a:lstStyle/>
          <a:p>
            <a:r>
              <a:rPr lang="en-US" altLang="en-US" sz="1600"/>
              <a:t>Shared data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typedef struct {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sz="160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int in = 0;</a:t>
            </a:r>
          </a:p>
          <a:p>
            <a:pPr marL="1598613" lvl="3">
              <a:buFontTx/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int out = 0;</a:t>
            </a:r>
          </a:p>
          <a:p>
            <a:pPr marL="1598613" lvl="3">
              <a:buFontTx/>
              <a:buNone/>
            </a:pPr>
            <a:endParaRPr lang="en-US" altLang="en-US" sz="1600"/>
          </a:p>
          <a:p>
            <a:r>
              <a:rPr lang="en-US" altLang="en-US" sz="1600"/>
              <a:t>Solution is correct, but can only use BUFFER_SIZE-1 elements</a:t>
            </a:r>
          </a:p>
          <a:p>
            <a:pPr marL="1598613" lvl="3"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1666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77925"/>
            <a:ext cx="7370762" cy="4786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Process</a:t>
            </a:r>
            <a:r>
              <a:rPr lang="en-US" altLang="en-US" dirty="0"/>
              <a:t> – a program in execution</a:t>
            </a:r>
          </a:p>
          <a:p>
            <a:r>
              <a:rPr lang="en-US" altLang="en-US" dirty="0"/>
              <a:t>Multiple parts</a:t>
            </a:r>
          </a:p>
          <a:p>
            <a:pPr lvl="1"/>
            <a:r>
              <a:rPr lang="en-US" altLang="en-US" dirty="0"/>
              <a:t>The program code, also called </a:t>
            </a:r>
            <a:r>
              <a:rPr lang="en-US" altLang="en-US" b="1" dirty="0">
                <a:solidFill>
                  <a:srgbClr val="3366FF"/>
                </a:solidFill>
              </a:rPr>
              <a:t>text section</a:t>
            </a:r>
          </a:p>
          <a:p>
            <a:pPr lvl="1"/>
            <a:r>
              <a:rPr lang="en-US" altLang="en-US" dirty="0"/>
              <a:t>Current activity including</a:t>
            </a:r>
            <a:r>
              <a:rPr lang="en-US" altLang="en-US" b="1" dirty="0">
                <a:solidFill>
                  <a:srgbClr val="3366FF"/>
                </a:solidFill>
              </a:rPr>
              <a:t> program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counter</a:t>
            </a:r>
            <a:r>
              <a:rPr lang="en-US" altLang="en-US" dirty="0"/>
              <a:t>, processor registers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Stack</a:t>
            </a:r>
            <a:r>
              <a:rPr lang="en-US" altLang="en-US" b="1" dirty="0"/>
              <a:t> </a:t>
            </a:r>
            <a:r>
              <a:rPr lang="en-US" altLang="en-US" dirty="0"/>
              <a:t>containing temporary data</a:t>
            </a:r>
          </a:p>
          <a:p>
            <a:pPr lvl="2"/>
            <a:r>
              <a:rPr lang="en-US" altLang="en-US" dirty="0"/>
              <a:t>Function parameters, return addresses, local variables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Data section</a:t>
            </a:r>
            <a:r>
              <a:rPr lang="en-US" altLang="en-US" b="1" dirty="0"/>
              <a:t> </a:t>
            </a:r>
            <a:r>
              <a:rPr lang="en-US" altLang="en-US" dirty="0"/>
              <a:t>containing global variables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Heap</a:t>
            </a:r>
            <a:r>
              <a:rPr lang="en-US" altLang="en-US" b="1" dirty="0"/>
              <a:t> </a:t>
            </a:r>
            <a:r>
              <a:rPr lang="en-US" altLang="en-US" dirty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03200"/>
            <a:ext cx="7569200" cy="576263"/>
          </a:xfrm>
        </p:spPr>
        <p:txBody>
          <a:bodyPr/>
          <a:lstStyle/>
          <a:p>
            <a:pPr eaLnBrk="1" hangingPunct="1"/>
            <a:r>
              <a:rPr lang="en-US" altLang="en-US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5" y="1014413"/>
            <a:ext cx="6940550" cy="4483100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item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next_produced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while (((in + 1) % BUFFER_SIZE) == out)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buffer[in]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next_produced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0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Bounded Buffer – Consumer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item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while (true) {</a:t>
            </a:r>
            <a:br>
              <a:rPr lang="en-US" alt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	; /* do nothing */</a:t>
            </a:r>
            <a:br>
              <a:rPr lang="en-US" alt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out = (out + 1) % BUFFER_SIZE;</a:t>
            </a:r>
            <a:br>
              <a:rPr lang="en-US" altLang="en-US" sz="1600" dirty="0">
                <a:latin typeface="Courier New" pitchFamily="49" charset="0"/>
                <a:cs typeface="Courier New" pitchFamily="49" charset="0"/>
              </a:rPr>
            </a:b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Interprocess Communication – 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233488"/>
            <a:ext cx="6621463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Synchronization is discussed in great details in Chapter 5.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/>
              <a:t>(</a:t>
            </a:r>
            <a:r>
              <a:rPr lang="en-US" altLang="en-US" i="1"/>
              <a:t>message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message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The</a:t>
            </a:r>
            <a:r>
              <a:rPr lang="en-US" altLang="en-US" i="1"/>
              <a:t> message</a:t>
            </a:r>
            <a:r>
              <a:rPr lang="en-US" altLang="en-US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If processes </a:t>
            </a:r>
            <a:r>
              <a:rPr lang="en-US" altLang="en-US" i="1"/>
              <a:t>P</a:t>
            </a:r>
            <a:r>
              <a:rPr lang="en-US" altLang="en-US"/>
              <a:t> and </a:t>
            </a:r>
            <a:r>
              <a:rPr lang="en-US" altLang="en-US" i="1"/>
              <a:t>Q</a:t>
            </a:r>
            <a:r>
              <a:rPr lang="en-US" altLang="en-US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Establish a </a:t>
            </a:r>
            <a:r>
              <a:rPr lang="en-US" altLang="en-US" b="1" i="1"/>
              <a:t>communication</a:t>
            </a:r>
            <a:r>
              <a:rPr lang="en-US" altLang="en-US" b="1"/>
              <a:t> </a:t>
            </a:r>
            <a:r>
              <a:rPr lang="en-US" altLang="en-US" b="1" i="1"/>
              <a:t>link</a:t>
            </a:r>
            <a:r>
              <a:rPr lang="en-US" altLang="en-US" b="1"/>
              <a:t> </a:t>
            </a:r>
            <a:r>
              <a:rPr lang="en-US" altLang="en-US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Implementation issues:</a:t>
            </a:r>
          </a:p>
          <a:p>
            <a:pPr lvl="1"/>
            <a:r>
              <a:rPr lang="en-US" altLang="en-US"/>
              <a:t>How are links established?</a:t>
            </a:r>
          </a:p>
          <a:p>
            <a:pPr lvl="1"/>
            <a:r>
              <a:rPr lang="en-US" altLang="en-US"/>
              <a:t>Can a link be associated with more than two processes?</a:t>
            </a:r>
          </a:p>
          <a:p>
            <a:pPr lvl="1"/>
            <a:r>
              <a:rPr lang="en-US" altLang="en-US"/>
              <a:t>How many links can there be between every pair of communicating processes?</a:t>
            </a:r>
          </a:p>
          <a:p>
            <a:pPr lvl="1"/>
            <a:r>
              <a:rPr lang="en-US" altLang="en-US"/>
              <a:t>What is the capacity of a link?</a:t>
            </a:r>
          </a:p>
          <a:p>
            <a:pPr lvl="1"/>
            <a:r>
              <a:rPr lang="en-US" altLang="en-US"/>
              <a:t>Is the size of a message that the link can accommodate fixed or variable?</a:t>
            </a:r>
          </a:p>
          <a:p>
            <a:pPr lvl="1"/>
            <a:r>
              <a:rPr lang="en-US" altLang="en-US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/>
          <a:lstStyle/>
          <a:p>
            <a:r>
              <a:rPr lang="en-US" altLang="en-US"/>
              <a:t>Processes must name each other explicitly:</a:t>
            </a:r>
          </a:p>
          <a:p>
            <a:pPr lvl="1"/>
            <a:r>
              <a:rPr lang="en-US" altLang="en-US" b="1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/>
              <a:t> (</a:t>
            </a:r>
            <a:r>
              <a:rPr lang="en-US" altLang="en-US" i="1"/>
              <a:t>P, message</a:t>
            </a:r>
            <a:r>
              <a:rPr lang="en-US" altLang="en-US"/>
              <a:t>) – send a message to process P</a:t>
            </a:r>
          </a:p>
          <a:p>
            <a:pPr lvl="1"/>
            <a:r>
              <a:rPr lang="en-US" altLang="en-US" b="1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Q, message</a:t>
            </a:r>
            <a:r>
              <a:rPr lang="en-US" altLang="en-US"/>
              <a:t>) – receive a message from process Q</a:t>
            </a:r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Links are established automatically</a:t>
            </a:r>
          </a:p>
          <a:p>
            <a:pPr lvl="1"/>
            <a:r>
              <a:rPr lang="en-US" altLang="en-US"/>
              <a:t>A link is associated with exactly one pair of communicating processes</a:t>
            </a:r>
          </a:p>
          <a:p>
            <a:pPr lvl="1"/>
            <a:r>
              <a:rPr lang="en-US" altLang="en-US"/>
              <a:t>Between each pair there exists exactly one link</a:t>
            </a:r>
          </a:p>
          <a:p>
            <a:pPr lvl="1"/>
            <a:r>
              <a:rPr lang="en-US" altLang="en-US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1050925"/>
            <a:ext cx="7267575" cy="4984750"/>
          </a:xfrm>
        </p:spPr>
        <p:txBody>
          <a:bodyPr/>
          <a:lstStyle/>
          <a:p>
            <a:pPr marL="379413" indent="-379413">
              <a:defRPr/>
            </a:pPr>
            <a:r>
              <a:rPr lang="en-US" dirty="0"/>
              <a:t>Message passing may be either blocking or non-blocking</a:t>
            </a:r>
          </a:p>
          <a:p>
            <a:pPr marL="379413" indent="-379413">
              <a:defRPr/>
            </a:pPr>
            <a:r>
              <a:rPr lang="en-US" b="1" dirty="0">
                <a:solidFill>
                  <a:srgbClr val="3366FF"/>
                </a:solidFill>
              </a:rPr>
              <a:t>Blocking</a:t>
            </a:r>
            <a:r>
              <a:rPr lang="en-US" dirty="0"/>
              <a:t> is considered </a:t>
            </a:r>
            <a:r>
              <a:rPr lang="en-US" b="1" dirty="0">
                <a:solidFill>
                  <a:srgbClr val="3366FF"/>
                </a:solidFill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/>
              <a:t>Blocking send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/>
              <a:t>Blocking receive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b="1" dirty="0">
                <a:solidFill>
                  <a:srgbClr val="3366FF"/>
                </a:solidFill>
              </a:rPr>
              <a:t>Non-blocking</a:t>
            </a:r>
            <a:r>
              <a:rPr lang="en-US" dirty="0"/>
              <a:t> is considered </a:t>
            </a:r>
            <a:r>
              <a:rPr lang="en-US" b="1" dirty="0">
                <a:solidFill>
                  <a:srgbClr val="3366FF"/>
                </a:solidFill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/>
              <a:t>Non-blocking send</a:t>
            </a:r>
            <a:r>
              <a:rPr lang="en-US" dirty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/>
              <a:t>Non-blocking receive</a:t>
            </a:r>
            <a:r>
              <a:rPr lang="en-US" dirty="0"/>
              <a:t> -- the receiver receives: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/>
              <a:t> A valid message,  or 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/>
              <a:t> Null message</a:t>
            </a:r>
          </a:p>
          <a:p>
            <a:pPr marL="398939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Different combinations possible</a:t>
            </a:r>
          </a:p>
          <a:p>
            <a:pPr marL="798989"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If both send and receive are blocking, we have 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marL="398463" indent="-341313">
              <a:defRPr/>
            </a:pPr>
            <a:endParaRPr lang="en-US" dirty="0"/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Synchronization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63" y="1203325"/>
            <a:ext cx="6599237" cy="534988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Producer-consumer becomes trivial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message </a:t>
            </a:r>
            <a:r>
              <a:rPr lang="en-US" sz="16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while (true) {</a:t>
            </a:r>
            <a:br>
              <a:rPr lang="en-US" sz="1600" dirty="0">
                <a:latin typeface="Courier New"/>
                <a:ea typeface="ＭＳ Ｐゴシック" charset="-128"/>
                <a:cs typeface="Courier New"/>
              </a:rPr>
            </a:b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 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 send(</a:t>
            </a:r>
            <a:r>
              <a:rPr lang="en-US" sz="16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} </a:t>
            </a:r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1558925" y="3598863"/>
            <a:ext cx="6370638" cy="13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kumimoji="1" lang="en-US" altLang="en-US" sz="1700" dirty="0">
                <a:latin typeface="Courier New" pitchFamily="49" charset="0"/>
                <a:cs typeface="Courier New" pitchFamily="49" charset="0"/>
              </a:rPr>
              <a:t>m</a:t>
            </a:r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essage </a:t>
            </a:r>
            <a:r>
              <a:rPr kumimoji="1" lang="en-US" altLang="en-US" sz="1600" dirty="0" err="1">
                <a:latin typeface="Courier New" pitchFamily="49" charset="0"/>
                <a:cs typeface="Courier New" pitchFamily="49" charset="0"/>
              </a:rPr>
              <a:t>next_consumed</a:t>
            </a:r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while (true) {</a:t>
            </a:r>
          </a:p>
          <a:p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   receive(</a:t>
            </a:r>
            <a:r>
              <a:rPr kumimoji="1" lang="en-US" altLang="en-US" sz="1600" dirty="0" err="1">
                <a:latin typeface="Courier New" pitchFamily="49" charset="0"/>
                <a:cs typeface="Courier New" pitchFamily="49" charset="0"/>
              </a:rPr>
              <a:t>next_consumed</a:t>
            </a:r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   /* consume the item in next consumed */</a:t>
            </a:r>
          </a:p>
          <a:p>
            <a:r>
              <a:rPr kumimoji="1" lang="en-US" altLang="en-US" sz="17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Communications in Client-Server Systems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6794500" cy="4530725"/>
          </a:xfrm>
        </p:spPr>
        <p:txBody>
          <a:bodyPr/>
          <a:lstStyle/>
          <a:p>
            <a:r>
              <a:rPr lang="en-US" altLang="en-US"/>
              <a:t>Sockets</a:t>
            </a:r>
          </a:p>
          <a:p>
            <a:r>
              <a:rPr lang="en-US" altLang="en-US"/>
              <a:t>Remote Procedure Calls</a:t>
            </a:r>
          </a:p>
          <a:p>
            <a:r>
              <a:rPr lang="en-US" altLang="en-US"/>
              <a:t>Pipes</a:t>
            </a:r>
          </a:p>
          <a:p>
            <a:r>
              <a:rPr lang="en-US" altLang="en-US"/>
              <a:t>Remote Method Invocation (Java)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Sockets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54113"/>
            <a:ext cx="6977063" cy="4530725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>
                <a:solidFill>
                  <a:srgbClr val="0000FF"/>
                </a:solidFill>
              </a:rPr>
              <a:t>socket </a:t>
            </a:r>
            <a:r>
              <a:rPr lang="en-US" altLang="en-US"/>
              <a:t>is defined as an endpoint for communication</a:t>
            </a:r>
          </a:p>
          <a:p>
            <a:endParaRPr lang="en-US" altLang="en-US" sz="800"/>
          </a:p>
          <a:p>
            <a:r>
              <a:rPr lang="en-US" altLang="en-US"/>
              <a:t>Concatenation of IP address and </a:t>
            </a:r>
            <a:r>
              <a:rPr lang="en-US" altLang="en-US" b="1">
                <a:solidFill>
                  <a:srgbClr val="0000FF"/>
                </a:solidFill>
              </a:rPr>
              <a:t>port</a:t>
            </a:r>
            <a:r>
              <a:rPr lang="en-US" altLang="en-US"/>
              <a:t> – a number included at start of message packet to differentiate network services on a host</a:t>
            </a:r>
          </a:p>
          <a:p>
            <a:endParaRPr lang="en-US" altLang="en-US" sz="800"/>
          </a:p>
          <a:p>
            <a:r>
              <a:rPr lang="en-US" altLang="en-US"/>
              <a:t>The socket </a:t>
            </a:r>
            <a:r>
              <a:rPr lang="en-US" altLang="en-US" b="1"/>
              <a:t>161.25.19.8:1625</a:t>
            </a:r>
            <a:r>
              <a:rPr lang="en-US" altLang="en-US"/>
              <a:t> refers to port </a:t>
            </a:r>
            <a:r>
              <a:rPr lang="en-US" altLang="en-US" b="1"/>
              <a:t>1625</a:t>
            </a:r>
            <a:r>
              <a:rPr lang="en-US" altLang="en-US"/>
              <a:t> on host </a:t>
            </a:r>
            <a:r>
              <a:rPr lang="en-US" altLang="en-US" b="1"/>
              <a:t>161.25.19.8</a:t>
            </a:r>
          </a:p>
          <a:p>
            <a:endParaRPr lang="en-US" altLang="en-US" sz="800" b="1"/>
          </a:p>
          <a:p>
            <a:r>
              <a:rPr lang="en-US" altLang="en-US"/>
              <a:t>Communication consists between a pair of sockets</a:t>
            </a:r>
          </a:p>
          <a:p>
            <a:endParaRPr lang="en-US" altLang="en-US" sz="800"/>
          </a:p>
          <a:p>
            <a:r>
              <a:rPr lang="en-US" altLang="en-US"/>
              <a:t>All ports below 1024 are </a:t>
            </a:r>
            <a:r>
              <a:rPr lang="en-US" altLang="en-US" b="1" i="1"/>
              <a:t>well known</a:t>
            </a:r>
            <a:r>
              <a:rPr lang="en-US" altLang="en-US"/>
              <a:t>, used for standard services</a:t>
            </a:r>
          </a:p>
          <a:p>
            <a:endParaRPr lang="en-US" altLang="en-US" sz="800"/>
          </a:p>
          <a:p>
            <a:r>
              <a:rPr lang="en-US" altLang="en-US"/>
              <a:t>Special IP address 127.0.0.1 (</a:t>
            </a:r>
            <a:r>
              <a:rPr lang="en-US" altLang="en-US" b="1">
                <a:solidFill>
                  <a:srgbClr val="0000FF"/>
                </a:solidFill>
              </a:rPr>
              <a:t>loopback</a:t>
            </a:r>
            <a:r>
              <a:rPr lang="en-US" altLang="en-US"/>
              <a:t>) to refer to system on which process is running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254125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Socket Communication</a:t>
            </a:r>
          </a:p>
        </p:txBody>
      </p:sp>
      <p:pic>
        <p:nvPicPr>
          <p:cNvPr id="583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66813"/>
            <a:ext cx="57943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Sockets in Java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419475" cy="4530725"/>
          </a:xfrm>
        </p:spPr>
        <p:txBody>
          <a:bodyPr/>
          <a:lstStyle/>
          <a:p>
            <a:r>
              <a:rPr lang="en-US" altLang="en-US"/>
              <a:t>Three types of sockets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Connection-oriented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TCP</a:t>
            </a:r>
            <a:r>
              <a:rPr lang="en-US" altLang="en-US"/>
              <a:t>)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Connectionless</a:t>
            </a:r>
            <a:r>
              <a:rPr lang="en-US" altLang="en-US"/>
              <a:t> (</a:t>
            </a:r>
            <a:r>
              <a:rPr lang="en-US" altLang="en-US" b="1">
                <a:solidFill>
                  <a:srgbClr val="0000FF"/>
                </a:solidFill>
              </a:rPr>
              <a:t>UDP</a:t>
            </a:r>
            <a:r>
              <a:rPr lang="en-US" altLang="en-US"/>
              <a:t>)</a:t>
            </a:r>
          </a:p>
          <a:p>
            <a:pPr lvl="1"/>
            <a:r>
              <a:rPr lang="en-US" altLang="en-US" b="1">
                <a:latin typeface="Courier New" pitchFamily="49" charset="0"/>
                <a:cs typeface="Courier New" pitchFamily="49" charset="0"/>
              </a:rPr>
              <a:t>MulticastSocket</a:t>
            </a:r>
            <a:r>
              <a:rPr lang="en-US" altLang="en-US"/>
              <a:t> class– data can be sent to multiple recipients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Consider this “Date” server: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pic>
        <p:nvPicPr>
          <p:cNvPr id="59396" name="Picture 1" descr="Screen Shot 2012-12-04 at 1.11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1125538"/>
            <a:ext cx="4967287" cy="509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370763" cy="3254375"/>
          </a:xfrm>
        </p:spPr>
        <p:txBody>
          <a:bodyPr/>
          <a:lstStyle/>
          <a:p>
            <a:r>
              <a:rPr lang="en-US" altLang="en-US"/>
              <a:t>As a process executes, it changes </a:t>
            </a:r>
            <a:r>
              <a:rPr lang="en-US" altLang="en-US" b="1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altLang="en-US" b="1"/>
              <a:t>new</a:t>
            </a:r>
            <a:r>
              <a:rPr lang="en-US" altLang="en-US"/>
              <a:t>:  The process is being created</a:t>
            </a:r>
          </a:p>
          <a:p>
            <a:pPr lvl="1"/>
            <a:r>
              <a:rPr lang="en-US" altLang="en-US" b="1"/>
              <a:t>running</a:t>
            </a:r>
            <a:r>
              <a:rPr lang="en-US" altLang="en-US"/>
              <a:t>:  Instructions are being executed</a:t>
            </a:r>
          </a:p>
          <a:p>
            <a:pPr lvl="1"/>
            <a:r>
              <a:rPr lang="en-US" altLang="en-US" b="1"/>
              <a:t>waiting</a:t>
            </a:r>
            <a:r>
              <a:rPr lang="en-US" altLang="en-US"/>
              <a:t>:  The process is waiting for some event to occur</a:t>
            </a:r>
          </a:p>
          <a:p>
            <a:pPr lvl="1"/>
            <a:r>
              <a:rPr lang="en-US" altLang="en-US" b="1"/>
              <a:t>ready</a:t>
            </a:r>
            <a:r>
              <a:rPr lang="en-US" altLang="en-US"/>
              <a:t>:  The process is waiting to be assigned to a processor</a:t>
            </a:r>
          </a:p>
          <a:p>
            <a:pPr lvl="1"/>
            <a:r>
              <a:rPr lang="en-US" altLang="en-US" b="1"/>
              <a:t>terminated</a:t>
            </a:r>
            <a:r>
              <a:rPr lang="en-US" altLang="en-US"/>
              <a:t>:  The process has finished execution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182563"/>
            <a:ext cx="7947025" cy="576262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308100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Seven State System - Stallings</a:t>
            </a: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2963863" y="1871663"/>
            <a:ext cx="3505200" cy="2547937"/>
          </a:xfrm>
          <a:prstGeom prst="rect">
            <a:avLst/>
          </a:prstGeom>
          <a:noFill/>
          <a:ln w="12700">
            <a:solidFill>
              <a:schemeClr val="folHlink"/>
            </a:solidFill>
            <a:prstDash val="dash"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5411788" y="3868738"/>
            <a:ext cx="1020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/>
          <a:p>
            <a:pPr algn="r">
              <a:buFont typeface="Wingdings" pitchFamily="2" charset="2"/>
              <a:buNone/>
            </a:pPr>
            <a:r>
              <a:rPr lang="en-US" sz="1400">
                <a:solidFill>
                  <a:schemeClr val="folHlink"/>
                </a:solidFill>
                <a:latin typeface="Arial" charset="0"/>
              </a:rPr>
              <a:t>program is</a:t>
            </a:r>
          </a:p>
          <a:p>
            <a:pPr algn="r">
              <a:buFont typeface="Wingdings" pitchFamily="2" charset="2"/>
              <a:buNone/>
            </a:pPr>
            <a:r>
              <a:rPr lang="en-US" sz="1400">
                <a:solidFill>
                  <a:schemeClr val="folHlink"/>
                </a:solidFill>
                <a:latin typeface="Arial" charset="0"/>
              </a:rPr>
              <a:t>in memory</a:t>
            </a:r>
          </a:p>
        </p:txBody>
      </p:sp>
      <p:sp>
        <p:nvSpPr>
          <p:cNvPr id="12293" name="Oval 9"/>
          <p:cNvSpPr>
            <a:spLocks noChangeArrowheads="1"/>
          </p:cNvSpPr>
          <p:nvPr/>
        </p:nvSpPr>
        <p:spPr bwMode="auto">
          <a:xfrm>
            <a:off x="3192463" y="3776663"/>
            <a:ext cx="1143000" cy="5715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sz="1400" b="1">
                <a:latin typeface="Arial Narrow" pitchFamily="34" charset="0"/>
              </a:rPr>
              <a:t>Blocked</a:t>
            </a:r>
          </a:p>
        </p:txBody>
      </p:sp>
      <p:sp>
        <p:nvSpPr>
          <p:cNvPr id="12294" name="Oval 10"/>
          <p:cNvSpPr>
            <a:spLocks noChangeArrowheads="1"/>
          </p:cNvSpPr>
          <p:nvPr/>
        </p:nvSpPr>
        <p:spPr bwMode="auto">
          <a:xfrm>
            <a:off x="3192463" y="2062163"/>
            <a:ext cx="1143000" cy="5715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sz="1600" b="1">
                <a:latin typeface="Arial Narrow" pitchFamily="34" charset="0"/>
              </a:rPr>
              <a:t>Ready</a:t>
            </a:r>
          </a:p>
        </p:txBody>
      </p:sp>
      <p:sp>
        <p:nvSpPr>
          <p:cNvPr id="12295" name="Oval 11"/>
          <p:cNvSpPr>
            <a:spLocks noChangeArrowheads="1"/>
          </p:cNvSpPr>
          <p:nvPr/>
        </p:nvSpPr>
        <p:spPr bwMode="auto">
          <a:xfrm>
            <a:off x="5173663" y="2062163"/>
            <a:ext cx="1143000" cy="5715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1400" b="1">
                <a:latin typeface="Arial Narrow" pitchFamily="34" charset="0"/>
              </a:rPr>
              <a:t>Running</a:t>
            </a:r>
          </a:p>
        </p:txBody>
      </p:sp>
      <p:sp>
        <p:nvSpPr>
          <p:cNvPr id="12296" name="Oval 12"/>
          <p:cNvSpPr>
            <a:spLocks noChangeArrowheads="1"/>
          </p:cNvSpPr>
          <p:nvPr/>
        </p:nvSpPr>
        <p:spPr bwMode="auto">
          <a:xfrm>
            <a:off x="7383463" y="2062163"/>
            <a:ext cx="1143000" cy="5715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1600" b="1">
                <a:latin typeface="Arial Narrow" pitchFamily="34" charset="0"/>
              </a:rPr>
              <a:t>Exit</a:t>
            </a:r>
          </a:p>
        </p:txBody>
      </p:sp>
      <p:sp>
        <p:nvSpPr>
          <p:cNvPr id="12297" name="Oval 13"/>
          <p:cNvSpPr>
            <a:spLocks noChangeArrowheads="1"/>
          </p:cNvSpPr>
          <p:nvPr/>
        </p:nvSpPr>
        <p:spPr bwMode="auto">
          <a:xfrm>
            <a:off x="1058863" y="2062163"/>
            <a:ext cx="1143000" cy="5715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Wingdings" pitchFamily="2" charset="2"/>
              <a:buNone/>
            </a:pPr>
            <a:r>
              <a:rPr lang="en-US" sz="1600" b="1">
                <a:latin typeface="Arial Narrow" pitchFamily="34" charset="0"/>
              </a:rPr>
              <a:t>New</a:t>
            </a:r>
          </a:p>
        </p:txBody>
      </p:sp>
      <p:cxnSp>
        <p:nvCxnSpPr>
          <p:cNvPr id="12298" name="AutoShape 14"/>
          <p:cNvCxnSpPr>
            <a:cxnSpLocks noChangeShapeType="1"/>
            <a:stCxn id="12297" idx="6"/>
            <a:endCxn id="12294" idx="2"/>
          </p:cNvCxnSpPr>
          <p:nvPr/>
        </p:nvCxnSpPr>
        <p:spPr bwMode="auto">
          <a:xfrm>
            <a:off x="2201863" y="2347913"/>
            <a:ext cx="990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15"/>
          <p:cNvCxnSpPr>
            <a:cxnSpLocks noChangeShapeType="1"/>
            <a:stCxn id="12295" idx="6"/>
            <a:endCxn id="12296" idx="2"/>
          </p:cNvCxnSpPr>
          <p:nvPr/>
        </p:nvCxnSpPr>
        <p:spPr bwMode="auto">
          <a:xfrm>
            <a:off x="6316663" y="2347913"/>
            <a:ext cx="1066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6"/>
          <p:cNvCxnSpPr>
            <a:cxnSpLocks noChangeShapeType="1"/>
            <a:stCxn id="12295" idx="4"/>
            <a:endCxn id="12293" idx="7"/>
          </p:cNvCxnSpPr>
          <p:nvPr/>
        </p:nvCxnSpPr>
        <p:spPr bwMode="auto">
          <a:xfrm flipH="1">
            <a:off x="4168775" y="2633663"/>
            <a:ext cx="1576388" cy="1227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7"/>
          <p:cNvCxnSpPr>
            <a:cxnSpLocks noChangeShapeType="1"/>
            <a:stCxn id="12293" idx="0"/>
            <a:endCxn id="12294" idx="4"/>
          </p:cNvCxnSpPr>
          <p:nvPr/>
        </p:nvCxnSpPr>
        <p:spPr bwMode="auto">
          <a:xfrm flipV="1">
            <a:off x="3763963" y="2633663"/>
            <a:ext cx="0" cy="1143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8"/>
          <p:cNvCxnSpPr>
            <a:cxnSpLocks noChangeShapeType="1"/>
          </p:cNvCxnSpPr>
          <p:nvPr/>
        </p:nvCxnSpPr>
        <p:spPr bwMode="auto">
          <a:xfrm>
            <a:off x="4259263" y="2481263"/>
            <a:ext cx="990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3" name="Text Box 19"/>
          <p:cNvSpPr txBox="1">
            <a:spLocks noChangeArrowheads="1"/>
          </p:cNvSpPr>
          <p:nvPr/>
        </p:nvSpPr>
        <p:spPr bwMode="auto">
          <a:xfrm>
            <a:off x="4335463" y="1871663"/>
            <a:ext cx="84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dispatch</a:t>
            </a:r>
          </a:p>
        </p:txBody>
      </p:sp>
      <p:sp>
        <p:nvSpPr>
          <p:cNvPr id="12304" name="Text Box 20"/>
          <p:cNvSpPr txBox="1">
            <a:spLocks noChangeArrowheads="1"/>
          </p:cNvSpPr>
          <p:nvPr/>
        </p:nvSpPr>
        <p:spPr bwMode="auto">
          <a:xfrm>
            <a:off x="4376738" y="248126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timeout</a:t>
            </a:r>
          </a:p>
        </p:txBody>
      </p:sp>
      <p:sp>
        <p:nvSpPr>
          <p:cNvPr id="12305" name="Text Box 21"/>
          <p:cNvSpPr txBox="1">
            <a:spLocks noChangeArrowheads="1"/>
          </p:cNvSpPr>
          <p:nvPr/>
        </p:nvSpPr>
        <p:spPr bwMode="auto">
          <a:xfrm>
            <a:off x="6502400" y="2024063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release</a:t>
            </a:r>
          </a:p>
        </p:txBody>
      </p:sp>
      <p:sp>
        <p:nvSpPr>
          <p:cNvPr id="12306" name="Text Box 22"/>
          <p:cNvSpPr txBox="1">
            <a:spLocks noChangeArrowheads="1"/>
          </p:cNvSpPr>
          <p:nvPr/>
        </p:nvSpPr>
        <p:spPr bwMode="auto">
          <a:xfrm>
            <a:off x="2319338" y="2024063"/>
            <a:ext cx="617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admit</a:t>
            </a:r>
          </a:p>
        </p:txBody>
      </p:sp>
      <p:sp>
        <p:nvSpPr>
          <p:cNvPr id="12307" name="Text Box 23"/>
          <p:cNvSpPr txBox="1">
            <a:spLocks noChangeArrowheads="1"/>
          </p:cNvSpPr>
          <p:nvPr/>
        </p:nvSpPr>
        <p:spPr bwMode="auto">
          <a:xfrm>
            <a:off x="5021263" y="3167063"/>
            <a:ext cx="6175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event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wait</a:t>
            </a:r>
          </a:p>
        </p:txBody>
      </p:sp>
      <p:sp>
        <p:nvSpPr>
          <p:cNvPr id="12308" name="Text Box 24"/>
          <p:cNvSpPr txBox="1">
            <a:spLocks noChangeArrowheads="1"/>
          </p:cNvSpPr>
          <p:nvPr/>
        </p:nvSpPr>
        <p:spPr bwMode="auto">
          <a:xfrm>
            <a:off x="3749675" y="3014663"/>
            <a:ext cx="7064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event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Arial" charset="0"/>
              </a:rPr>
              <a:t>occurs</a:t>
            </a:r>
          </a:p>
        </p:txBody>
      </p:sp>
      <p:cxnSp>
        <p:nvCxnSpPr>
          <p:cNvPr id="12309" name="AutoShape 25"/>
          <p:cNvCxnSpPr>
            <a:cxnSpLocks noChangeShapeType="1"/>
          </p:cNvCxnSpPr>
          <p:nvPr/>
        </p:nvCxnSpPr>
        <p:spPr bwMode="auto">
          <a:xfrm>
            <a:off x="4259263" y="2216150"/>
            <a:ext cx="9906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310" name="Group 26"/>
          <p:cNvGrpSpPr>
            <a:grpSpLocks/>
          </p:cNvGrpSpPr>
          <p:nvPr/>
        </p:nvGrpSpPr>
        <p:grpSpPr bwMode="auto">
          <a:xfrm>
            <a:off x="1668463" y="3167063"/>
            <a:ext cx="1143000" cy="571500"/>
            <a:chOff x="912" y="2544"/>
            <a:chExt cx="720" cy="360"/>
          </a:xfrm>
        </p:grpSpPr>
        <p:sp>
          <p:nvSpPr>
            <p:cNvPr id="12355" name="Oval 27"/>
            <p:cNvSpPr>
              <a:spLocks noChangeArrowheads="1"/>
            </p:cNvSpPr>
            <p:nvPr/>
          </p:nvSpPr>
          <p:spPr bwMode="auto">
            <a:xfrm>
              <a:off x="912" y="2544"/>
              <a:ext cx="720" cy="36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Wingdings" pitchFamily="2" charset="2"/>
                <a:buNone/>
              </a:pPr>
              <a:endParaRPr lang="en-US" sz="1600" b="1">
                <a:latin typeface="Arial Narrow" pitchFamily="34" charset="0"/>
              </a:endParaRPr>
            </a:p>
          </p:txBody>
        </p:sp>
        <p:sp>
          <p:nvSpPr>
            <p:cNvPr id="12356" name="Rectangle 28"/>
            <p:cNvSpPr>
              <a:spLocks noChangeArrowheads="1"/>
            </p:cNvSpPr>
            <p:nvPr/>
          </p:nvSpPr>
          <p:spPr bwMode="auto">
            <a:xfrm>
              <a:off x="932" y="2613"/>
              <a:ext cx="6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600" b="1">
                  <a:latin typeface="Arial Narrow" pitchFamily="34" charset="0"/>
                </a:rPr>
                <a:t>Suspended</a:t>
              </a:r>
            </a:p>
          </p:txBody>
        </p:sp>
      </p:grpSp>
      <p:cxnSp>
        <p:nvCxnSpPr>
          <p:cNvPr id="12311" name="AutoShape 30"/>
          <p:cNvCxnSpPr>
            <a:cxnSpLocks noChangeShapeType="1"/>
            <a:endCxn id="12355" idx="5"/>
          </p:cNvCxnSpPr>
          <p:nvPr/>
        </p:nvCxnSpPr>
        <p:spPr bwMode="auto">
          <a:xfrm flipH="1" flipV="1">
            <a:off x="2644775" y="3654425"/>
            <a:ext cx="714375" cy="2063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2" name="Text Box 36"/>
          <p:cNvSpPr txBox="1">
            <a:spLocks noChangeArrowheads="1"/>
          </p:cNvSpPr>
          <p:nvPr/>
        </p:nvSpPr>
        <p:spPr bwMode="auto">
          <a:xfrm>
            <a:off x="2900363" y="5238750"/>
            <a:ext cx="3949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/>
            <a:r>
              <a:rPr lang="en-US" b="1">
                <a:solidFill>
                  <a:schemeClr val="tx2"/>
                </a:solidFill>
                <a:latin typeface="Arial Narrow" pitchFamily="34" charset="0"/>
              </a:rPr>
              <a:t>Transition diagram of a seven-state model</a:t>
            </a:r>
          </a:p>
        </p:txBody>
      </p:sp>
      <p:grpSp>
        <p:nvGrpSpPr>
          <p:cNvPr id="12313" name="Group 38"/>
          <p:cNvGrpSpPr>
            <a:grpSpLocks/>
          </p:cNvGrpSpPr>
          <p:nvPr/>
        </p:nvGrpSpPr>
        <p:grpSpPr bwMode="auto">
          <a:xfrm>
            <a:off x="449263" y="1871663"/>
            <a:ext cx="8077200" cy="3657600"/>
            <a:chOff x="144" y="1728"/>
            <a:chExt cx="5088" cy="2304"/>
          </a:xfrm>
        </p:grpSpPr>
        <p:sp>
          <p:nvSpPr>
            <p:cNvPr id="12317" name="Rectangle 39"/>
            <p:cNvSpPr>
              <a:spLocks noChangeArrowheads="1"/>
            </p:cNvSpPr>
            <p:nvPr/>
          </p:nvSpPr>
          <p:spPr bwMode="auto">
            <a:xfrm>
              <a:off x="816" y="2496"/>
              <a:ext cx="864" cy="1536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prstDash val="dash"/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Rectangle 40"/>
            <p:cNvSpPr>
              <a:spLocks noChangeArrowheads="1"/>
            </p:cNvSpPr>
            <p:nvPr/>
          </p:nvSpPr>
          <p:spPr bwMode="auto">
            <a:xfrm>
              <a:off x="144" y="3696"/>
              <a:ext cx="64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sz="1400">
                  <a:solidFill>
                    <a:schemeClr val="folHlink"/>
                  </a:solidFill>
                  <a:latin typeface="Arial" charset="0"/>
                </a:rPr>
                <a:t>program is</a:t>
              </a:r>
            </a:p>
            <a:p>
              <a:pPr algn="r">
                <a:buFont typeface="Wingdings" pitchFamily="2" charset="2"/>
                <a:buNone/>
              </a:pPr>
              <a:r>
                <a:rPr lang="en-US" sz="1400">
                  <a:solidFill>
                    <a:schemeClr val="folHlink"/>
                  </a:solidFill>
                  <a:latin typeface="Arial" charset="0"/>
                </a:rPr>
                <a:t>on disk</a:t>
              </a:r>
            </a:p>
          </p:txBody>
        </p:sp>
        <p:sp>
          <p:nvSpPr>
            <p:cNvPr id="12319" name="Rectangle 41"/>
            <p:cNvSpPr>
              <a:spLocks noChangeArrowheads="1"/>
            </p:cNvSpPr>
            <p:nvPr/>
          </p:nvSpPr>
          <p:spPr bwMode="auto">
            <a:xfrm>
              <a:off x="1728" y="1728"/>
              <a:ext cx="2208" cy="1605"/>
            </a:xfrm>
            <a:prstGeom prst="rect">
              <a:avLst/>
            </a:prstGeom>
            <a:noFill/>
            <a:ln w="12700">
              <a:solidFill>
                <a:srgbClr val="CC6600"/>
              </a:solidFill>
              <a:prstDash val="dash"/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Oval 42"/>
            <p:cNvSpPr>
              <a:spLocks noChangeArrowheads="1"/>
            </p:cNvSpPr>
            <p:nvPr/>
          </p:nvSpPr>
          <p:spPr bwMode="auto">
            <a:xfrm>
              <a:off x="1872" y="2928"/>
              <a:ext cx="720" cy="36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Wingdings" pitchFamily="2" charset="2"/>
                <a:buNone/>
              </a:pPr>
              <a:r>
                <a:rPr lang="en-US" sz="1400" b="1">
                  <a:latin typeface="Arial Narrow" pitchFamily="34" charset="0"/>
                </a:rPr>
                <a:t>Blocked</a:t>
              </a:r>
            </a:p>
          </p:txBody>
        </p:sp>
        <p:sp>
          <p:nvSpPr>
            <p:cNvPr id="12321" name="Oval 43"/>
            <p:cNvSpPr>
              <a:spLocks noChangeArrowheads="1"/>
            </p:cNvSpPr>
            <p:nvPr/>
          </p:nvSpPr>
          <p:spPr bwMode="auto">
            <a:xfrm>
              <a:off x="1872" y="1848"/>
              <a:ext cx="720" cy="36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Wingdings" pitchFamily="2" charset="2"/>
                <a:buNone/>
              </a:pPr>
              <a:r>
                <a:rPr lang="en-US" sz="1600" b="1">
                  <a:latin typeface="Arial Narrow" pitchFamily="34" charset="0"/>
                </a:rPr>
                <a:t>Ready</a:t>
              </a:r>
            </a:p>
          </p:txBody>
        </p:sp>
        <p:sp>
          <p:nvSpPr>
            <p:cNvPr id="12322" name="Oval 44"/>
            <p:cNvSpPr>
              <a:spLocks noChangeArrowheads="1"/>
            </p:cNvSpPr>
            <p:nvPr/>
          </p:nvSpPr>
          <p:spPr bwMode="auto">
            <a:xfrm>
              <a:off x="3120" y="1848"/>
              <a:ext cx="720" cy="36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400" b="1">
                  <a:latin typeface="Arial Narrow" pitchFamily="34" charset="0"/>
                </a:rPr>
                <a:t>Running</a:t>
              </a:r>
            </a:p>
          </p:txBody>
        </p:sp>
        <p:sp>
          <p:nvSpPr>
            <p:cNvPr id="12323" name="Oval 45"/>
            <p:cNvSpPr>
              <a:spLocks noChangeArrowheads="1"/>
            </p:cNvSpPr>
            <p:nvPr/>
          </p:nvSpPr>
          <p:spPr bwMode="auto">
            <a:xfrm>
              <a:off x="4512" y="1848"/>
              <a:ext cx="720" cy="36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sz="1600" b="1">
                  <a:latin typeface="Arial Narrow" pitchFamily="34" charset="0"/>
                </a:rPr>
                <a:t>Exit</a:t>
              </a:r>
            </a:p>
          </p:txBody>
        </p:sp>
        <p:sp>
          <p:nvSpPr>
            <p:cNvPr id="12324" name="Oval 46"/>
            <p:cNvSpPr>
              <a:spLocks noChangeArrowheads="1"/>
            </p:cNvSpPr>
            <p:nvPr/>
          </p:nvSpPr>
          <p:spPr bwMode="auto">
            <a:xfrm>
              <a:off x="528" y="1848"/>
              <a:ext cx="720" cy="36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Wingdings" pitchFamily="2" charset="2"/>
                <a:buNone/>
              </a:pPr>
              <a:r>
                <a:rPr lang="en-US" sz="1600" b="1">
                  <a:latin typeface="Arial Narrow" pitchFamily="34" charset="0"/>
                </a:rPr>
                <a:t>New</a:t>
              </a:r>
            </a:p>
          </p:txBody>
        </p:sp>
        <p:cxnSp>
          <p:nvCxnSpPr>
            <p:cNvPr id="12325" name="AutoShape 47"/>
            <p:cNvCxnSpPr>
              <a:cxnSpLocks noChangeShapeType="1"/>
              <a:stCxn id="12322" idx="6"/>
              <a:endCxn id="12323" idx="2"/>
            </p:cNvCxnSpPr>
            <p:nvPr/>
          </p:nvCxnSpPr>
          <p:spPr bwMode="auto">
            <a:xfrm>
              <a:off x="3840" y="2028"/>
              <a:ext cx="67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6" name="AutoShape 48"/>
            <p:cNvCxnSpPr>
              <a:cxnSpLocks noChangeShapeType="1"/>
              <a:stCxn id="12322" idx="4"/>
              <a:endCxn id="12320" idx="7"/>
            </p:cNvCxnSpPr>
            <p:nvPr/>
          </p:nvCxnSpPr>
          <p:spPr bwMode="auto">
            <a:xfrm flipH="1">
              <a:off x="2487" y="2208"/>
              <a:ext cx="993" cy="77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7" name="AutoShape 49"/>
            <p:cNvCxnSpPr>
              <a:cxnSpLocks noChangeShapeType="1"/>
              <a:stCxn id="12320" idx="0"/>
              <a:endCxn id="12321" idx="4"/>
            </p:cNvCxnSpPr>
            <p:nvPr/>
          </p:nvCxnSpPr>
          <p:spPr bwMode="auto">
            <a:xfrm flipV="1">
              <a:off x="2232" y="2208"/>
              <a:ext cx="0" cy="7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8" name="AutoShape 50"/>
            <p:cNvCxnSpPr>
              <a:cxnSpLocks noChangeShapeType="1"/>
            </p:cNvCxnSpPr>
            <p:nvPr/>
          </p:nvCxnSpPr>
          <p:spPr bwMode="auto">
            <a:xfrm>
              <a:off x="2544" y="2112"/>
              <a:ext cx="62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9" name="Text Box 51"/>
            <p:cNvSpPr txBox="1">
              <a:spLocks noChangeArrowheads="1"/>
            </p:cNvSpPr>
            <p:nvPr/>
          </p:nvSpPr>
          <p:spPr bwMode="auto">
            <a:xfrm>
              <a:off x="2592" y="1728"/>
              <a:ext cx="5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>
                  <a:latin typeface="Arial" charset="0"/>
                </a:rPr>
                <a:t>dispatch</a:t>
              </a:r>
            </a:p>
          </p:txBody>
        </p:sp>
        <p:sp>
          <p:nvSpPr>
            <p:cNvPr id="12330" name="Text Box 52"/>
            <p:cNvSpPr txBox="1">
              <a:spLocks noChangeArrowheads="1"/>
            </p:cNvSpPr>
            <p:nvPr/>
          </p:nvSpPr>
          <p:spPr bwMode="auto">
            <a:xfrm>
              <a:off x="2618" y="2112"/>
              <a:ext cx="4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>
                  <a:latin typeface="Arial" charset="0"/>
                </a:rPr>
                <a:t>timeout</a:t>
              </a:r>
            </a:p>
          </p:txBody>
        </p:sp>
        <p:sp>
          <p:nvSpPr>
            <p:cNvPr id="12331" name="Text Box 54"/>
            <p:cNvSpPr txBox="1">
              <a:spLocks noChangeArrowheads="1"/>
            </p:cNvSpPr>
            <p:nvPr/>
          </p:nvSpPr>
          <p:spPr bwMode="auto">
            <a:xfrm>
              <a:off x="1322" y="1824"/>
              <a:ext cx="3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>
                  <a:latin typeface="Arial" charset="0"/>
                </a:rPr>
                <a:t>admit</a:t>
              </a:r>
            </a:p>
          </p:txBody>
        </p:sp>
        <p:sp>
          <p:nvSpPr>
            <p:cNvPr id="12332" name="Text Box 55"/>
            <p:cNvSpPr txBox="1">
              <a:spLocks noChangeArrowheads="1"/>
            </p:cNvSpPr>
            <p:nvPr/>
          </p:nvSpPr>
          <p:spPr bwMode="auto">
            <a:xfrm>
              <a:off x="3024" y="2544"/>
              <a:ext cx="38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80000"/>
                </a:lnSpc>
                <a:buFont typeface="Wingdings" pitchFamily="2" charset="2"/>
                <a:buNone/>
              </a:pPr>
              <a:r>
                <a:rPr lang="en-US" sz="1400">
                  <a:latin typeface="Arial" charset="0"/>
                </a:rPr>
                <a:t>event</a:t>
              </a:r>
            </a:p>
            <a:p>
              <a:pPr algn="ctr">
                <a:lnSpc>
                  <a:spcPct val="80000"/>
                </a:lnSpc>
                <a:buFont typeface="Wingdings" pitchFamily="2" charset="2"/>
                <a:buNone/>
              </a:pPr>
              <a:r>
                <a:rPr lang="en-US" sz="1400">
                  <a:latin typeface="Arial" charset="0"/>
                </a:rPr>
                <a:t>wait</a:t>
              </a:r>
            </a:p>
          </p:txBody>
        </p:sp>
        <p:sp>
          <p:nvSpPr>
            <p:cNvPr id="12333" name="Text Box 56"/>
            <p:cNvSpPr txBox="1">
              <a:spLocks noChangeArrowheads="1"/>
            </p:cNvSpPr>
            <p:nvPr/>
          </p:nvSpPr>
          <p:spPr bwMode="auto">
            <a:xfrm>
              <a:off x="2223" y="2448"/>
              <a:ext cx="44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80000"/>
                </a:lnSpc>
                <a:buFont typeface="Wingdings" pitchFamily="2" charset="2"/>
                <a:buNone/>
              </a:pPr>
              <a:r>
                <a:rPr lang="en-US" sz="1400">
                  <a:latin typeface="Arial" charset="0"/>
                </a:rPr>
                <a:t>event</a:t>
              </a:r>
            </a:p>
            <a:p>
              <a:pPr algn="ctr">
                <a:lnSpc>
                  <a:spcPct val="80000"/>
                </a:lnSpc>
                <a:buFont typeface="Wingdings" pitchFamily="2" charset="2"/>
                <a:buNone/>
              </a:pPr>
              <a:r>
                <a:rPr lang="en-US" sz="1400">
                  <a:latin typeface="Arial" charset="0"/>
                </a:rPr>
                <a:t>occurs</a:t>
              </a:r>
            </a:p>
          </p:txBody>
        </p:sp>
        <p:cxnSp>
          <p:nvCxnSpPr>
            <p:cNvPr id="12334" name="AutoShape 57"/>
            <p:cNvCxnSpPr>
              <a:cxnSpLocks noChangeShapeType="1"/>
            </p:cNvCxnSpPr>
            <p:nvPr/>
          </p:nvCxnSpPr>
          <p:spPr bwMode="auto">
            <a:xfrm>
              <a:off x="2544" y="1945"/>
              <a:ext cx="62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5" name="AutoShape 58"/>
            <p:cNvCxnSpPr>
              <a:cxnSpLocks noChangeShapeType="1"/>
              <a:stCxn id="12324" idx="6"/>
              <a:endCxn id="12321" idx="2"/>
            </p:cNvCxnSpPr>
            <p:nvPr/>
          </p:nvCxnSpPr>
          <p:spPr bwMode="auto">
            <a:xfrm>
              <a:off x="1248" y="2028"/>
              <a:ext cx="62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336" name="Group 59"/>
            <p:cNvGrpSpPr>
              <a:grpSpLocks/>
            </p:cNvGrpSpPr>
            <p:nvPr/>
          </p:nvGrpSpPr>
          <p:grpSpPr bwMode="auto">
            <a:xfrm>
              <a:off x="912" y="2544"/>
              <a:ext cx="720" cy="360"/>
              <a:chOff x="912" y="2544"/>
              <a:chExt cx="720" cy="360"/>
            </a:xfrm>
          </p:grpSpPr>
          <p:sp>
            <p:nvSpPr>
              <p:cNvPr id="12353" name="Oval 60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720" cy="36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CC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Wingdings" pitchFamily="2" charset="2"/>
                  <a:buNone/>
                </a:pPr>
                <a:endParaRPr lang="en-US" sz="1600" b="1">
                  <a:solidFill>
                    <a:srgbClr val="FF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2354" name="Rectangle 61"/>
              <p:cNvSpPr>
                <a:spLocks noChangeArrowheads="1"/>
              </p:cNvSpPr>
              <p:nvPr/>
            </p:nvSpPr>
            <p:spPr bwMode="auto">
              <a:xfrm>
                <a:off x="964" y="2560"/>
                <a:ext cx="6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buFont typeface="Wingdings" pitchFamily="2" charset="2"/>
                  <a:buNone/>
                </a:pPr>
                <a:r>
                  <a:rPr lang="en-US" sz="1400" b="1">
                    <a:latin typeface="Arial Narrow" pitchFamily="34" charset="0"/>
                  </a:rPr>
                  <a:t>Suspended</a:t>
                </a:r>
              </a:p>
              <a:p>
                <a:pPr algn="ctr">
                  <a:buFont typeface="Wingdings" pitchFamily="2" charset="2"/>
                  <a:buNone/>
                </a:pPr>
                <a:r>
                  <a:rPr lang="en-US" sz="1400" b="1">
                    <a:latin typeface="Arial Narrow" pitchFamily="34" charset="0"/>
                  </a:rPr>
                  <a:t>Ready</a:t>
                </a:r>
              </a:p>
            </p:txBody>
          </p:sp>
        </p:grpSp>
        <p:sp>
          <p:nvSpPr>
            <p:cNvPr id="12337" name="Text Box 62"/>
            <p:cNvSpPr txBox="1">
              <a:spLocks noChangeArrowheads="1"/>
            </p:cNvSpPr>
            <p:nvPr/>
          </p:nvSpPr>
          <p:spPr bwMode="auto">
            <a:xfrm rot="-2712273">
              <a:off x="1353" y="2186"/>
              <a:ext cx="5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>
                  <a:latin typeface="Arial" charset="0"/>
                </a:rPr>
                <a:t>activate</a:t>
              </a:r>
            </a:p>
          </p:txBody>
        </p:sp>
        <p:cxnSp>
          <p:nvCxnSpPr>
            <p:cNvPr id="12338" name="AutoShape 63"/>
            <p:cNvCxnSpPr>
              <a:cxnSpLocks noChangeShapeType="1"/>
              <a:stCxn id="12351" idx="0"/>
              <a:endCxn id="12353" idx="4"/>
            </p:cNvCxnSpPr>
            <p:nvPr/>
          </p:nvCxnSpPr>
          <p:spPr bwMode="auto">
            <a:xfrm flipV="1">
              <a:off x="1272" y="2904"/>
              <a:ext cx="0" cy="7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39" name="Text Box 64"/>
            <p:cNvSpPr txBox="1">
              <a:spLocks noChangeArrowheads="1"/>
            </p:cNvSpPr>
            <p:nvPr/>
          </p:nvSpPr>
          <p:spPr bwMode="auto">
            <a:xfrm>
              <a:off x="814" y="3120"/>
              <a:ext cx="44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80000"/>
                </a:lnSpc>
                <a:buFont typeface="Wingdings" pitchFamily="2" charset="2"/>
                <a:buNone/>
              </a:pPr>
              <a:r>
                <a:rPr lang="en-US" sz="1400">
                  <a:latin typeface="Arial" charset="0"/>
                </a:rPr>
                <a:t>event</a:t>
              </a:r>
            </a:p>
            <a:p>
              <a:pPr algn="ctr">
                <a:lnSpc>
                  <a:spcPct val="80000"/>
                </a:lnSpc>
                <a:buFont typeface="Wingdings" pitchFamily="2" charset="2"/>
                <a:buNone/>
              </a:pPr>
              <a:r>
                <a:rPr lang="en-US" sz="1400">
                  <a:latin typeface="Arial" charset="0"/>
                </a:rPr>
                <a:t>occurs</a:t>
              </a:r>
            </a:p>
          </p:txBody>
        </p:sp>
        <p:cxnSp>
          <p:nvCxnSpPr>
            <p:cNvPr id="12340" name="AutoShape 65"/>
            <p:cNvCxnSpPr>
              <a:cxnSpLocks noChangeShapeType="1"/>
            </p:cNvCxnSpPr>
            <p:nvPr/>
          </p:nvCxnSpPr>
          <p:spPr bwMode="auto">
            <a:xfrm flipV="1">
              <a:off x="1584" y="3264"/>
              <a:ext cx="450" cy="4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1" name="AutoShape 66"/>
            <p:cNvCxnSpPr>
              <a:cxnSpLocks noChangeShapeType="1"/>
            </p:cNvCxnSpPr>
            <p:nvPr/>
          </p:nvCxnSpPr>
          <p:spPr bwMode="auto">
            <a:xfrm flipV="1">
              <a:off x="1488" y="3216"/>
              <a:ext cx="450" cy="4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2" name="AutoShape 67"/>
            <p:cNvCxnSpPr>
              <a:cxnSpLocks noChangeShapeType="1"/>
            </p:cNvCxnSpPr>
            <p:nvPr/>
          </p:nvCxnSpPr>
          <p:spPr bwMode="auto">
            <a:xfrm flipV="1">
              <a:off x="1574" y="2175"/>
              <a:ext cx="450" cy="4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3" name="AutoShape 68"/>
            <p:cNvCxnSpPr>
              <a:cxnSpLocks noChangeShapeType="1"/>
            </p:cNvCxnSpPr>
            <p:nvPr/>
          </p:nvCxnSpPr>
          <p:spPr bwMode="auto">
            <a:xfrm flipV="1">
              <a:off x="1478" y="2127"/>
              <a:ext cx="450" cy="4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4" name="Text Box 69"/>
            <p:cNvSpPr txBox="1">
              <a:spLocks noChangeArrowheads="1"/>
            </p:cNvSpPr>
            <p:nvPr/>
          </p:nvSpPr>
          <p:spPr bwMode="auto">
            <a:xfrm rot="-2654534">
              <a:off x="1607" y="2370"/>
              <a:ext cx="53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>
                  <a:latin typeface="Arial" charset="0"/>
                </a:rPr>
                <a:t>suspend</a:t>
              </a:r>
            </a:p>
          </p:txBody>
        </p:sp>
        <p:sp>
          <p:nvSpPr>
            <p:cNvPr id="12345" name="Text Box 70"/>
            <p:cNvSpPr txBox="1">
              <a:spLocks noChangeArrowheads="1"/>
            </p:cNvSpPr>
            <p:nvPr/>
          </p:nvSpPr>
          <p:spPr bwMode="auto">
            <a:xfrm rot="-2712273">
              <a:off x="1401" y="3237"/>
              <a:ext cx="5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>
                  <a:latin typeface="Arial" charset="0"/>
                </a:rPr>
                <a:t>activate</a:t>
              </a:r>
            </a:p>
          </p:txBody>
        </p:sp>
        <p:sp>
          <p:nvSpPr>
            <p:cNvPr id="12346" name="Text Box 71"/>
            <p:cNvSpPr txBox="1">
              <a:spLocks noChangeArrowheads="1"/>
            </p:cNvSpPr>
            <p:nvPr/>
          </p:nvSpPr>
          <p:spPr bwMode="auto">
            <a:xfrm rot="-2654534">
              <a:off x="1640" y="3426"/>
              <a:ext cx="53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>
                  <a:latin typeface="Arial" charset="0"/>
                </a:rPr>
                <a:t>suspend</a:t>
              </a:r>
            </a:p>
          </p:txBody>
        </p:sp>
        <p:cxnSp>
          <p:nvCxnSpPr>
            <p:cNvPr id="12347" name="AutoShape 72"/>
            <p:cNvCxnSpPr>
              <a:cxnSpLocks noChangeShapeType="1"/>
              <a:stCxn id="12324" idx="4"/>
              <a:endCxn id="12353" idx="1"/>
            </p:cNvCxnSpPr>
            <p:nvPr/>
          </p:nvCxnSpPr>
          <p:spPr bwMode="auto">
            <a:xfrm>
              <a:off x="888" y="2208"/>
              <a:ext cx="129" cy="3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8" name="Text Box 73"/>
            <p:cNvSpPr txBox="1">
              <a:spLocks noChangeArrowheads="1"/>
            </p:cNvSpPr>
            <p:nvPr/>
          </p:nvSpPr>
          <p:spPr bwMode="auto">
            <a:xfrm>
              <a:off x="528" y="2304"/>
              <a:ext cx="3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1400">
                  <a:latin typeface="Arial" charset="0"/>
                </a:rPr>
                <a:t>admit</a:t>
              </a:r>
            </a:p>
          </p:txBody>
        </p:sp>
        <p:grpSp>
          <p:nvGrpSpPr>
            <p:cNvPr id="12349" name="Group 74"/>
            <p:cNvGrpSpPr>
              <a:grpSpLocks/>
            </p:cNvGrpSpPr>
            <p:nvPr/>
          </p:nvGrpSpPr>
          <p:grpSpPr bwMode="auto">
            <a:xfrm>
              <a:off x="912" y="3624"/>
              <a:ext cx="720" cy="360"/>
              <a:chOff x="912" y="3624"/>
              <a:chExt cx="720" cy="360"/>
            </a:xfrm>
          </p:grpSpPr>
          <p:sp>
            <p:nvSpPr>
              <p:cNvPr id="12351" name="Oval 75"/>
              <p:cNvSpPr>
                <a:spLocks noChangeArrowheads="1"/>
              </p:cNvSpPr>
              <p:nvPr/>
            </p:nvSpPr>
            <p:spPr bwMode="auto">
              <a:xfrm>
                <a:off x="912" y="3624"/>
                <a:ext cx="720" cy="36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CCC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Wingdings" pitchFamily="2" charset="2"/>
                  <a:buNone/>
                </a:pPr>
                <a:endParaRPr lang="en-US" sz="14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12352" name="Rectangle 76"/>
              <p:cNvSpPr>
                <a:spLocks noChangeArrowheads="1"/>
              </p:cNvSpPr>
              <p:nvPr/>
            </p:nvSpPr>
            <p:spPr bwMode="auto">
              <a:xfrm>
                <a:off x="962" y="3638"/>
                <a:ext cx="6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buFont typeface="Wingdings" pitchFamily="2" charset="2"/>
                  <a:buNone/>
                </a:pPr>
                <a:r>
                  <a:rPr lang="en-US" sz="1400" b="1" dirty="0">
                    <a:latin typeface="Arial Narrow" pitchFamily="34" charset="0"/>
                  </a:rPr>
                  <a:t>Suspended</a:t>
                </a:r>
              </a:p>
              <a:p>
                <a:pPr algn="ctr">
                  <a:buFont typeface="Wingdings" pitchFamily="2" charset="2"/>
                  <a:buNone/>
                </a:pPr>
                <a:r>
                  <a:rPr lang="en-US" sz="1400" b="1" dirty="0">
                    <a:latin typeface="Arial Narrow" pitchFamily="34" charset="0"/>
                  </a:rPr>
                  <a:t>Blocked</a:t>
                </a:r>
              </a:p>
            </p:txBody>
          </p:sp>
        </p:grpSp>
        <p:sp>
          <p:nvSpPr>
            <p:cNvPr id="12350" name="Rectangle 77"/>
            <p:cNvSpPr>
              <a:spLocks noChangeArrowheads="1"/>
            </p:cNvSpPr>
            <p:nvPr/>
          </p:nvSpPr>
          <p:spPr bwMode="auto">
            <a:xfrm>
              <a:off x="3265" y="2986"/>
              <a:ext cx="6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>
                <a:buFont typeface="Wingdings" pitchFamily="2" charset="2"/>
                <a:buNone/>
              </a:pPr>
              <a:r>
                <a:rPr lang="en-US" sz="1400">
                  <a:solidFill>
                    <a:srgbClr val="CC6600"/>
                  </a:solidFill>
                  <a:latin typeface="Arial" charset="0"/>
                </a:rPr>
                <a:t>program is</a:t>
              </a:r>
            </a:p>
            <a:p>
              <a:pPr algn="r">
                <a:buFont typeface="Wingdings" pitchFamily="2" charset="2"/>
                <a:buNone/>
              </a:pPr>
              <a:r>
                <a:rPr lang="en-US" sz="1400">
                  <a:solidFill>
                    <a:srgbClr val="CC6600"/>
                  </a:solidFill>
                  <a:latin typeface="Arial" charset="0"/>
                </a:rPr>
                <a:t>in memory</a:t>
              </a:r>
            </a:p>
          </p:txBody>
        </p:sp>
      </p:grpSp>
      <p:sp>
        <p:nvSpPr>
          <p:cNvPr id="12314" name="Text Box 35"/>
          <p:cNvSpPr txBox="1">
            <a:spLocks noChangeArrowheads="1"/>
          </p:cNvSpPr>
          <p:nvPr/>
        </p:nvSpPr>
        <p:spPr bwMode="auto">
          <a:xfrm>
            <a:off x="5653088" y="5780088"/>
            <a:ext cx="3490912" cy="1077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endParaRPr lang="en-US" sz="1600" dirty="0">
              <a:solidFill>
                <a:schemeClr val="folHlink"/>
              </a:solidFill>
              <a:latin typeface="Arial Narrow" pitchFamily="34" charset="0"/>
            </a:endParaRPr>
          </a:p>
          <a:p>
            <a:r>
              <a:rPr lang="en-US" sz="1600" dirty="0">
                <a:solidFill>
                  <a:schemeClr val="folHlink"/>
                </a:solidFill>
                <a:latin typeface="Arial Narrow" pitchFamily="34" charset="0"/>
              </a:rPr>
              <a:t>Stallings, W. (2004) </a:t>
            </a:r>
            <a:r>
              <a:rPr lang="en-US" sz="1600" i="1" dirty="0">
                <a:solidFill>
                  <a:schemeClr val="folHlink"/>
                </a:solidFill>
                <a:latin typeface="Arial Narrow" pitchFamily="34" charset="0"/>
              </a:rPr>
              <a:t>Operating Systems:</a:t>
            </a:r>
          </a:p>
          <a:p>
            <a:r>
              <a:rPr lang="en-US" sz="1600" i="1" dirty="0">
                <a:solidFill>
                  <a:schemeClr val="folHlink"/>
                </a:solidFill>
                <a:latin typeface="Arial Narrow" pitchFamily="34" charset="0"/>
              </a:rPr>
              <a:t>Internals and Design Principles (5th Edition).</a:t>
            </a:r>
          </a:p>
          <a:p>
            <a:r>
              <a:rPr lang="en-US" sz="1600" i="1" dirty="0">
                <a:solidFill>
                  <a:schemeClr val="folHlink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12315" name="Rectangle 1"/>
          <p:cNvSpPr>
            <a:spLocks noChangeArrowheads="1"/>
          </p:cNvSpPr>
          <p:nvPr/>
        </p:nvSpPr>
        <p:spPr bwMode="auto">
          <a:xfrm>
            <a:off x="285750" y="6173788"/>
            <a:ext cx="2452688" cy="688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6" name="Rectangle 78"/>
          <p:cNvSpPr>
            <a:spLocks noChangeArrowheads="1"/>
          </p:cNvSpPr>
          <p:nvPr/>
        </p:nvSpPr>
        <p:spPr bwMode="auto">
          <a:xfrm>
            <a:off x="361950" y="25400"/>
            <a:ext cx="1108075" cy="809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5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70C0"/>
                </a:solidFill>
              </a:rPr>
              <a:t>Process Control Block (PCB)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27100" y="5387975"/>
            <a:ext cx="7759700" cy="833438"/>
          </a:xfrm>
        </p:spPr>
        <p:txBody>
          <a:bodyPr/>
          <a:lstStyle/>
          <a:p>
            <a:pPr eaLnBrk="1" hangingPunct="1"/>
            <a:r>
              <a:rPr lang="en-US" altLang="en-US" dirty="0"/>
              <a:t>Some of the fields of a typical PCB entry.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292225"/>
            <a:ext cx="69818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67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24681</TotalTime>
  <Words>2354</Words>
  <Application>Microsoft Macintosh PowerPoint</Application>
  <PresentationFormat>On-screen Show (4:3)</PresentationFormat>
  <Paragraphs>367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ＭＳ Ｐゴシック</vt:lpstr>
      <vt:lpstr>Arial</vt:lpstr>
      <vt:lpstr>Arial Narrow</vt:lpstr>
      <vt:lpstr>Courier New</vt:lpstr>
      <vt:lpstr>Helvetica</vt:lpstr>
      <vt:lpstr>Monaco</vt:lpstr>
      <vt:lpstr>Monotype Sorts</vt:lpstr>
      <vt:lpstr>Symbol</vt:lpstr>
      <vt:lpstr>Times New Roman</vt:lpstr>
      <vt:lpstr>Verdana</vt:lpstr>
      <vt:lpstr>Webdings</vt:lpstr>
      <vt:lpstr>Wingdings</vt:lpstr>
      <vt:lpstr>os-8</vt:lpstr>
      <vt:lpstr>Chapter 3:  Processes</vt:lpstr>
      <vt:lpstr>Chapter 3:  Processes</vt:lpstr>
      <vt:lpstr>Process Concept</vt:lpstr>
      <vt:lpstr>Process in Memory</vt:lpstr>
      <vt:lpstr>Process State</vt:lpstr>
      <vt:lpstr>Diagram of Process State</vt:lpstr>
      <vt:lpstr> Seven State System - Stallings</vt:lpstr>
      <vt:lpstr>Process Control Block (PCB)</vt:lpstr>
      <vt:lpstr>CPU Switch From Process to Process</vt:lpstr>
      <vt:lpstr>Threads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Context Switch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Process Termination</vt:lpstr>
      <vt:lpstr>Process Termination</vt:lpstr>
      <vt:lpstr>Multiprocess Architecture – Chrome Browser</vt:lpstr>
      <vt:lpstr>Interprocess Communication</vt:lpstr>
      <vt:lpstr>Communications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 Shared Memory</vt:lpstr>
      <vt:lpstr>Interprocess Communication – Message Passing</vt:lpstr>
      <vt:lpstr>Message Passing (Cont.)</vt:lpstr>
      <vt:lpstr>Direct Communication</vt:lpstr>
      <vt:lpstr>Synchronization</vt:lpstr>
      <vt:lpstr>Synchronization (Cont.)</vt:lpstr>
      <vt:lpstr>Communications in Client-Server Systems</vt:lpstr>
      <vt:lpstr>Sockets</vt:lpstr>
      <vt:lpstr>Socket Communication</vt:lpstr>
      <vt:lpstr>Sockets in Java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Routon, Evelyn F</cp:lastModifiedBy>
  <cp:revision>319</cp:revision>
  <cp:lastPrinted>2013-10-02T18:16:40Z</cp:lastPrinted>
  <dcterms:created xsi:type="dcterms:W3CDTF">2011-01-13T23:43:38Z</dcterms:created>
  <dcterms:modified xsi:type="dcterms:W3CDTF">2024-08-27T18:25:25Z</dcterms:modified>
</cp:coreProperties>
</file>