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3"/>
  </p:notesMasterIdLst>
  <p:handoutMasterIdLst>
    <p:handoutMasterId r:id="rId34"/>
  </p:handoutMasterIdLst>
  <p:sldIdLst>
    <p:sldId id="331" r:id="rId2"/>
    <p:sldId id="332" r:id="rId3"/>
    <p:sldId id="334" r:id="rId4"/>
    <p:sldId id="377" r:id="rId5"/>
    <p:sldId id="378" r:id="rId6"/>
    <p:sldId id="336" r:id="rId7"/>
    <p:sldId id="337" r:id="rId8"/>
    <p:sldId id="374" r:id="rId9"/>
    <p:sldId id="338" r:id="rId10"/>
    <p:sldId id="339" r:id="rId11"/>
    <p:sldId id="379" r:id="rId12"/>
    <p:sldId id="341" r:id="rId13"/>
    <p:sldId id="342" r:id="rId14"/>
    <p:sldId id="343" r:id="rId15"/>
    <p:sldId id="344" r:id="rId16"/>
    <p:sldId id="345" r:id="rId17"/>
    <p:sldId id="346" r:id="rId18"/>
    <p:sldId id="380" r:id="rId19"/>
    <p:sldId id="347" r:id="rId20"/>
    <p:sldId id="348" r:id="rId21"/>
    <p:sldId id="349" r:id="rId22"/>
    <p:sldId id="350" r:id="rId23"/>
    <p:sldId id="351" r:id="rId24"/>
    <p:sldId id="357" r:id="rId25"/>
    <p:sldId id="358" r:id="rId26"/>
    <p:sldId id="361" r:id="rId27"/>
    <p:sldId id="364" r:id="rId28"/>
    <p:sldId id="365" r:id="rId29"/>
    <p:sldId id="366" r:id="rId30"/>
    <p:sldId id="371" r:id="rId31"/>
    <p:sldId id="372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0D5AB-C499-48A7-9B4D-D86EC797F2E4}" v="2" dt="2023-09-07T14:00:50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52" autoAdjust="0"/>
    <p:restoredTop sz="89922"/>
  </p:normalViewPr>
  <p:slideViewPr>
    <p:cSldViewPr snapToGrid="0">
      <p:cViewPr varScale="1">
        <p:scale>
          <a:sx n="67" d="100"/>
          <a:sy n="67" d="100"/>
        </p:scale>
        <p:origin x="184" y="134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6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fld id="{F6690E30-F9EC-450F-8162-5B85F7ECD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9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DABA8D0-000D-48E7-A8EF-146967F9C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D920333-670C-4CE9-9313-A28CD8C4D46B}" type="slidenum">
              <a:rPr lang="en-US" altLang="en-US" smtClean="0">
                <a:latin typeface="Helvetica" pitchFamily="-84" charset="0"/>
              </a:rPr>
              <a:pPr/>
              <a:t>1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598C571-8108-44F0-B037-43F25CE3ED09}" type="slidenum">
              <a:rPr lang="en-US" altLang="en-US" smtClean="0">
                <a:latin typeface="Helvetica" pitchFamily="-84" charset="0"/>
              </a:rPr>
              <a:pPr/>
              <a:t>13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EEA5A9-43C5-40BD-A425-05508ED53FF0}" type="slidenum">
              <a:rPr lang="en-US" altLang="en-US" smtClean="0">
                <a:latin typeface="Helvetica" pitchFamily="-84" charset="0"/>
              </a:rPr>
              <a:pPr/>
              <a:t>14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3FD2E4C-9CB1-431F-A5C6-17282B5660B0}" type="slidenum">
              <a:rPr lang="en-US" altLang="en-US" smtClean="0">
                <a:latin typeface="Helvetica" pitchFamily="-84" charset="0"/>
              </a:rPr>
              <a:pPr/>
              <a:t>15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5899809-7D4A-478C-B90C-05AB4A7E4015}" type="slidenum">
              <a:rPr lang="en-US" altLang="en-US" smtClean="0">
                <a:latin typeface="Helvetica" pitchFamily="-84" charset="0"/>
              </a:rPr>
              <a:pPr/>
              <a:t>16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51CC570-BD83-40B3-A34C-3BD1A80ABE11}" type="slidenum">
              <a:rPr lang="en-US" altLang="en-US" smtClean="0">
                <a:latin typeface="Helvetica" pitchFamily="-84" charset="0"/>
              </a:rPr>
              <a:pPr/>
              <a:t>17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82F2559-EBC7-4B45-995B-FB79148C5CCC}" type="slidenum">
              <a:rPr lang="en-US" altLang="en-US" smtClean="0">
                <a:latin typeface="Helvetica" pitchFamily="-84" charset="0"/>
              </a:rPr>
              <a:pPr/>
              <a:t>20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5E7F2C8-348A-4692-8C36-29C54EF7EB5C}" type="slidenum">
              <a:rPr lang="en-US" altLang="en-US" smtClean="0">
                <a:latin typeface="Helvetica" pitchFamily="-84" charset="0"/>
              </a:rPr>
              <a:pPr/>
              <a:t>24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>
                <a:latin typeface="Times New Roman" pitchFamily="18" charset="0"/>
              </a:rPr>
              <a:t>mpicc</a:t>
            </a:r>
            <a:r>
              <a:rPr lang="en-US" altLang="en-US" dirty="0">
                <a:latin typeface="Times New Roman" pitchFamily="18" charset="0"/>
              </a:rPr>
              <a:t> -o </a:t>
            </a:r>
            <a:r>
              <a:rPr lang="en-US" altLang="en-US" dirty="0" err="1">
                <a:latin typeface="Times New Roman" pitchFamily="18" charset="0"/>
              </a:rPr>
              <a:t>mpi_hello_world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mpi_hello_world.c</a:t>
            </a:r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 err="1">
                <a:latin typeface="Times New Roman" pitchFamily="18" charset="0"/>
              </a:rPr>
              <a:t>mrun</a:t>
            </a:r>
            <a:r>
              <a:rPr lang="en-US" altLang="en-US" dirty="0">
                <a:latin typeface="Times New Roman" pitchFamily="18" charset="0"/>
              </a:rPr>
              <a:t> -np 2 </a:t>
            </a:r>
            <a:r>
              <a:rPr lang="en-US" altLang="en-US" dirty="0" err="1">
                <a:latin typeface="Times New Roman" pitchFamily="18" charset="0"/>
              </a:rPr>
              <a:t>mpi_hello_world.c</a:t>
            </a:r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D74AA9D-885E-45EC-91F2-8A133BC924B3}" type="slidenum">
              <a:rPr lang="en-US" altLang="en-US" smtClean="0">
                <a:latin typeface="Helvetica" pitchFamily="-84" charset="0"/>
              </a:rPr>
              <a:pPr/>
              <a:t>25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E21A287-71B7-4479-8A79-07D6483076F1}" type="slidenum">
              <a:rPr lang="en-US" altLang="en-US" smtClean="0">
                <a:latin typeface="Helvetica" pitchFamily="-84" charset="0"/>
              </a:rPr>
              <a:pPr/>
              <a:t>26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F16088-3E56-480D-B7CD-B9A30951B0A6}" type="slidenum">
              <a:rPr lang="en-US" altLang="en-US" smtClean="0">
                <a:latin typeface="Helvetica" pitchFamily="-84" charset="0"/>
              </a:rPr>
              <a:pPr/>
              <a:t>2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716B844-727B-4179-919A-1AC96758B92D}" type="slidenum">
              <a:rPr lang="en-US" altLang="en-US" smtClean="0">
                <a:latin typeface="Helvetica" pitchFamily="-84" charset="0"/>
              </a:rPr>
              <a:pPr/>
              <a:t>27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E5474FC-054B-4EF8-8D7D-928DF9C6CF52}" type="slidenum">
              <a:rPr lang="en-US" altLang="en-US" smtClean="0">
                <a:latin typeface="Helvetica" pitchFamily="-84" charset="0"/>
              </a:rPr>
              <a:pPr/>
              <a:t>28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E455D5-186F-4342-B6B4-B4E3B3AB43DB}" type="slidenum">
              <a:rPr lang="en-US" altLang="en-US" smtClean="0">
                <a:latin typeface="Helvetica" pitchFamily="-84" charset="0"/>
              </a:rPr>
              <a:pPr/>
              <a:t>29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B9A3323-FB39-4058-85FD-C57D0040FCC5}" type="slidenum">
              <a:rPr lang="en-US" altLang="en-US" smtClean="0">
                <a:latin typeface="Helvetica" pitchFamily="-84" charset="0"/>
              </a:rPr>
              <a:pPr/>
              <a:t>30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9A309DD-C6A1-4BA4-8779-C6BDD75EE844}" type="slidenum">
              <a:rPr lang="en-US" altLang="en-US" smtClean="0">
                <a:latin typeface="Helvetica" pitchFamily="-84" charset="0"/>
              </a:rPr>
              <a:pPr/>
              <a:t>31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Threadds</a:t>
            </a:r>
            <a:r>
              <a:rPr lang="en-US" dirty="0"/>
              <a:t> = workers – don’t have own memory space</a:t>
            </a:r>
          </a:p>
          <a:p>
            <a:r>
              <a:rPr lang="en-US" dirty="0"/>
              <a:t>	- one process multiple threads working on the same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ABA8D0-000D-48E7-A8EF-146967F9C8B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9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BA34664-6518-4115-B563-789A5D55BE50}" type="slidenum">
              <a:rPr lang="en-US" altLang="en-US" smtClean="0">
                <a:latin typeface="Helvetica" pitchFamily="-84" charset="0"/>
              </a:rPr>
              <a:pPr/>
              <a:t>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Project 2 – run a multi-thread program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C99F412-73E4-4DC9-A323-EAE1D7554EAD}" type="slidenum">
              <a:rPr lang="en-US" altLang="en-US" smtClean="0">
                <a:latin typeface="Helvetica" pitchFamily="-84" charset="0"/>
              </a:rPr>
              <a:pPr/>
              <a:t>10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158030-5A9E-4DF1-B733-7B573EEA2CC5}" type="slidenum">
              <a:rPr lang="en-US" altLang="en-US" smtClean="0">
                <a:latin typeface="Helvetica" pitchFamily="-84" charset="0"/>
              </a:rPr>
              <a:pPr/>
              <a:t>12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685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00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5849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6759" y="5513948"/>
            <a:ext cx="7759700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15900" y="6492875"/>
            <a:ext cx="86725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70005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0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64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11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011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467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18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438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28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4.</a:t>
            </a:r>
            <a:fld id="{59422F3D-5DBB-48F9-8378-1DD997085B1C}" type="slidenum">
              <a:rPr lang="en-US" altLang="en-US" sz="1000" b="1" smtClean="0">
                <a:solidFill>
                  <a:srgbClr val="006699"/>
                </a:solidFill>
                <a:latin typeface="Helvetica" pitchFamily="-8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Multitasking_(iOS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4:  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1635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Single and Multithreaded Processes</a:t>
            </a:r>
          </a:p>
        </p:txBody>
      </p:sp>
      <p:pic>
        <p:nvPicPr>
          <p:cNvPr id="12291" name="Picture 1" descr="4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295400"/>
            <a:ext cx="6884988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The Classical Thread Model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220913"/>
            <a:ext cx="7875587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91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201613"/>
            <a:ext cx="7826375" cy="576262"/>
          </a:xfrm>
        </p:spPr>
        <p:txBody>
          <a:bodyPr/>
          <a:lstStyle/>
          <a:p>
            <a:pPr eaLnBrk="1" hangingPunct="1"/>
            <a:r>
              <a:rPr lang="en-US" altLang="en-US"/>
              <a:t>User Threads and Kernel Threads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User threads</a:t>
            </a:r>
            <a:r>
              <a:rPr lang="en-US" altLang="en-US"/>
              <a:t> - management done by user-level threads library</a:t>
            </a:r>
          </a:p>
          <a:p>
            <a:r>
              <a:rPr lang="en-US" altLang="en-US"/>
              <a:t>Three primary thread libraries:</a:t>
            </a:r>
          </a:p>
          <a:p>
            <a:pPr lvl="1"/>
            <a:r>
              <a:rPr lang="en-US" altLang="en-US"/>
              <a:t> POSIX </a:t>
            </a:r>
            <a:r>
              <a:rPr lang="en-US" altLang="en-US" b="1">
                <a:solidFill>
                  <a:srgbClr val="3366FF"/>
                </a:solidFill>
              </a:rPr>
              <a:t>Pthreads</a:t>
            </a:r>
            <a:endParaRPr lang="en-US" altLang="en-US" b="1" i="1">
              <a:solidFill>
                <a:srgbClr val="3366FF"/>
              </a:solidFill>
            </a:endParaRPr>
          </a:p>
          <a:p>
            <a:pPr lvl="1"/>
            <a:r>
              <a:rPr lang="en-US" altLang="en-US"/>
              <a:t> Windows threads</a:t>
            </a:r>
          </a:p>
          <a:p>
            <a:pPr lvl="1"/>
            <a:r>
              <a:rPr lang="en-US" altLang="en-US"/>
              <a:t> Java threads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Kernel threads </a:t>
            </a:r>
            <a:r>
              <a:rPr lang="en-US" altLang="en-US"/>
              <a:t>- Supported by the Kernel</a:t>
            </a:r>
          </a:p>
          <a:p>
            <a:r>
              <a:rPr lang="en-US" altLang="en-US"/>
              <a:t>Examples – virtually all general purpose operating systems, including:</a:t>
            </a:r>
          </a:p>
          <a:p>
            <a:pPr lvl="1"/>
            <a:r>
              <a:rPr lang="en-US" altLang="en-US"/>
              <a:t>Windows </a:t>
            </a:r>
          </a:p>
          <a:p>
            <a:pPr lvl="1"/>
            <a:r>
              <a:rPr lang="en-US" altLang="en-US"/>
              <a:t>Solaris</a:t>
            </a:r>
          </a:p>
          <a:p>
            <a:pPr lvl="1"/>
            <a:r>
              <a:rPr lang="en-US" altLang="en-US"/>
              <a:t>Linux</a:t>
            </a:r>
          </a:p>
          <a:p>
            <a:pPr lvl="1"/>
            <a:r>
              <a:rPr lang="en-US" altLang="en-US"/>
              <a:t>Tru64 UNIX</a:t>
            </a:r>
          </a:p>
          <a:p>
            <a:pPr lvl="1"/>
            <a:r>
              <a:rPr lang="en-US" altLang="en-US"/>
              <a:t>Mac OS X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Multithreading Models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Many-to-One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One-to-One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Many-to-Many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Many-to-One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654550" cy="4530725"/>
          </a:xfrm>
        </p:spPr>
        <p:txBody>
          <a:bodyPr/>
          <a:lstStyle/>
          <a:p>
            <a:r>
              <a:rPr lang="en-US" altLang="en-US" dirty="0"/>
              <a:t>Many user-level threads mapped to single kernel thread</a:t>
            </a:r>
          </a:p>
          <a:p>
            <a:r>
              <a:rPr lang="en-US" altLang="en-US" dirty="0"/>
              <a:t>One thread blocking causes all to block</a:t>
            </a:r>
          </a:p>
          <a:p>
            <a:r>
              <a:rPr lang="en-US" altLang="en-US" dirty="0"/>
              <a:t>Multiple threads may not run in parallel on multicore system because only one may be in kernel at a time</a:t>
            </a:r>
          </a:p>
          <a:p>
            <a:r>
              <a:rPr lang="en-US" altLang="en-US" dirty="0"/>
              <a:t>Few systems currently use this model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16388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2339975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One-to-One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72150" cy="4530725"/>
          </a:xfrm>
        </p:spPr>
        <p:txBody>
          <a:bodyPr/>
          <a:lstStyle/>
          <a:p>
            <a:r>
              <a:rPr lang="en-US" altLang="en-US"/>
              <a:t>Each user-level thread maps to kernel thread</a:t>
            </a:r>
          </a:p>
          <a:p>
            <a:r>
              <a:rPr lang="en-US" altLang="en-US"/>
              <a:t>Creating a user-level thread creates a kernel thread</a:t>
            </a:r>
          </a:p>
          <a:p>
            <a:r>
              <a:rPr lang="en-US" altLang="en-US"/>
              <a:t>More concurrency than many-to-one</a:t>
            </a:r>
          </a:p>
          <a:p>
            <a:r>
              <a:rPr lang="en-US" altLang="en-US"/>
              <a:t>Number of threads per process sometimes restricted due to overhead</a:t>
            </a:r>
          </a:p>
          <a:p>
            <a:r>
              <a:rPr lang="en-US" altLang="en-US"/>
              <a:t>Examples</a:t>
            </a:r>
          </a:p>
          <a:p>
            <a:pPr lvl="1"/>
            <a:r>
              <a:rPr lang="en-US" altLang="en-US"/>
              <a:t>Windows</a:t>
            </a:r>
          </a:p>
          <a:p>
            <a:pPr lvl="1"/>
            <a:r>
              <a:rPr lang="en-US" altLang="en-US"/>
              <a:t>Linux</a:t>
            </a:r>
          </a:p>
          <a:p>
            <a:pPr lvl="1"/>
            <a:r>
              <a:rPr lang="en-US" altLang="en-US"/>
              <a:t>Solaris 9 and later</a:t>
            </a:r>
          </a:p>
        </p:txBody>
      </p:sp>
      <p:pic>
        <p:nvPicPr>
          <p:cNvPr id="17412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3048000"/>
            <a:ext cx="4475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Many-to-Many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55700"/>
            <a:ext cx="4448175" cy="4445000"/>
          </a:xfrm>
        </p:spPr>
        <p:txBody>
          <a:bodyPr/>
          <a:lstStyle/>
          <a:p>
            <a:r>
              <a:rPr lang="en-US" altLang="en-US"/>
              <a:t>Allows many user level threads to be mapped to many kernel threads</a:t>
            </a:r>
          </a:p>
          <a:p>
            <a:r>
              <a:rPr lang="en-US" altLang="en-US"/>
              <a:t>Allows the  operating system to create a sufficient number of kernel threads</a:t>
            </a:r>
          </a:p>
          <a:p>
            <a:r>
              <a:rPr lang="en-US" altLang="en-US"/>
              <a:t>Solaris prior to version 9</a:t>
            </a:r>
          </a:p>
          <a:p>
            <a:r>
              <a:rPr lang="en-US" altLang="en-US"/>
              <a:t>Windows  with the </a:t>
            </a:r>
            <a:r>
              <a:rPr lang="en-US" altLang="en-US" i="1"/>
              <a:t>ThreadFiber</a:t>
            </a:r>
            <a:r>
              <a:rPr lang="en-US" altLang="en-US"/>
              <a:t> package</a:t>
            </a:r>
          </a:p>
        </p:txBody>
      </p:sp>
      <p:pic>
        <p:nvPicPr>
          <p:cNvPr id="18436" name="Picture 1" descr="4_0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2451100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Two-level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1155700"/>
            <a:ext cx="6450012" cy="4456113"/>
          </a:xfrm>
        </p:spPr>
        <p:txBody>
          <a:bodyPr/>
          <a:lstStyle/>
          <a:p>
            <a:r>
              <a:rPr lang="en-US" altLang="en-US"/>
              <a:t>Similar to M:M, except that it allows a user thread to be </a:t>
            </a:r>
            <a:r>
              <a:rPr lang="en-US" altLang="en-US" b="1"/>
              <a:t>bound</a:t>
            </a:r>
            <a:r>
              <a:rPr lang="en-US" altLang="en-US"/>
              <a:t> to kernel thread</a:t>
            </a:r>
          </a:p>
          <a:p>
            <a:r>
              <a:rPr lang="en-US" altLang="en-US"/>
              <a:t>Examples</a:t>
            </a:r>
          </a:p>
          <a:p>
            <a:pPr lvl="1"/>
            <a:r>
              <a:rPr lang="en-US" altLang="en-US"/>
              <a:t>IRIX</a:t>
            </a:r>
          </a:p>
          <a:p>
            <a:pPr lvl="1"/>
            <a:r>
              <a:rPr lang="en-US" altLang="en-US"/>
              <a:t>HP-UX</a:t>
            </a:r>
          </a:p>
          <a:p>
            <a:pPr lvl="1"/>
            <a:r>
              <a:rPr lang="en-US" altLang="en-US"/>
              <a:t>Tru64 UNIX</a:t>
            </a:r>
          </a:p>
          <a:p>
            <a:pPr lvl="1"/>
            <a:r>
              <a:rPr lang="en-US" altLang="en-US"/>
              <a:t>Solaris 8 and earlier</a:t>
            </a:r>
          </a:p>
        </p:txBody>
      </p:sp>
      <p:pic>
        <p:nvPicPr>
          <p:cNvPr id="19460" name="Picture 1" descr="4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76438"/>
            <a:ext cx="3778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Implementing Threads 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(a) A user-level threads package. </a:t>
            </a:r>
            <a:br>
              <a:rPr lang="en-US" altLang="en-US" dirty="0"/>
            </a:br>
            <a:r>
              <a:rPr lang="en-US" altLang="en-US" dirty="0"/>
              <a:t>(b) A threads package managed by the kernel.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619250"/>
            <a:ext cx="75533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Box 4"/>
          <p:cNvSpPr txBox="1">
            <a:spLocks noChangeArrowheads="1"/>
          </p:cNvSpPr>
          <p:nvPr/>
        </p:nvSpPr>
        <p:spPr bwMode="auto">
          <a:xfrm>
            <a:off x="3111500" y="5054600"/>
            <a:ext cx="573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(a)</a:t>
            </a: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6962775" y="5054600"/>
            <a:ext cx="573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39645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Thread Libraries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880350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Thread library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provides programmer with API for creating and managing threads</a:t>
            </a:r>
          </a:p>
          <a:p>
            <a:pPr lvl="1"/>
            <a:r>
              <a:rPr lang="en-US" altLang="en-US" dirty="0"/>
              <a:t>POSIX </a:t>
            </a:r>
            <a:r>
              <a:rPr lang="en-US" altLang="en-US" dirty="0" err="1"/>
              <a:t>Pthreads</a:t>
            </a:r>
            <a:endParaRPr lang="en-US" altLang="en-US" dirty="0"/>
          </a:p>
          <a:p>
            <a:pPr lvl="1"/>
            <a:r>
              <a:rPr lang="en-US" altLang="en-US" dirty="0"/>
              <a:t>Windows </a:t>
            </a:r>
          </a:p>
          <a:p>
            <a:pPr lvl="1"/>
            <a:r>
              <a:rPr lang="en-US" altLang="en-US" dirty="0"/>
              <a:t>Java</a:t>
            </a:r>
          </a:p>
          <a:p>
            <a:r>
              <a:rPr lang="en-US" altLang="en-US" dirty="0"/>
              <a:t>Two primary ways of implementing</a:t>
            </a:r>
          </a:p>
          <a:p>
            <a:pPr lvl="1"/>
            <a:r>
              <a:rPr lang="en-US" altLang="en-US" dirty="0"/>
              <a:t>Library entirely in user space</a:t>
            </a:r>
          </a:p>
          <a:p>
            <a:pPr lvl="1"/>
            <a:r>
              <a:rPr lang="en-US" altLang="en-US" dirty="0"/>
              <a:t>Kernel-level library supported by the OS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algn="l"/>
            <a:r>
              <a:rPr lang="en-US" altLang="en-US" dirty="0"/>
              <a:t>Note: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The Python interpreter maps Python thread requests to either POSIX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Pthreads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or Windows threads</a:t>
            </a:r>
            <a:r>
              <a:rPr lang="en-US" sz="1400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 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4: Threads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  <a:p>
            <a:r>
              <a:rPr lang="en-US" altLang="en-US"/>
              <a:t>Multicore Programming</a:t>
            </a:r>
          </a:p>
          <a:p>
            <a:r>
              <a:rPr lang="en-US" altLang="en-US"/>
              <a:t>Multithreading Models</a:t>
            </a:r>
          </a:p>
          <a:p>
            <a:r>
              <a:rPr lang="en-US" altLang="en-US"/>
              <a:t>Thread Libraries</a:t>
            </a:r>
          </a:p>
          <a:p>
            <a:r>
              <a:rPr lang="en-US" altLang="en-US"/>
              <a:t>Implicit Threading</a:t>
            </a:r>
          </a:p>
          <a:p>
            <a:r>
              <a:rPr lang="en-US" altLang="en-US"/>
              <a:t>Threading Issues</a:t>
            </a:r>
          </a:p>
          <a:p>
            <a:r>
              <a:rPr lang="en-US" altLang="en-US"/>
              <a:t>Operating System Examples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Pthreads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016750" cy="4465637"/>
          </a:xfrm>
        </p:spPr>
        <p:txBody>
          <a:bodyPr/>
          <a:lstStyle/>
          <a:p>
            <a:r>
              <a:rPr lang="en-US" altLang="en-US"/>
              <a:t>May be provided either as user-level or kernel-level</a:t>
            </a:r>
          </a:p>
          <a:p>
            <a:r>
              <a:rPr lang="en-US" altLang="en-US"/>
              <a:t>A POSIX standard (IEEE 1003.1c) API for thread creation and synchronization</a:t>
            </a:r>
          </a:p>
          <a:p>
            <a:r>
              <a:rPr lang="en-US" altLang="en-US" b="1" i="1"/>
              <a:t>Specification</a:t>
            </a:r>
            <a:r>
              <a:rPr lang="en-US" altLang="en-US"/>
              <a:t>, not </a:t>
            </a:r>
            <a:r>
              <a:rPr lang="en-US" altLang="en-US" b="1" i="1"/>
              <a:t>implementation</a:t>
            </a:r>
            <a:endParaRPr lang="en-US" altLang="en-US"/>
          </a:p>
          <a:p>
            <a:r>
              <a:rPr lang="en-US" altLang="en-US"/>
              <a:t>API specifies behavior of the thread library, implementation is up to development of the library</a:t>
            </a:r>
          </a:p>
          <a:p>
            <a:r>
              <a:rPr lang="en-US" altLang="en-US"/>
              <a:t>Common in UNIX operating systems (Solaris, Linux, Mac OS X)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r>
              <a:rPr lang="en-US" altLang="en-US"/>
              <a:t>Pthreads Example</a:t>
            </a:r>
          </a:p>
        </p:txBody>
      </p:sp>
      <p:pic>
        <p:nvPicPr>
          <p:cNvPr id="22531" name="Picture 1" descr="Screen Shot 2012-12-04 at 8.50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090613"/>
            <a:ext cx="6529388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r>
              <a:rPr lang="en-US" altLang="en-US"/>
              <a:t>Pthreads Example (Cont.)</a:t>
            </a:r>
          </a:p>
        </p:txBody>
      </p:sp>
      <p:pic>
        <p:nvPicPr>
          <p:cNvPr id="2355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995363"/>
            <a:ext cx="5795962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023938" y="176213"/>
            <a:ext cx="7793037" cy="576262"/>
          </a:xfrm>
        </p:spPr>
        <p:txBody>
          <a:bodyPr/>
          <a:lstStyle/>
          <a:p>
            <a:r>
              <a:rPr lang="en-US" altLang="en-US" sz="2800"/>
              <a:t>Pthreads Code for Joining 10 Threads</a:t>
            </a:r>
          </a:p>
        </p:txBody>
      </p:sp>
      <p:pic>
        <p:nvPicPr>
          <p:cNvPr id="2457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447800"/>
            <a:ext cx="54387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Implicit Threading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889750" cy="4478337"/>
          </a:xfrm>
        </p:spPr>
        <p:txBody>
          <a:bodyPr/>
          <a:lstStyle/>
          <a:p>
            <a:r>
              <a:rPr lang="en-US" altLang="en-US"/>
              <a:t>Growing in popularity as numbers of threads increase, program correctness more difficult with explicit threads</a:t>
            </a:r>
          </a:p>
          <a:p>
            <a:r>
              <a:rPr lang="en-US" altLang="en-US"/>
              <a:t>Creation and management of threads done by compilers and run-time libraries rather than programmers</a:t>
            </a:r>
          </a:p>
          <a:p>
            <a:r>
              <a:rPr lang="en-US" altLang="en-US"/>
              <a:t>Three methods explored</a:t>
            </a:r>
          </a:p>
          <a:p>
            <a:pPr lvl="1"/>
            <a:r>
              <a:rPr lang="en-US" altLang="en-US"/>
              <a:t>Thread Pools</a:t>
            </a:r>
          </a:p>
          <a:p>
            <a:pPr lvl="1"/>
            <a:r>
              <a:rPr lang="en-US" altLang="en-US"/>
              <a:t>OpenMP</a:t>
            </a:r>
          </a:p>
          <a:p>
            <a:pPr lvl="1"/>
            <a:r>
              <a:rPr lang="en-US" altLang="en-US"/>
              <a:t>Grand Central Dispatch</a:t>
            </a:r>
          </a:p>
          <a:p>
            <a:r>
              <a:rPr lang="en-US" altLang="en-US"/>
              <a:t>Other methods include Microsoft Threading Building Blocks (TBB),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 java.util.concurrent </a:t>
            </a:r>
            <a:r>
              <a:rPr lang="en-US" altLang="en-US"/>
              <a:t>package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Thread Pools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081088"/>
            <a:ext cx="6889750" cy="4478337"/>
          </a:xfrm>
        </p:spPr>
        <p:txBody>
          <a:bodyPr/>
          <a:lstStyle/>
          <a:p>
            <a:r>
              <a:rPr lang="en-US" altLang="en-US"/>
              <a:t>Create a number of threads in a pool where they await work</a:t>
            </a:r>
          </a:p>
          <a:p>
            <a:r>
              <a:rPr lang="en-US" altLang="en-US"/>
              <a:t>Advantages:</a:t>
            </a:r>
          </a:p>
          <a:p>
            <a:pPr lvl="1"/>
            <a:r>
              <a:rPr lang="en-US" altLang="en-US"/>
              <a:t>Usually slightly faster to service a request with an existing thread than create a new thread</a:t>
            </a:r>
          </a:p>
          <a:p>
            <a:pPr lvl="1"/>
            <a:r>
              <a:rPr lang="en-US" altLang="en-US"/>
              <a:t>Allows the number of threads in the application(s) to be bound to the size of the pool</a:t>
            </a:r>
          </a:p>
          <a:p>
            <a:pPr lvl="1"/>
            <a:r>
              <a:rPr lang="en-US" altLang="en-US"/>
              <a:t>Separating task to be performed from mechanics of creating task allows different strategies for running task</a:t>
            </a:r>
          </a:p>
          <a:p>
            <a:pPr lvl="2"/>
            <a:r>
              <a:rPr lang="en-US" altLang="en-US"/>
              <a:t>i.e.Tasks could be scheduled to run periodically</a:t>
            </a:r>
          </a:p>
          <a:p>
            <a:r>
              <a:rPr lang="en-US" altLang="en-US"/>
              <a:t>Windows API supports thread pools:</a:t>
            </a:r>
          </a:p>
        </p:txBody>
      </p:sp>
      <p:pic>
        <p:nvPicPr>
          <p:cNvPr id="31748" name="Picture 1" descr="Screen Shot 2012-12-04 at 9.17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4743450"/>
            <a:ext cx="64389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Threading Issues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43000"/>
            <a:ext cx="7351712" cy="4483100"/>
          </a:xfrm>
        </p:spPr>
        <p:txBody>
          <a:bodyPr/>
          <a:lstStyle/>
          <a:p>
            <a:r>
              <a:rPr lang="en-US" altLang="en-US"/>
              <a:t>Semantics of </a:t>
            </a:r>
            <a:r>
              <a:rPr lang="en-US" altLang="en-US" b="1"/>
              <a:t>fork()</a:t>
            </a:r>
            <a:r>
              <a:rPr lang="en-US" altLang="en-US"/>
              <a:t> and </a:t>
            </a:r>
            <a:r>
              <a:rPr lang="en-US" altLang="en-US" b="1"/>
              <a:t>exec()</a:t>
            </a:r>
            <a:r>
              <a:rPr lang="en-US" altLang="en-US"/>
              <a:t> system calls</a:t>
            </a:r>
            <a:endParaRPr lang="en-US" altLang="en-US" sz="800"/>
          </a:p>
          <a:p>
            <a:r>
              <a:rPr lang="en-US" altLang="en-US"/>
              <a:t>Signal handling</a:t>
            </a:r>
          </a:p>
          <a:p>
            <a:pPr lvl="1"/>
            <a:r>
              <a:rPr lang="en-US" altLang="en-US"/>
              <a:t>Synchronous and asynchronous</a:t>
            </a:r>
            <a:endParaRPr lang="en-US" altLang="en-US" sz="800"/>
          </a:p>
          <a:p>
            <a:r>
              <a:rPr lang="en-US" altLang="en-US"/>
              <a:t>Thread cancellation of target thread</a:t>
            </a:r>
          </a:p>
          <a:p>
            <a:pPr lvl="1"/>
            <a:r>
              <a:rPr lang="en-US" altLang="en-US"/>
              <a:t>Asynchronous or deferred</a:t>
            </a:r>
            <a:endParaRPr lang="en-US" altLang="en-US" sz="800"/>
          </a:p>
          <a:p>
            <a:r>
              <a:rPr lang="en-US" altLang="en-US"/>
              <a:t>Thread-local storage</a:t>
            </a:r>
          </a:p>
          <a:p>
            <a:r>
              <a:rPr lang="en-US" altLang="en-US"/>
              <a:t>Scheduler Activations</a:t>
            </a:r>
          </a:p>
          <a:p>
            <a:endParaRPr lang="en-US" altLang="en-US" sz="800"/>
          </a:p>
          <a:p>
            <a:pPr lvl="1">
              <a:buFont typeface="Monotype Sorts" pitchFamily="-84" charset="2"/>
              <a:buNone/>
            </a:pPr>
            <a:endParaRPr lang="en-US" altLang="en-US" sz="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88913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/>
              <a:t>Thread Cancellation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46175"/>
            <a:ext cx="7405687" cy="4430713"/>
          </a:xfrm>
        </p:spPr>
        <p:txBody>
          <a:bodyPr/>
          <a:lstStyle/>
          <a:p>
            <a:r>
              <a:rPr lang="en-US" altLang="en-US"/>
              <a:t>Terminating a thread before it has finished</a:t>
            </a:r>
          </a:p>
          <a:p>
            <a:r>
              <a:rPr lang="en-US" altLang="en-US"/>
              <a:t>Thread to be canceled is </a:t>
            </a:r>
            <a:r>
              <a:rPr lang="en-US" altLang="en-US" b="1">
                <a:solidFill>
                  <a:srgbClr val="3366FF"/>
                </a:solidFill>
              </a:rPr>
              <a:t>target thread</a:t>
            </a:r>
            <a:endParaRPr lang="en-US" altLang="en-US"/>
          </a:p>
          <a:p>
            <a:r>
              <a:rPr lang="en-US" altLang="en-US"/>
              <a:t>Two general approaches:</a:t>
            </a:r>
          </a:p>
          <a:p>
            <a:pPr lvl="1"/>
            <a:r>
              <a:rPr lang="en-US" altLang="en-US" b="1"/>
              <a:t>Asynchronous cancellation</a:t>
            </a:r>
            <a:r>
              <a:rPr lang="en-US" altLang="en-US"/>
              <a:t> terminates the target thread immediately</a:t>
            </a:r>
          </a:p>
          <a:p>
            <a:pPr lvl="1"/>
            <a:r>
              <a:rPr lang="en-US" altLang="en-US" b="1"/>
              <a:t>Deferred cancellation</a:t>
            </a:r>
            <a:r>
              <a:rPr lang="en-US" altLang="en-US"/>
              <a:t> allows the target thread to periodically check if it should be cancelled</a:t>
            </a:r>
          </a:p>
          <a:p>
            <a:r>
              <a:rPr lang="en-US" altLang="en-US"/>
              <a:t>Pthread code to create and cancel a thread: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399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4017963"/>
            <a:ext cx="387826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76213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/>
              <a:t>Thread Cancellation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1057275"/>
            <a:ext cx="7208837" cy="4962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Invoking thread cancellation requests cancellation, but actual cancellation depends on thread state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If thread has cancellation disabled, cancellation remains pending until thread enables it</a:t>
            </a:r>
          </a:p>
          <a:p>
            <a:pPr>
              <a:defRPr/>
            </a:pPr>
            <a:r>
              <a:rPr lang="en-US" altLang="en-US" dirty="0"/>
              <a:t>Default type is deferred</a:t>
            </a:r>
          </a:p>
          <a:p>
            <a:pPr lvl="1">
              <a:defRPr/>
            </a:pPr>
            <a:r>
              <a:rPr lang="en-US" altLang="en-US" dirty="0"/>
              <a:t>Cancellation only occurs when thread reaches </a:t>
            </a:r>
            <a:r>
              <a:rPr lang="en-US" altLang="en-US" b="1" dirty="0">
                <a:solidFill>
                  <a:srgbClr val="3366FF"/>
                </a:solidFill>
              </a:rPr>
              <a:t>cancellation point</a:t>
            </a:r>
          </a:p>
          <a:p>
            <a:pPr lvl="2">
              <a:defRPr/>
            </a:pPr>
            <a:r>
              <a:rPr lang="en-US" altLang="en-US" dirty="0"/>
              <a:t>i.e.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pthread_testcancel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defRPr/>
            </a:pPr>
            <a:r>
              <a:rPr lang="en-US" altLang="en-US" dirty="0"/>
              <a:t>Then </a:t>
            </a:r>
            <a:r>
              <a:rPr lang="en-US" altLang="en-US" b="1" dirty="0">
                <a:solidFill>
                  <a:srgbClr val="3366FF"/>
                </a:solidFill>
              </a:rPr>
              <a:t>cleanup handler </a:t>
            </a:r>
            <a:r>
              <a:rPr lang="en-US" altLang="en-US" dirty="0"/>
              <a:t>is invoked</a:t>
            </a:r>
          </a:p>
          <a:p>
            <a:pPr>
              <a:defRPr/>
            </a:pPr>
            <a:r>
              <a:rPr lang="en-US" altLang="en-US" dirty="0"/>
              <a:t>On Linux systems, thread cancellation is handled through signals</a:t>
            </a:r>
          </a:p>
        </p:txBody>
      </p:sp>
      <p:pic>
        <p:nvPicPr>
          <p:cNvPr id="4096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825625"/>
            <a:ext cx="50546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Thread-Local Storage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927850" cy="4478337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Thread-local storage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TLS</a:t>
            </a:r>
            <a:r>
              <a:rPr lang="en-US" altLang="en-US"/>
              <a:t>) allows each thread to have its own copy of data</a:t>
            </a:r>
          </a:p>
          <a:p>
            <a:r>
              <a:rPr lang="en-US" altLang="en-US"/>
              <a:t>Useful when you do not have control over the thread creation process (i.e., when using a thread pool)</a:t>
            </a:r>
          </a:p>
          <a:p>
            <a:r>
              <a:rPr lang="en-US" altLang="en-US"/>
              <a:t>Different from local variables</a:t>
            </a:r>
          </a:p>
          <a:p>
            <a:pPr lvl="1"/>
            <a:r>
              <a:rPr lang="en-US" altLang="en-US"/>
              <a:t>Local variables visible only during single function invocation</a:t>
            </a:r>
          </a:p>
          <a:p>
            <a:pPr lvl="1"/>
            <a:r>
              <a:rPr lang="en-US" altLang="en-US"/>
              <a:t>TLS visible across function invocations</a:t>
            </a:r>
          </a:p>
          <a:p>
            <a:r>
              <a:rPr lang="en-US" altLang="en-US"/>
              <a:t>Similar to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/>
              <a:t> data</a:t>
            </a:r>
          </a:p>
          <a:p>
            <a:pPr lvl="1"/>
            <a:r>
              <a:rPr lang="en-US" altLang="en-US"/>
              <a:t>TLS is unique to each thread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6813550" cy="4530725"/>
          </a:xfrm>
        </p:spPr>
        <p:txBody>
          <a:bodyPr/>
          <a:lstStyle/>
          <a:p>
            <a:r>
              <a:rPr lang="en-US" altLang="en-US" dirty="0"/>
              <a:t>Most modern applications are multithreaded</a:t>
            </a:r>
          </a:p>
          <a:p>
            <a:r>
              <a:rPr lang="en-US" altLang="en-US" dirty="0"/>
              <a:t>Process creation is </a:t>
            </a:r>
            <a:r>
              <a:rPr lang="en-US" altLang="en-US" b="1" dirty="0">
                <a:solidFill>
                  <a:srgbClr val="0070C0"/>
                </a:solidFill>
              </a:rPr>
              <a:t>heavy-weight</a:t>
            </a:r>
            <a:r>
              <a:rPr lang="en-US" altLang="en-US" dirty="0"/>
              <a:t> while thread creation is </a:t>
            </a:r>
            <a:r>
              <a:rPr lang="en-US" altLang="en-US" b="1" dirty="0">
                <a:solidFill>
                  <a:srgbClr val="0070C0"/>
                </a:solidFill>
              </a:rPr>
              <a:t>light-weight</a:t>
            </a:r>
          </a:p>
          <a:p>
            <a:r>
              <a:rPr lang="en-US" altLang="en-US" dirty="0"/>
              <a:t>Can simplify code, increase efficiency</a:t>
            </a:r>
          </a:p>
          <a:p>
            <a:r>
              <a:rPr lang="en-US" altLang="en-US" dirty="0"/>
              <a:t>Kernels are generally multithreaded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Linux Threads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888" y="1092200"/>
            <a:ext cx="7173912" cy="44958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Linux refers to them as </a:t>
            </a:r>
            <a:r>
              <a:rPr lang="en-US" altLang="en-US" b="1" i="1" dirty="0"/>
              <a:t>tasks</a:t>
            </a:r>
            <a:r>
              <a:rPr lang="en-US" altLang="en-US" dirty="0"/>
              <a:t> rather than </a:t>
            </a:r>
            <a:r>
              <a:rPr lang="en-US" altLang="en-US" b="1" i="1" dirty="0"/>
              <a:t>threads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Thread creation is done through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/>
              <a:t>system call</a:t>
            </a:r>
          </a:p>
          <a:p>
            <a:pPr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 </a:t>
            </a:r>
            <a:r>
              <a:rPr lang="en-US" altLang="en-US" dirty="0"/>
              <a:t>allows a child task to share the address space of the parent task (process)</a:t>
            </a:r>
          </a:p>
          <a:p>
            <a:pPr lvl="1">
              <a:defRPr/>
            </a:pPr>
            <a:r>
              <a:rPr lang="en-US" altLang="en-US" dirty="0"/>
              <a:t>Flags control behavior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cs typeface="Courier New" pitchFamily="49" charset="0"/>
              </a:rPr>
              <a:t>points to process data structures (shared or unique)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en-US" dirty="0"/>
          </a:p>
        </p:txBody>
      </p:sp>
      <p:pic>
        <p:nvPicPr>
          <p:cNvPr id="48132" name="Picture 3" descr="4_1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2992438"/>
            <a:ext cx="378777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953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Thread Usage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7413" y="5664200"/>
            <a:ext cx="7759700" cy="682625"/>
          </a:xfrm>
        </p:spPr>
        <p:txBody>
          <a:bodyPr/>
          <a:lstStyle/>
          <a:p>
            <a:pPr eaLnBrk="1" hangingPunct="1"/>
            <a:r>
              <a:rPr lang="en-US" altLang="en-US" dirty="0"/>
              <a:t>A word processor with three threads.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1413119"/>
            <a:ext cx="7161213" cy="360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13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Thread Usage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73125" y="5649913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dirty="0"/>
              <a:t>A multithreaded Web server.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385888"/>
            <a:ext cx="63055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3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62013" y="415925"/>
            <a:ext cx="6951662" cy="312738"/>
          </a:xfrm>
        </p:spPr>
        <p:txBody>
          <a:bodyPr/>
          <a:lstStyle/>
          <a:p>
            <a:pPr eaLnBrk="1" hangingPunct="1"/>
            <a:r>
              <a:rPr lang="en-US" altLang="en-US"/>
              <a:t>Benefits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07250" cy="4530725"/>
          </a:xfrm>
        </p:spPr>
        <p:txBody>
          <a:bodyPr/>
          <a:lstStyle/>
          <a:p>
            <a:r>
              <a:rPr lang="en-US" altLang="en-US" b="1"/>
              <a:t>Responsiveness – </a:t>
            </a:r>
            <a:r>
              <a:rPr lang="en-US" altLang="en-US"/>
              <a:t>may allow continued execution if part of process is blocked, especially important for user interfaces</a:t>
            </a:r>
          </a:p>
          <a:p>
            <a:r>
              <a:rPr lang="en-US" altLang="en-US" b="1"/>
              <a:t>Resource Sharing – </a:t>
            </a:r>
            <a:r>
              <a:rPr lang="en-US" altLang="en-US"/>
              <a:t>threads share resources of process, easier than shared memory or message passing</a:t>
            </a:r>
          </a:p>
          <a:p>
            <a:r>
              <a:rPr lang="en-US" altLang="en-US" b="1"/>
              <a:t>Economy – </a:t>
            </a:r>
            <a:r>
              <a:rPr lang="en-US" altLang="en-US"/>
              <a:t>cheaper than process creation, thread switching lower overhead than context switching</a:t>
            </a:r>
          </a:p>
          <a:p>
            <a:r>
              <a:rPr lang="en-US" altLang="en-US" b="1"/>
              <a:t>Scalability – </a:t>
            </a:r>
            <a:r>
              <a:rPr lang="en-US" altLang="en-US"/>
              <a:t>process can take advantage of multiprocessor architectures</a:t>
            </a:r>
            <a:br>
              <a:rPr lang="en-US" altLang="en-US"/>
            </a:br>
            <a:endParaRPr lang="en-US" altLang="en-US"/>
          </a:p>
          <a:p>
            <a:endParaRPr lang="en-US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12825" y="176213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/>
              <a:t>Multicore Programming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82650" y="1208088"/>
            <a:ext cx="7723188" cy="4530725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Multicore</a:t>
            </a:r>
            <a:r>
              <a:rPr lang="en-US" altLang="en-US"/>
              <a:t> or </a:t>
            </a:r>
            <a:r>
              <a:rPr lang="en-US" altLang="en-US" b="1">
                <a:solidFill>
                  <a:srgbClr val="3366FF"/>
                </a:solidFill>
              </a:rPr>
              <a:t>multiprocessor</a:t>
            </a:r>
            <a:r>
              <a:rPr lang="en-US" altLang="en-US"/>
              <a:t> systems putting pressure on programmers, challenges include:</a:t>
            </a:r>
          </a:p>
          <a:p>
            <a:pPr lvl="1"/>
            <a:r>
              <a:rPr lang="en-US" altLang="en-US" b="1"/>
              <a:t>Dividing activities</a:t>
            </a:r>
          </a:p>
          <a:p>
            <a:pPr lvl="1"/>
            <a:r>
              <a:rPr lang="en-US" altLang="en-US" b="1"/>
              <a:t>Balance</a:t>
            </a:r>
          </a:p>
          <a:p>
            <a:pPr lvl="1"/>
            <a:r>
              <a:rPr lang="en-US" altLang="en-US" b="1"/>
              <a:t>Data splitting</a:t>
            </a:r>
          </a:p>
          <a:p>
            <a:pPr lvl="1"/>
            <a:r>
              <a:rPr lang="en-US" altLang="en-US" b="1"/>
              <a:t>Data dependency</a:t>
            </a:r>
          </a:p>
          <a:p>
            <a:pPr lvl="1"/>
            <a:r>
              <a:rPr lang="en-US" altLang="en-US" b="1"/>
              <a:t>Testing and debugging</a:t>
            </a:r>
          </a:p>
          <a:p>
            <a:r>
              <a:rPr lang="en-US" altLang="en-US" b="1" i="1"/>
              <a:t>Parallelism</a:t>
            </a:r>
            <a:r>
              <a:rPr lang="en-US" altLang="en-US"/>
              <a:t> implies a system can perform more than one task simultaneously</a:t>
            </a:r>
          </a:p>
          <a:p>
            <a:r>
              <a:rPr lang="en-US" altLang="en-US" b="1" i="1"/>
              <a:t>Concurrency</a:t>
            </a:r>
            <a:r>
              <a:rPr lang="en-US" altLang="en-US"/>
              <a:t> supports more than one task making progress</a:t>
            </a:r>
          </a:p>
          <a:p>
            <a:pPr lvl="1"/>
            <a:r>
              <a:rPr lang="en-US" altLang="en-US"/>
              <a:t>Single processor / core, scheduler providing concurrency</a:t>
            </a:r>
          </a:p>
          <a:p>
            <a:pPr lvl="1">
              <a:buFont typeface="Monotype Sorts" pitchFamily="-84" charset="2"/>
              <a:buNone/>
            </a:pPr>
            <a:endParaRPr lang="en-US" altLang="en-US"/>
          </a:p>
          <a:p>
            <a:pPr lvl="1"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12825" y="176213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/>
              <a:t>Multicore Programming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156450" cy="4530725"/>
          </a:xfrm>
        </p:spPr>
        <p:txBody>
          <a:bodyPr/>
          <a:lstStyle/>
          <a:p>
            <a:r>
              <a:rPr lang="en-US" altLang="en-US" dirty="0"/>
              <a:t>Types of parallelism 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Data parallelism</a:t>
            </a:r>
            <a:r>
              <a:rPr lang="en-US" altLang="en-US" dirty="0"/>
              <a:t> – distributes subsets of the same data across multiple cores, same operation on each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Task parallelism </a:t>
            </a:r>
            <a:r>
              <a:rPr lang="en-US" altLang="en-US" dirty="0"/>
              <a:t>– distributing threads across cores, each thread performing unique operation</a:t>
            </a:r>
          </a:p>
          <a:p>
            <a:r>
              <a:rPr lang="en-US" altLang="en-US" dirty="0"/>
              <a:t>As # of threads grows, so does architectural support for threading</a:t>
            </a:r>
          </a:p>
          <a:p>
            <a:pPr lvl="1"/>
            <a:r>
              <a:rPr lang="en-US" altLang="en-US" dirty="0"/>
              <a:t>CPUs have cores as well as </a:t>
            </a:r>
            <a:r>
              <a:rPr lang="en-US" altLang="en-US" b="1" i="1" dirty="0"/>
              <a:t>hardware threads</a:t>
            </a:r>
          </a:p>
          <a:p>
            <a:pPr lvl="1"/>
            <a:r>
              <a:rPr lang="en-US" altLang="en-US" dirty="0"/>
              <a:t>Consider Oracle SPARC T4 with 8 cores, and 8 hardware threads per core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https://simple.wikipedia.org/wiki/Multitasking_(iOS)</a:t>
            </a:r>
            <a:endParaRPr lang="en-US" altLang="en-US" dirty="0">
              <a:solidFill>
                <a:srgbClr val="0070C0"/>
              </a:solidFill>
            </a:endParaRP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76275" y="2968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Concurrency vs. Parallelism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/>
        </p:nvSpPr>
        <p:spPr bwMode="auto">
          <a:xfrm>
            <a:off x="457200" y="116363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latin typeface="Helvetica" pitchFamily="-84" charset="0"/>
              </a:rPr>
              <a:t>Concurrent execution on single-core system: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en-US" b="1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latin typeface="Helvetica" pitchFamily="-84" charset="0"/>
              </a:rPr>
              <a:t>Parallelism on a multi-core system: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itchFamily="-84" charset="0"/>
            </a:endParaRPr>
          </a:p>
        </p:txBody>
      </p:sp>
      <p:pic>
        <p:nvPicPr>
          <p:cNvPr id="11268" name="Picture 1" descr="4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814513"/>
            <a:ext cx="6259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 descr="4_0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771900"/>
            <a:ext cx="39465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16474</TotalTime>
  <Words>1130</Words>
  <Application>Microsoft Macintosh PowerPoint</Application>
  <PresentationFormat>On-screen Show (4:3)</PresentationFormat>
  <Paragraphs>212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os-8</vt:lpstr>
      <vt:lpstr>Chapter 4:  Threads</vt:lpstr>
      <vt:lpstr>Chapter 4: Threads</vt:lpstr>
      <vt:lpstr>Motivation</vt:lpstr>
      <vt:lpstr>Thread Usage</vt:lpstr>
      <vt:lpstr>Thread Usage</vt:lpstr>
      <vt:lpstr>Benefits</vt:lpstr>
      <vt:lpstr>Multicore Programming</vt:lpstr>
      <vt:lpstr>Multicore Programming (Cont.)</vt:lpstr>
      <vt:lpstr>Concurrency vs. Parallelism</vt:lpstr>
      <vt:lpstr>Single and Multithreaded Processes</vt:lpstr>
      <vt:lpstr>The Classical Thread Model</vt:lpstr>
      <vt:lpstr>User Threads and Kernel Threads</vt:lpstr>
      <vt:lpstr>Multithreading Models</vt:lpstr>
      <vt:lpstr>Many-to-One</vt:lpstr>
      <vt:lpstr>One-to-One</vt:lpstr>
      <vt:lpstr>Many-to-Many Model</vt:lpstr>
      <vt:lpstr>Two-level Model</vt:lpstr>
      <vt:lpstr>Implementing Threads </vt:lpstr>
      <vt:lpstr>Thread Libraries</vt:lpstr>
      <vt:lpstr>Pthreads</vt:lpstr>
      <vt:lpstr>Pthreads Example</vt:lpstr>
      <vt:lpstr>Pthreads Example (Cont.)</vt:lpstr>
      <vt:lpstr>Pthreads Code for Joining 10 Threads</vt:lpstr>
      <vt:lpstr>Implicit Threading</vt:lpstr>
      <vt:lpstr>Thread Pools</vt:lpstr>
      <vt:lpstr>Threading Issues</vt:lpstr>
      <vt:lpstr>Thread Cancellation</vt:lpstr>
      <vt:lpstr>Thread Cancellation (Cont.)</vt:lpstr>
      <vt:lpstr>Thread-Local Storage</vt:lpstr>
      <vt:lpstr>Linux Threads</vt:lpstr>
      <vt:lpstr>End of Chapter 4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Routon, Evelyn F</cp:lastModifiedBy>
  <cp:revision>228</cp:revision>
  <cp:lastPrinted>2013-09-10T17:57:57Z</cp:lastPrinted>
  <dcterms:created xsi:type="dcterms:W3CDTF">2011-01-13T23:43:38Z</dcterms:created>
  <dcterms:modified xsi:type="dcterms:W3CDTF">2024-09-08T21:19:06Z</dcterms:modified>
</cp:coreProperties>
</file>